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drawings/drawing9.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22.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drawings/drawing10.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drawings/drawing11.xml" ContentType="application/vnd.openxmlformats-officedocument.drawingml.chartshapes+xml"/>
  <Override PartName="/ppt/notesSlides/notesSlide24.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theme/themeOverride16.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theme/themeOverride18.xml" ContentType="application/vnd.openxmlformats-officedocument.themeOverride+xml"/>
  <Override PartName="/ppt/notesSlides/notesSlide31.xml" ContentType="application/vnd.openxmlformats-officedocument.presentationml.notesSlide+xml"/>
  <Override PartName="/ppt/charts/chart22.xml" ContentType="application/vnd.openxmlformats-officedocument.drawingml.chart+xml"/>
  <Override PartName="/ppt/drawings/drawing13.xml" ContentType="application/vnd.openxmlformats-officedocument.drawingml.chartshapes+xml"/>
  <Override PartName="/ppt/notesSlides/notesSlide32.xml" ContentType="application/vnd.openxmlformats-officedocument.presentationml.notesSlide+xml"/>
  <Override PartName="/ppt/charts/chart23.xml" ContentType="application/vnd.openxmlformats-officedocument.drawingml.chart+xml"/>
  <Override PartName="/ppt/theme/themeOverride19.xml" ContentType="application/vnd.openxmlformats-officedocument.themeOverride+xml"/>
  <Override PartName="/ppt/drawings/drawing14.xml" ContentType="application/vnd.openxmlformats-officedocument.drawingml.chartshapes+xml"/>
  <Override PartName="/ppt/notesSlides/notesSlide33.xml" ContentType="application/vnd.openxmlformats-officedocument.presentationml.notesSlide+xml"/>
  <Override PartName="/ppt/charts/chart24.xml" ContentType="application/vnd.openxmlformats-officedocument.drawingml.chart+xml"/>
  <Override PartName="/ppt/theme/themeOverride20.xml" ContentType="application/vnd.openxmlformats-officedocument.themeOverride+xml"/>
  <Override PartName="/ppt/drawings/drawing15.xml" ContentType="application/vnd.openxmlformats-officedocument.drawingml.chartshapes+xml"/>
  <Override PartName="/ppt/notesSlides/notesSlide34.xml" ContentType="application/vnd.openxmlformats-officedocument.presentationml.notesSlide+xml"/>
  <Override PartName="/ppt/charts/chart25.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charts/chart26.xml" ContentType="application/vnd.openxmlformats-officedocument.drawingml.chart+xml"/>
  <Override PartName="/ppt/theme/themeOverride22.xml" ContentType="application/vnd.openxmlformats-officedocument.themeOverride+xml"/>
  <Override PartName="/ppt/drawings/drawing16.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theme/themeOverride23.xml" ContentType="application/vnd.openxmlformats-officedocument.themeOverride+xml"/>
  <Override PartName="/ppt/drawings/drawing17.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handoutMasterIdLst>
    <p:handoutMasterId r:id="rId41"/>
  </p:handoutMasterIdLst>
  <p:sldIdLst>
    <p:sldId id="397" r:id="rId2"/>
    <p:sldId id="711" r:id="rId3"/>
    <p:sldId id="599" r:id="rId4"/>
    <p:sldId id="592" r:id="rId5"/>
    <p:sldId id="698" r:id="rId6"/>
    <p:sldId id="746" r:id="rId7"/>
    <p:sldId id="712" r:id="rId8"/>
    <p:sldId id="713" r:id="rId9"/>
    <p:sldId id="714" r:id="rId10"/>
    <p:sldId id="730" r:id="rId11"/>
    <p:sldId id="752" r:id="rId12"/>
    <p:sldId id="753" r:id="rId13"/>
    <p:sldId id="718" r:id="rId14"/>
    <p:sldId id="693" r:id="rId15"/>
    <p:sldId id="676" r:id="rId16"/>
    <p:sldId id="677" r:id="rId17"/>
    <p:sldId id="710" r:id="rId18"/>
    <p:sldId id="754" r:id="rId19"/>
    <p:sldId id="601" r:id="rId20"/>
    <p:sldId id="720" r:id="rId21"/>
    <p:sldId id="747" r:id="rId22"/>
    <p:sldId id="743" r:id="rId23"/>
    <p:sldId id="744" r:id="rId24"/>
    <p:sldId id="732" r:id="rId25"/>
    <p:sldId id="725" r:id="rId26"/>
    <p:sldId id="749" r:id="rId27"/>
    <p:sldId id="723" r:id="rId28"/>
    <p:sldId id="751" r:id="rId29"/>
    <p:sldId id="576" r:id="rId30"/>
    <p:sldId id="684" r:id="rId31"/>
    <p:sldId id="750" r:id="rId32"/>
    <p:sldId id="672" r:id="rId33"/>
    <p:sldId id="673" r:id="rId34"/>
    <p:sldId id="629" r:id="rId35"/>
    <p:sldId id="679" r:id="rId36"/>
    <p:sldId id="630" r:id="rId37"/>
    <p:sldId id="708" r:id="rId38"/>
    <p:sldId id="657"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8A800"/>
    <a:srgbClr val="FF6969"/>
    <a:srgbClr val="D4FF7D"/>
    <a:srgbClr val="8BD100"/>
    <a:srgbClr val="626262"/>
    <a:srgbClr val="0808DA"/>
    <a:srgbClr val="F5F5F5"/>
    <a:srgbClr val="2D2DF7"/>
    <a:srgbClr val="CC0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1087" autoAdjust="0"/>
  </p:normalViewPr>
  <p:slideViewPr>
    <p:cSldViewPr snapToGrid="0" showGuides="1">
      <p:cViewPr varScale="1">
        <p:scale>
          <a:sx n="94" d="100"/>
          <a:sy n="94" d="100"/>
        </p:scale>
        <p:origin x="-112"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Macro-Enabled_Worksheet1.xlsm"/><Relationship Id="rId3"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NAHBFS1\VOL1\SHARE\ECMFHP\econ\HMS_Tables\Unpublished%20tables%20(House%20prices,%20UMich,%20MBA)\UMich%20&amp;%20CFBD%20Consumer%20Sentiment2.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8.xlsx"/><Relationship Id="rId3" Type="http://schemas.openxmlformats.org/officeDocument/2006/relationships/chartUserShapes" Target="../drawings/drawing7.xm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9.xlsx"/><Relationship Id="rId3"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0.xlsx"/><Relationship Id="rId3"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NAHBFS1\VOL2\ECHP\SURVEY\BEC\BECSplQ99-Present\BECsplquestions2013\07Jul2013\MiscFiles\Results071113FORMATTED.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NAHBFS1\VOL2\ECHP\SURVEY\BEC\BECSplQ99-Present\BECsplquestions2013\07Jul2013\MiscFiles\Results071113FORMATTED.xls" TargetMode="External"/><Relationship Id="rId3" Type="http://schemas.openxmlformats.org/officeDocument/2006/relationships/chartUserShapes" Target="../drawings/drawing10.xm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NAHBFS1\VOL2\ECHP\SURVEY\BEC\BECSplQ99-Present\BECsplquestions2013\07Jul2013\MiscFiles\Results071113FORMATTED.xls" TargetMode="External"/><Relationship Id="rId3" Type="http://schemas.openxmlformats.org/officeDocument/2006/relationships/chartUserShapes" Target="../drawings/drawing11.xm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file:///\\NAHBFS1\VOL2\ECHP\Housing%20Policy%20Department\Dave%20C\Forecasts\Lot%20supply.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file:///\\NAHBFS1\VOL2\ECHP\SURVEY\BEC\BECSplQ99-Present\BECsplquestions2013\08Aug2013\MiscFiles\Results080813.xls"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12.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package" Target="../embeddings/Microsoft_Excel_Sheet12.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openxmlformats.org/officeDocument/2006/relationships/chartUserShapes" Target="../drawings/drawing13.xm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oleObject" Target="file:///\\NAHBFS1\VOL2\ECHP\Housing%20Policy%20Department\Dave%20C\Meetings\Fall%20Board%20Austin%202012\mmi.xlsx" TargetMode="External"/><Relationship Id="rId3" Type="http://schemas.openxmlformats.org/officeDocument/2006/relationships/chartUserShapes" Target="../drawings/drawing14.xm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20.xml"/><Relationship Id="rId2" Type="http://schemas.openxmlformats.org/officeDocument/2006/relationships/package" Target="../embeddings/Microsoft_Excel_Sheet14.xlsx"/><Relationship Id="rId3" Type="http://schemas.openxmlformats.org/officeDocument/2006/relationships/chartUserShapes" Target="../drawings/drawing15.xm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21.xml"/><Relationship Id="rId2" Type="http://schemas.openxmlformats.org/officeDocument/2006/relationships/package" Target="../embeddings/Microsoft_Excel_Sheet15.xlsx"/></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22.xml"/><Relationship Id="rId2" Type="http://schemas.openxmlformats.org/officeDocument/2006/relationships/package" Target="../embeddings/Microsoft_Excel_Sheet16.xlsx"/><Relationship Id="rId3" Type="http://schemas.openxmlformats.org/officeDocument/2006/relationships/chartUserShapes" Target="../drawings/drawing16.xm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23.xml"/><Relationship Id="rId2" Type="http://schemas.openxmlformats.org/officeDocument/2006/relationships/package" Target="../embeddings/Microsoft_Excel_Sheet17.xlsx"/><Relationship Id="rId3" Type="http://schemas.openxmlformats.org/officeDocument/2006/relationships/chartUserShapes" Target="../drawings/drawing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NAHBFS1\VOL1\SHARE\ECMFHP\econ\HMS_Tables\Automated%20tables\TABLE%2013%20%20-%20NEW%20AND%20EXISTING%20HOME%20SALES,%20U.S._Automated.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 Id="rId3"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6.xlsx"/><Relationship Id="rId3"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7.xlsx"/><Relationship Id="rId3"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NAHBFS1\VOL1\SHARE\ECMFHP\econ\HMS_Tables\Unpublished%20tables%20(House%20prices,%20UMich,%20MBA)\UMich%20&amp;%20CFBD%20Consumer%20Sentiment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69791119860018"/>
          <c:y val="0.0350141050862953"/>
          <c:w val="0.9036689632546"/>
          <c:h val="0.785607335242335"/>
        </c:manualLayout>
      </c:layout>
      <c:barChart>
        <c:barDir val="col"/>
        <c:grouping val="clustered"/>
        <c:varyColors val="0"/>
        <c:ser>
          <c:idx val="0"/>
          <c:order val="0"/>
          <c:tx>
            <c:strRef>
              <c:f>data!$B$3</c:f>
              <c:strCache>
                <c:ptCount val="1"/>
                <c:pt idx="0">
                  <c:v>GDP$</c:v>
                </c:pt>
              </c:strCache>
            </c:strRef>
          </c:tx>
          <c:spPr>
            <a:solidFill>
              <a:srgbClr val="0070C0"/>
            </a:solidFill>
            <a:ln w="31750">
              <a:solidFill>
                <a:srgbClr val="0070C0"/>
              </a:solidFill>
            </a:ln>
          </c:spPr>
          <c:invertIfNegative val="0"/>
          <c:dPt>
            <c:idx val="54"/>
            <c:invertIfNegative val="0"/>
            <c:bubble3D val="0"/>
            <c:spPr>
              <a:solidFill>
                <a:srgbClr val="FF0000"/>
              </a:solidFill>
              <a:ln w="31750">
                <a:solidFill>
                  <a:srgbClr val="FF0000"/>
                </a:solidFill>
              </a:ln>
            </c:spPr>
          </c:dPt>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data!$C$178:$C$241</c:f>
              <c:numCache>
                <c:formatCode>0.0%</c:formatCode>
                <c:ptCount val="64"/>
                <c:pt idx="0">
                  <c:v>0.0115339249770365</c:v>
                </c:pt>
                <c:pt idx="1">
                  <c:v>0.0777011783450807</c:v>
                </c:pt>
                <c:pt idx="2">
                  <c:v>0.00512144517069535</c:v>
                </c:pt>
                <c:pt idx="3">
                  <c:v>0.021479176458758</c:v>
                </c:pt>
                <c:pt idx="4">
                  <c:v>-0.0114002345426684</c:v>
                </c:pt>
                <c:pt idx="5">
                  <c:v>0.0213941358315499</c:v>
                </c:pt>
                <c:pt idx="6">
                  <c:v>-0.0121212145070868</c:v>
                </c:pt>
                <c:pt idx="7">
                  <c:v>0.00985147922951282</c:v>
                </c:pt>
                <c:pt idx="8">
                  <c:v>0.0381241390131908</c:v>
                </c:pt>
                <c:pt idx="9">
                  <c:v>0.0220441505333558</c:v>
                </c:pt>
                <c:pt idx="10">
                  <c:v>0.0193718645754684</c:v>
                </c:pt>
                <c:pt idx="11">
                  <c:v>0.00191544193415361</c:v>
                </c:pt>
                <c:pt idx="12">
                  <c:v>0.0204278893791023</c:v>
                </c:pt>
                <c:pt idx="13">
                  <c:v>0.0383643778363145</c:v>
                </c:pt>
                <c:pt idx="14">
                  <c:v>0.0693121261494119</c:v>
                </c:pt>
                <c:pt idx="15">
                  <c:v>0.0461494395486188</c:v>
                </c:pt>
                <c:pt idx="16">
                  <c:v>0.0241403307414105</c:v>
                </c:pt>
                <c:pt idx="17">
                  <c:v>0.0309557895718938</c:v>
                </c:pt>
                <c:pt idx="18">
                  <c:v>0.035561300457807</c:v>
                </c:pt>
                <c:pt idx="19">
                  <c:v>0.0341798342668252</c:v>
                </c:pt>
                <c:pt idx="20">
                  <c:v>0.0444573270093774</c:v>
                </c:pt>
                <c:pt idx="21">
                  <c:v>0.0220232436794315</c:v>
                </c:pt>
                <c:pt idx="22">
                  <c:v>0.0330457527622499</c:v>
                </c:pt>
                <c:pt idx="23">
                  <c:v>0.0223213093924301</c:v>
                </c:pt>
                <c:pt idx="24">
                  <c:v>0.0494295011649162</c:v>
                </c:pt>
                <c:pt idx="25">
                  <c:v>0.0124872440094499</c:v>
                </c:pt>
                <c:pt idx="26">
                  <c:v>0.0035134878748977</c:v>
                </c:pt>
                <c:pt idx="27">
                  <c:v>0.0315909624394218</c:v>
                </c:pt>
                <c:pt idx="28">
                  <c:v>0.00263876324370772</c:v>
                </c:pt>
                <c:pt idx="29">
                  <c:v>0.0311557993500504</c:v>
                </c:pt>
                <c:pt idx="30">
                  <c:v>0.0272250721399191</c:v>
                </c:pt>
                <c:pt idx="31">
                  <c:v>0.014697323019687</c:v>
                </c:pt>
                <c:pt idx="32">
                  <c:v>-0.0265909724393112</c:v>
                </c:pt>
                <c:pt idx="33">
                  <c:v>0.0199659713760841</c:v>
                </c:pt>
                <c:pt idx="34">
                  <c:v>-0.0196541171853218</c:v>
                </c:pt>
                <c:pt idx="35">
                  <c:v>-0.0833302824837863</c:v>
                </c:pt>
                <c:pt idx="36">
                  <c:v>-0.0544285654735922</c:v>
                </c:pt>
                <c:pt idx="37">
                  <c:v>-0.00422371222320273</c:v>
                </c:pt>
                <c:pt idx="38">
                  <c:v>0.0127653492393403</c:v>
                </c:pt>
                <c:pt idx="39">
                  <c:v>0.0387953226803191</c:v>
                </c:pt>
                <c:pt idx="40">
                  <c:v>0.0159122929117597</c:v>
                </c:pt>
                <c:pt idx="41">
                  <c:v>0.0390022120651162</c:v>
                </c:pt>
                <c:pt idx="42">
                  <c:v>0.027778316019167</c:v>
                </c:pt>
                <c:pt idx="43">
                  <c:v>0.0280820409618467</c:v>
                </c:pt>
                <c:pt idx="44">
                  <c:v>-0.0128936043423593</c:v>
                </c:pt>
                <c:pt idx="45">
                  <c:v>0.0318767319454354</c:v>
                </c:pt>
                <c:pt idx="46">
                  <c:v>0.0136053378467218</c:v>
                </c:pt>
                <c:pt idx="47">
                  <c:v>0.0486658368257729</c:v>
                </c:pt>
                <c:pt idx="48">
                  <c:v>0.0371147878297802</c:v>
                </c:pt>
                <c:pt idx="49">
                  <c:v>0.0120423526813249</c:v>
                </c:pt>
                <c:pt idx="50">
                  <c:v>0.0278469761017486</c:v>
                </c:pt>
                <c:pt idx="51">
                  <c:v>0.00144277814447169</c:v>
                </c:pt>
                <c:pt idx="52">
                  <c:v>0.0114519793799994</c:v>
                </c:pt>
                <c:pt idx="53">
                  <c:v>0.024817151787695</c:v>
                </c:pt>
                <c:pt idx="54">
                  <c:v>0.0170000000000004</c:v>
                </c:pt>
                <c:pt idx="55">
                  <c:v>0.0200000000000005</c:v>
                </c:pt>
                <c:pt idx="56">
                  <c:v>0.0259999999999998</c:v>
                </c:pt>
                <c:pt idx="57">
                  <c:v>0.0319999999999996</c:v>
                </c:pt>
                <c:pt idx="58">
                  <c:v>0.0349999999999999</c:v>
                </c:pt>
                <c:pt idx="59">
                  <c:v>0.0369999999999997</c:v>
                </c:pt>
                <c:pt idx="60">
                  <c:v>0.0389999999999995</c:v>
                </c:pt>
                <c:pt idx="61">
                  <c:v>0.0409999999999999</c:v>
                </c:pt>
                <c:pt idx="62">
                  <c:v>0.0379999999999996</c:v>
                </c:pt>
                <c:pt idx="63">
                  <c:v>0.0369999999999997</c:v>
                </c:pt>
              </c:numCache>
            </c:numRef>
          </c:val>
        </c:ser>
        <c:dLbls>
          <c:showLegendKey val="0"/>
          <c:showVal val="0"/>
          <c:showCatName val="0"/>
          <c:showSerName val="0"/>
          <c:showPercent val="0"/>
          <c:showBubbleSize val="0"/>
        </c:dLbls>
        <c:gapWidth val="90"/>
        <c:axId val="424155064"/>
        <c:axId val="6967016"/>
      </c:barChart>
      <c:barChart>
        <c:barDir val="col"/>
        <c:grouping val="clustered"/>
        <c:varyColors val="0"/>
        <c:ser>
          <c:idx val="1"/>
          <c:order val="1"/>
          <c:tx>
            <c:strRef>
              <c:f>data!$L$4</c:f>
              <c:strCache>
                <c:ptCount val="1"/>
                <c:pt idx="0">
                  <c:v>recession</c:v>
                </c:pt>
              </c:strCache>
            </c:strRef>
          </c:tx>
          <c:spPr>
            <a:solidFill>
              <a:srgbClr val="838383">
                <a:lumMod val="75000"/>
                <a:alpha val="25000"/>
              </a:srgbClr>
            </a:solidFill>
          </c:spPr>
          <c:invertIfNegative val="0"/>
          <c:cat>
            <c:numRef>
              <c:f>data!$L$506:$L$697</c:f>
              <c:numCache>
                <c:formatCode>mm/dd/yy;@</c:formatCode>
                <c:ptCount val="192"/>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pt idx="164">
                  <c:v>41547.0</c:v>
                </c:pt>
                <c:pt idx="165">
                  <c:v>41578.0</c:v>
                </c:pt>
                <c:pt idx="166">
                  <c:v>41608.0</c:v>
                </c:pt>
                <c:pt idx="167">
                  <c:v>41639.0</c:v>
                </c:pt>
                <c:pt idx="168">
                  <c:v>41670.0</c:v>
                </c:pt>
                <c:pt idx="169">
                  <c:v>41698.0</c:v>
                </c:pt>
                <c:pt idx="170">
                  <c:v>41729.0</c:v>
                </c:pt>
                <c:pt idx="171">
                  <c:v>41759.0</c:v>
                </c:pt>
                <c:pt idx="172">
                  <c:v>41790.0</c:v>
                </c:pt>
                <c:pt idx="173">
                  <c:v>41820.0</c:v>
                </c:pt>
                <c:pt idx="174">
                  <c:v>41851.0</c:v>
                </c:pt>
                <c:pt idx="175">
                  <c:v>41882.0</c:v>
                </c:pt>
                <c:pt idx="176">
                  <c:v>41912.0</c:v>
                </c:pt>
                <c:pt idx="177">
                  <c:v>41943.0</c:v>
                </c:pt>
                <c:pt idx="178">
                  <c:v>41973.0</c:v>
                </c:pt>
                <c:pt idx="179">
                  <c:v>42004.0</c:v>
                </c:pt>
                <c:pt idx="180">
                  <c:v>42035.0</c:v>
                </c:pt>
                <c:pt idx="181">
                  <c:v>42063.0</c:v>
                </c:pt>
                <c:pt idx="182">
                  <c:v>42094.0</c:v>
                </c:pt>
                <c:pt idx="183">
                  <c:v>42124.0</c:v>
                </c:pt>
                <c:pt idx="184">
                  <c:v>42155.0</c:v>
                </c:pt>
                <c:pt idx="185">
                  <c:v>42185.0</c:v>
                </c:pt>
                <c:pt idx="186">
                  <c:v>42216.0</c:v>
                </c:pt>
                <c:pt idx="187">
                  <c:v>42247.0</c:v>
                </c:pt>
                <c:pt idx="188">
                  <c:v>42277.0</c:v>
                </c:pt>
                <c:pt idx="189">
                  <c:v>42308.0</c:v>
                </c:pt>
                <c:pt idx="190">
                  <c:v>42338.0</c:v>
                </c:pt>
                <c:pt idx="191">
                  <c:v>42369.0</c:v>
                </c:pt>
              </c:numCache>
            </c:numRef>
          </c:cat>
          <c:val>
            <c:numRef>
              <c:f>data!$M$506:$M$697</c:f>
              <c:numCache>
                <c:formatCode>General</c:formatCode>
                <c:ptCount val="192"/>
                <c:pt idx="14" formatCode="_(* #,##0_);_(* \(#,##0\);_(* &quot;-&quot;??_);_(@_)">
                  <c:v>1.0</c:v>
                </c:pt>
                <c:pt idx="15" formatCode="_(* #,##0_);_(* \(#,##0\);_(* &quot;-&quot;??_);_(@_)">
                  <c:v>1.0</c:v>
                </c:pt>
                <c:pt idx="16" formatCode="_(* #,##0_);_(* \(#,##0\);_(* &quot;-&quot;??_);_(@_)">
                  <c:v>1.0</c:v>
                </c:pt>
                <c:pt idx="17" formatCode="_(* #,##0_);_(* \(#,##0\);_(* &quot;-&quot;??_);_(@_)">
                  <c:v>1.0</c:v>
                </c:pt>
                <c:pt idx="18" formatCode="_(* #,##0_);_(* \(#,##0\);_(* &quot;-&quot;??_);_(@_)">
                  <c:v>1.0</c:v>
                </c:pt>
                <c:pt idx="19" formatCode="_(* #,##0_);_(* \(#,##0\);_(* &quot;-&quot;??_);_(@_)">
                  <c:v>1.0</c:v>
                </c:pt>
                <c:pt idx="20" formatCode="_(* #,##0_);_(* \(#,##0\);_(* &quot;-&quot;??_);_(@_)">
                  <c:v>1.0</c:v>
                </c:pt>
                <c:pt idx="21" formatCode="_(* #,##0_);_(* \(#,##0\);_(* &quot;-&quot;??_);_(@_)">
                  <c:v>1.0</c:v>
                </c:pt>
                <c:pt idx="22" formatCode="_(* #,##0_);_(* \(#,##0\);_(* &quot;-&quot;??_);_(@_)">
                  <c:v>1.0</c:v>
                </c:pt>
                <c:pt idx="95" formatCode="_(* #,##0_);_(* \(#,##0\);_(* &quot;-&quot;??_);_(@_)">
                  <c:v>1.0</c:v>
                </c:pt>
                <c:pt idx="96" formatCode="_(* #,##0_);_(* \(#,##0\);_(* &quot;-&quot;??_);_(@_)">
                  <c:v>1.0</c:v>
                </c:pt>
                <c:pt idx="97" formatCode="_(* #,##0_);_(* \(#,##0\);_(* &quot;-&quot;??_);_(@_)">
                  <c:v>1.0</c:v>
                </c:pt>
                <c:pt idx="98" formatCode="_(* #,##0_);_(* \(#,##0\);_(* &quot;-&quot;??_);_(@_)">
                  <c:v>1.0</c:v>
                </c:pt>
                <c:pt idx="99" formatCode="_(* #,##0_);_(* \(#,##0\);_(* &quot;-&quot;??_);_(@_)">
                  <c:v>1.0</c:v>
                </c:pt>
                <c:pt idx="100" formatCode="_(* #,##0_);_(* \(#,##0\);_(* &quot;-&quot;??_);_(@_)">
                  <c:v>1.0</c:v>
                </c:pt>
                <c:pt idx="101" formatCode="_(* #,##0_);_(* \(#,##0\);_(* &quot;-&quot;??_);_(@_)">
                  <c:v>1.0</c:v>
                </c:pt>
                <c:pt idx="102" formatCode="_(* #,##0_);_(* \(#,##0\);_(* &quot;-&quot;??_);_(@_)">
                  <c:v>1.0</c:v>
                </c:pt>
                <c:pt idx="103" formatCode="_(* #,##0_);_(* \(#,##0\);_(* &quot;-&quot;??_);_(@_)">
                  <c:v>1.0</c:v>
                </c:pt>
                <c:pt idx="104" formatCode="_(* #,##0_);_(* \(#,##0\);_(* &quot;-&quot;??_);_(@_)">
                  <c:v>1.0</c:v>
                </c:pt>
                <c:pt idx="105" formatCode="_(* #,##0_);_(* \(#,##0\);_(* &quot;-&quot;??_);_(@_)">
                  <c:v>1.0</c:v>
                </c:pt>
                <c:pt idx="106" formatCode="_(* #,##0_);_(* \(#,##0\);_(* &quot;-&quot;??_);_(@_)">
                  <c:v>1.0</c:v>
                </c:pt>
                <c:pt idx="107" formatCode="_(* #,##0_);_(* \(#,##0\);_(* &quot;-&quot;??_);_(@_)">
                  <c:v>1.0</c:v>
                </c:pt>
                <c:pt idx="108" formatCode="_(* #,##0_);_(* \(#,##0\);_(* &quot;-&quot;??_);_(@_)">
                  <c:v>1.0</c:v>
                </c:pt>
                <c:pt idx="109" formatCode="_(* #,##0_);_(* \(#,##0\);_(* &quot;-&quot;??_);_(@_)">
                  <c:v>1.0</c:v>
                </c:pt>
                <c:pt idx="110" formatCode="_(* #,##0_);_(* \(#,##0\);_(* &quot;-&quot;??_);_(@_)">
                  <c:v>1.0</c:v>
                </c:pt>
                <c:pt idx="111" formatCode="_(* #,##0_);_(* \(#,##0\);_(* &quot;-&quot;??_);_(@_)">
                  <c:v>1.0</c:v>
                </c:pt>
                <c:pt idx="112" formatCode="_(* #,##0_);_(* \(#,##0\);_(* &quot;-&quot;??_);_(@_)">
                  <c:v>1.0</c:v>
                </c:pt>
                <c:pt idx="113" formatCode="_(* #,##0_);_(* \(#,##0\);_(* &quot;-&quot;??_);_(@_)">
                  <c:v>1.0</c:v>
                </c:pt>
              </c:numCache>
            </c:numRef>
          </c:val>
        </c:ser>
        <c:dLbls>
          <c:showLegendKey val="0"/>
          <c:showVal val="0"/>
          <c:showCatName val="0"/>
          <c:showSerName val="0"/>
          <c:showPercent val="0"/>
          <c:showBubbleSize val="0"/>
        </c:dLbls>
        <c:gapWidth val="0"/>
        <c:overlap val="100"/>
        <c:axId val="6745368"/>
        <c:axId val="7260264"/>
      </c:barChart>
      <c:catAx>
        <c:axId val="424155064"/>
        <c:scaling>
          <c:orientation val="minMax"/>
        </c:scaling>
        <c:delete val="0"/>
        <c:axPos val="b"/>
        <c:numFmt formatCode="yy" sourceLinked="0"/>
        <c:majorTickMark val="out"/>
        <c:minorTickMark val="none"/>
        <c:tickLblPos val="low"/>
        <c:spPr>
          <a:ln w="9525">
            <a:solidFill>
              <a:srgbClr val="000000"/>
            </a:solidFill>
          </a:ln>
        </c:spPr>
        <c:txPr>
          <a:bodyPr/>
          <a:lstStyle/>
          <a:p>
            <a:pPr>
              <a:defRPr sz="1400" b="1">
                <a:latin typeface="Arial" pitchFamily="34" charset="0"/>
                <a:cs typeface="Arial" pitchFamily="34" charset="0"/>
              </a:defRPr>
            </a:pPr>
            <a:endParaRPr lang="en-US"/>
          </a:p>
        </c:txPr>
        <c:crossAx val="6967016"/>
        <c:crosses val="autoZero"/>
        <c:auto val="0"/>
        <c:lblAlgn val="ctr"/>
        <c:lblOffset val="100"/>
        <c:tickLblSkip val="4"/>
        <c:noMultiLvlLbl val="0"/>
      </c:catAx>
      <c:valAx>
        <c:axId val="6967016"/>
        <c:scaling>
          <c:orientation val="minMax"/>
        </c:scaling>
        <c:delete val="0"/>
        <c:axPos val="l"/>
        <c:numFmt formatCode="0%" sourceLinked="0"/>
        <c:majorTickMark val="out"/>
        <c:minorTickMark val="none"/>
        <c:tickLblPos val="nextTo"/>
        <c:spPr>
          <a:noFill/>
          <a:ln w="15875">
            <a:solidFill>
              <a:srgbClr val="838383">
                <a:lumMod val="50000"/>
              </a:srgbClr>
            </a:solidFill>
          </a:ln>
        </c:spPr>
        <c:txPr>
          <a:bodyPr/>
          <a:lstStyle/>
          <a:p>
            <a:pPr>
              <a:defRPr sz="1400" b="1">
                <a:latin typeface="Arial" pitchFamily="34" charset="0"/>
                <a:cs typeface="Arial" pitchFamily="34" charset="0"/>
              </a:defRPr>
            </a:pPr>
            <a:endParaRPr lang="en-US"/>
          </a:p>
        </c:txPr>
        <c:crossAx val="424155064"/>
        <c:crosses val="autoZero"/>
        <c:crossBetween val="between"/>
      </c:valAx>
      <c:valAx>
        <c:axId val="7260264"/>
        <c:scaling>
          <c:orientation val="minMax"/>
          <c:max val="1.0"/>
          <c:min val="0.0"/>
        </c:scaling>
        <c:delete val="0"/>
        <c:axPos val="r"/>
        <c:numFmt formatCode="General" sourceLinked="1"/>
        <c:majorTickMark val="none"/>
        <c:minorTickMark val="none"/>
        <c:tickLblPos val="none"/>
        <c:spPr>
          <a:ln w="15875">
            <a:solidFill>
              <a:srgbClr val="838383">
                <a:lumMod val="50000"/>
              </a:srgbClr>
            </a:solidFill>
          </a:ln>
        </c:spPr>
        <c:crossAx val="6745368"/>
        <c:crosses val="max"/>
        <c:crossBetween val="between"/>
      </c:valAx>
      <c:dateAx>
        <c:axId val="6745368"/>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7260264"/>
        <c:crosses val="autoZero"/>
        <c:auto val="0"/>
        <c:lblOffset val="100"/>
        <c:baseTimeUnit val="months"/>
        <c:majorUnit val="12.0"/>
      </c:dateAx>
      <c:spPr>
        <a:noFill/>
        <a:ln w="15875">
          <a:solidFill>
            <a:srgbClr val="838383">
              <a:lumMod val="50000"/>
            </a:srgbClr>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1750">
              <a:solidFill>
                <a:srgbClr val="0070C0"/>
              </a:solidFill>
            </a:ln>
          </c:spPr>
          <c:marker>
            <c:symbol val="none"/>
          </c:marker>
          <c:trendline>
            <c:spPr>
              <a:ln w="31750">
                <a:prstDash val="sysDash"/>
              </a:ln>
            </c:spPr>
            <c:trendlineType val="movingAvg"/>
            <c:period val="3"/>
            <c:dispRSqr val="0"/>
            <c:dispEq val="0"/>
          </c:trendline>
          <c:cat>
            <c:numRef>
              <c:f>'UMichigan Sentiment Survey'!$A$274:$A$438</c:f>
              <c:numCache>
                <c:formatCode>m/d/yyyy</c:formatCode>
                <c:ptCount val="165"/>
                <c:pt idx="0">
                  <c:v>36556.0</c:v>
                </c:pt>
                <c:pt idx="1">
                  <c:v>36585.0</c:v>
                </c:pt>
                <c:pt idx="2">
                  <c:v>36616.0</c:v>
                </c:pt>
                <c:pt idx="3">
                  <c:v>36644.0</c:v>
                </c:pt>
                <c:pt idx="4">
                  <c:v>36677.0</c:v>
                </c:pt>
                <c:pt idx="5">
                  <c:v>36707.0</c:v>
                </c:pt>
                <c:pt idx="6">
                  <c:v>36738.0</c:v>
                </c:pt>
                <c:pt idx="7">
                  <c:v>36769.0</c:v>
                </c:pt>
                <c:pt idx="8">
                  <c:v>36798.0</c:v>
                </c:pt>
                <c:pt idx="9">
                  <c:v>36830.0</c:v>
                </c:pt>
                <c:pt idx="10">
                  <c:v>36860.0</c:v>
                </c:pt>
                <c:pt idx="11">
                  <c:v>36889.0</c:v>
                </c:pt>
                <c:pt idx="12">
                  <c:v>36922.0</c:v>
                </c:pt>
                <c:pt idx="13">
                  <c:v>36950.0</c:v>
                </c:pt>
                <c:pt idx="14">
                  <c:v>36980.0</c:v>
                </c:pt>
                <c:pt idx="15">
                  <c:v>37011.0</c:v>
                </c:pt>
                <c:pt idx="16">
                  <c:v>37042.0</c:v>
                </c:pt>
                <c:pt idx="17">
                  <c:v>37071.0</c:v>
                </c:pt>
                <c:pt idx="18">
                  <c:v>37103.0</c:v>
                </c:pt>
                <c:pt idx="19">
                  <c:v>37134.0</c:v>
                </c:pt>
                <c:pt idx="20">
                  <c:v>37162.0</c:v>
                </c:pt>
                <c:pt idx="21">
                  <c:v>37195.0</c:v>
                </c:pt>
                <c:pt idx="22">
                  <c:v>37225.0</c:v>
                </c:pt>
                <c:pt idx="23">
                  <c:v>37256.0</c:v>
                </c:pt>
                <c:pt idx="24">
                  <c:v>37287.0</c:v>
                </c:pt>
                <c:pt idx="25">
                  <c:v>37315.0</c:v>
                </c:pt>
                <c:pt idx="26">
                  <c:v>37344.0</c:v>
                </c:pt>
                <c:pt idx="27">
                  <c:v>37376.0</c:v>
                </c:pt>
                <c:pt idx="28">
                  <c:v>37407.0</c:v>
                </c:pt>
                <c:pt idx="29">
                  <c:v>37435.0</c:v>
                </c:pt>
                <c:pt idx="30">
                  <c:v>37468.0</c:v>
                </c:pt>
                <c:pt idx="31">
                  <c:v>37498.0</c:v>
                </c:pt>
                <c:pt idx="32">
                  <c:v>37529.0</c:v>
                </c:pt>
                <c:pt idx="33">
                  <c:v>37560.0</c:v>
                </c:pt>
                <c:pt idx="34">
                  <c:v>37589.0</c:v>
                </c:pt>
                <c:pt idx="35">
                  <c:v>37621.0</c:v>
                </c:pt>
                <c:pt idx="36">
                  <c:v>37652.0</c:v>
                </c:pt>
                <c:pt idx="37">
                  <c:v>37680.0</c:v>
                </c:pt>
                <c:pt idx="38">
                  <c:v>37711.0</c:v>
                </c:pt>
                <c:pt idx="39">
                  <c:v>37741.0</c:v>
                </c:pt>
                <c:pt idx="40">
                  <c:v>37771.0</c:v>
                </c:pt>
                <c:pt idx="41">
                  <c:v>37802.0</c:v>
                </c:pt>
                <c:pt idx="42">
                  <c:v>37833.0</c:v>
                </c:pt>
                <c:pt idx="43">
                  <c:v>37862.0</c:v>
                </c:pt>
                <c:pt idx="44">
                  <c:v>37894.0</c:v>
                </c:pt>
                <c:pt idx="45">
                  <c:v>37925.0</c:v>
                </c:pt>
                <c:pt idx="46">
                  <c:v>37953.0</c:v>
                </c:pt>
                <c:pt idx="47">
                  <c:v>37986.0</c:v>
                </c:pt>
                <c:pt idx="48">
                  <c:v>38016.0</c:v>
                </c:pt>
                <c:pt idx="49">
                  <c:v>38044.0</c:v>
                </c:pt>
                <c:pt idx="50">
                  <c:v>38077.0</c:v>
                </c:pt>
                <c:pt idx="51">
                  <c:v>38107.0</c:v>
                </c:pt>
                <c:pt idx="52">
                  <c:v>38138.0</c:v>
                </c:pt>
                <c:pt idx="53">
                  <c:v>38168.0</c:v>
                </c:pt>
                <c:pt idx="54">
                  <c:v>38198.0</c:v>
                </c:pt>
                <c:pt idx="55">
                  <c:v>38230.0</c:v>
                </c:pt>
                <c:pt idx="56">
                  <c:v>38260.0</c:v>
                </c:pt>
                <c:pt idx="57">
                  <c:v>38289.0</c:v>
                </c:pt>
                <c:pt idx="58">
                  <c:v>38321.0</c:v>
                </c:pt>
                <c:pt idx="59">
                  <c:v>38352.0</c:v>
                </c:pt>
                <c:pt idx="60">
                  <c:v>38383.0</c:v>
                </c:pt>
                <c:pt idx="61">
                  <c:v>38411.0</c:v>
                </c:pt>
                <c:pt idx="62">
                  <c:v>38442.0</c:v>
                </c:pt>
                <c:pt idx="63">
                  <c:v>38471.0</c:v>
                </c:pt>
                <c:pt idx="64">
                  <c:v>38503.0</c:v>
                </c:pt>
                <c:pt idx="65">
                  <c:v>38533.0</c:v>
                </c:pt>
                <c:pt idx="66">
                  <c:v>38562.0</c:v>
                </c:pt>
                <c:pt idx="67">
                  <c:v>38595.0</c:v>
                </c:pt>
                <c:pt idx="68">
                  <c:v>38625.0</c:v>
                </c:pt>
                <c:pt idx="69">
                  <c:v>38656.0</c:v>
                </c:pt>
                <c:pt idx="70">
                  <c:v>38686.0</c:v>
                </c:pt>
                <c:pt idx="71">
                  <c:v>38716.0</c:v>
                </c:pt>
                <c:pt idx="72">
                  <c:v>38748.0</c:v>
                </c:pt>
                <c:pt idx="73">
                  <c:v>38776.0</c:v>
                </c:pt>
                <c:pt idx="74">
                  <c:v>38807.0</c:v>
                </c:pt>
                <c:pt idx="75">
                  <c:v>38835.0</c:v>
                </c:pt>
                <c:pt idx="76">
                  <c:v>38868.0</c:v>
                </c:pt>
                <c:pt idx="77">
                  <c:v>38898.0</c:v>
                </c:pt>
                <c:pt idx="78">
                  <c:v>38929.0</c:v>
                </c:pt>
                <c:pt idx="79">
                  <c:v>38960.0</c:v>
                </c:pt>
                <c:pt idx="80">
                  <c:v>38989.0</c:v>
                </c:pt>
                <c:pt idx="81">
                  <c:v>39021.0</c:v>
                </c:pt>
                <c:pt idx="82">
                  <c:v>39051.0</c:v>
                </c:pt>
                <c:pt idx="83">
                  <c:v>39080.0</c:v>
                </c:pt>
                <c:pt idx="84">
                  <c:v>39113.0</c:v>
                </c:pt>
                <c:pt idx="85">
                  <c:v>39141.0</c:v>
                </c:pt>
                <c:pt idx="86">
                  <c:v>39171.0</c:v>
                </c:pt>
                <c:pt idx="87">
                  <c:v>39202.0</c:v>
                </c:pt>
                <c:pt idx="88">
                  <c:v>39233.0</c:v>
                </c:pt>
                <c:pt idx="89">
                  <c:v>39262.0</c:v>
                </c:pt>
                <c:pt idx="90">
                  <c:v>39294.0</c:v>
                </c:pt>
                <c:pt idx="91">
                  <c:v>39325.0</c:v>
                </c:pt>
                <c:pt idx="92">
                  <c:v>39353.0</c:v>
                </c:pt>
                <c:pt idx="93">
                  <c:v>39386.0</c:v>
                </c:pt>
                <c:pt idx="94">
                  <c:v>39416.0</c:v>
                </c:pt>
                <c:pt idx="95">
                  <c:v>39447.0</c:v>
                </c:pt>
                <c:pt idx="96">
                  <c:v>39478.0</c:v>
                </c:pt>
                <c:pt idx="97">
                  <c:v>39507.0</c:v>
                </c:pt>
                <c:pt idx="98">
                  <c:v>39538.0</c:v>
                </c:pt>
                <c:pt idx="99">
                  <c:v>39568.0</c:v>
                </c:pt>
                <c:pt idx="100">
                  <c:v>39598.0</c:v>
                </c:pt>
                <c:pt idx="101">
                  <c:v>39629.0</c:v>
                </c:pt>
                <c:pt idx="102">
                  <c:v>39660.0</c:v>
                </c:pt>
                <c:pt idx="103">
                  <c:v>39689.0</c:v>
                </c:pt>
                <c:pt idx="104">
                  <c:v>39721.0</c:v>
                </c:pt>
                <c:pt idx="105">
                  <c:v>39752.0</c:v>
                </c:pt>
                <c:pt idx="106">
                  <c:v>39780.0</c:v>
                </c:pt>
                <c:pt idx="107">
                  <c:v>39813.0</c:v>
                </c:pt>
                <c:pt idx="108">
                  <c:v>39843.0</c:v>
                </c:pt>
                <c:pt idx="109">
                  <c:v>39871.0</c:v>
                </c:pt>
                <c:pt idx="110">
                  <c:v>39903.0</c:v>
                </c:pt>
                <c:pt idx="111">
                  <c:v>39933.0</c:v>
                </c:pt>
                <c:pt idx="112">
                  <c:v>39962.0</c:v>
                </c:pt>
                <c:pt idx="113">
                  <c:v>39994.0</c:v>
                </c:pt>
                <c:pt idx="114">
                  <c:v>40025.0</c:v>
                </c:pt>
                <c:pt idx="115">
                  <c:v>40056.0</c:v>
                </c:pt>
                <c:pt idx="116">
                  <c:v>40086.0</c:v>
                </c:pt>
                <c:pt idx="117">
                  <c:v>40116.0</c:v>
                </c:pt>
                <c:pt idx="118">
                  <c:v>40147.0</c:v>
                </c:pt>
                <c:pt idx="119">
                  <c:v>40178.0</c:v>
                </c:pt>
                <c:pt idx="120">
                  <c:v>40207.0</c:v>
                </c:pt>
                <c:pt idx="121">
                  <c:v>40235.0</c:v>
                </c:pt>
                <c:pt idx="122">
                  <c:v>40268.0</c:v>
                </c:pt>
                <c:pt idx="123">
                  <c:v>40298.0</c:v>
                </c:pt>
                <c:pt idx="124">
                  <c:v>40329.0</c:v>
                </c:pt>
                <c:pt idx="125">
                  <c:v>40359.0</c:v>
                </c:pt>
                <c:pt idx="126">
                  <c:v>40389.0</c:v>
                </c:pt>
                <c:pt idx="127">
                  <c:v>40421.0</c:v>
                </c:pt>
                <c:pt idx="128">
                  <c:v>40451.0</c:v>
                </c:pt>
                <c:pt idx="129">
                  <c:v>40480.0</c:v>
                </c:pt>
                <c:pt idx="130">
                  <c:v>40512.0</c:v>
                </c:pt>
                <c:pt idx="131">
                  <c:v>40543.0</c:v>
                </c:pt>
                <c:pt idx="132">
                  <c:v>40574.0</c:v>
                </c:pt>
                <c:pt idx="133">
                  <c:v>40602.0</c:v>
                </c:pt>
                <c:pt idx="134">
                  <c:v>40633.0</c:v>
                </c:pt>
                <c:pt idx="135">
                  <c:v>40662.0</c:v>
                </c:pt>
                <c:pt idx="136">
                  <c:v>40694.0</c:v>
                </c:pt>
                <c:pt idx="137">
                  <c:v>40724.0</c:v>
                </c:pt>
                <c:pt idx="138">
                  <c:v>40753.0</c:v>
                </c:pt>
                <c:pt idx="139">
                  <c:v>40786.0</c:v>
                </c:pt>
                <c:pt idx="140">
                  <c:v>40816.0</c:v>
                </c:pt>
                <c:pt idx="141">
                  <c:v>40847.0</c:v>
                </c:pt>
                <c:pt idx="142">
                  <c:v>40877.0</c:v>
                </c:pt>
                <c:pt idx="143">
                  <c:v>40907.0</c:v>
                </c:pt>
                <c:pt idx="144">
                  <c:v>40939.0</c:v>
                </c:pt>
                <c:pt idx="145">
                  <c:v>40968.0</c:v>
                </c:pt>
                <c:pt idx="146">
                  <c:v>40998.0</c:v>
                </c:pt>
                <c:pt idx="147">
                  <c:v>41029.0</c:v>
                </c:pt>
                <c:pt idx="148">
                  <c:v>41060.0</c:v>
                </c:pt>
                <c:pt idx="149">
                  <c:v>41089.0</c:v>
                </c:pt>
                <c:pt idx="150">
                  <c:v>41121.0</c:v>
                </c:pt>
                <c:pt idx="151">
                  <c:v>41152.0</c:v>
                </c:pt>
                <c:pt idx="152">
                  <c:v>41180.0</c:v>
                </c:pt>
                <c:pt idx="153">
                  <c:v>41213.0</c:v>
                </c:pt>
                <c:pt idx="154">
                  <c:v>41243.0</c:v>
                </c:pt>
                <c:pt idx="155">
                  <c:v>41274.0</c:v>
                </c:pt>
                <c:pt idx="156">
                  <c:v>41305.0</c:v>
                </c:pt>
                <c:pt idx="157">
                  <c:v>41333.0</c:v>
                </c:pt>
                <c:pt idx="158">
                  <c:v>41362.0</c:v>
                </c:pt>
                <c:pt idx="159">
                  <c:v>41394.0</c:v>
                </c:pt>
                <c:pt idx="160">
                  <c:v>41425.0</c:v>
                </c:pt>
                <c:pt idx="161">
                  <c:v>41453.0</c:v>
                </c:pt>
                <c:pt idx="162">
                  <c:v>41486.0</c:v>
                </c:pt>
                <c:pt idx="163">
                  <c:v>41516.0</c:v>
                </c:pt>
                <c:pt idx="164">
                  <c:v>41547.0</c:v>
                </c:pt>
              </c:numCache>
            </c:numRef>
          </c:cat>
          <c:val>
            <c:numRef>
              <c:f>'UMichigan Sentiment Survey'!$E$274:$E$438</c:f>
              <c:numCache>
                <c:formatCode>General</c:formatCode>
                <c:ptCount val="165"/>
                <c:pt idx="0">
                  <c:v>73.0</c:v>
                </c:pt>
                <c:pt idx="1">
                  <c:v>74.0</c:v>
                </c:pt>
                <c:pt idx="2">
                  <c:v>72.0</c:v>
                </c:pt>
                <c:pt idx="3">
                  <c:v>72.0</c:v>
                </c:pt>
                <c:pt idx="4">
                  <c:v>65.0</c:v>
                </c:pt>
                <c:pt idx="5">
                  <c:v>61.0</c:v>
                </c:pt>
                <c:pt idx="6">
                  <c:v>65.0</c:v>
                </c:pt>
                <c:pt idx="7">
                  <c:v>65.0</c:v>
                </c:pt>
                <c:pt idx="8">
                  <c:v>69.0</c:v>
                </c:pt>
                <c:pt idx="9">
                  <c:v>64.0</c:v>
                </c:pt>
                <c:pt idx="10">
                  <c:v>72.0</c:v>
                </c:pt>
                <c:pt idx="11">
                  <c:v>66.0</c:v>
                </c:pt>
                <c:pt idx="12">
                  <c:v>71.0</c:v>
                </c:pt>
                <c:pt idx="13">
                  <c:v>71.0</c:v>
                </c:pt>
                <c:pt idx="14">
                  <c:v>70.0</c:v>
                </c:pt>
                <c:pt idx="15">
                  <c:v>69.0</c:v>
                </c:pt>
                <c:pt idx="16">
                  <c:v>73.0</c:v>
                </c:pt>
                <c:pt idx="17">
                  <c:v>79.0</c:v>
                </c:pt>
                <c:pt idx="18">
                  <c:v>70.0</c:v>
                </c:pt>
                <c:pt idx="19">
                  <c:v>74.0</c:v>
                </c:pt>
                <c:pt idx="20">
                  <c:v>72.0</c:v>
                </c:pt>
                <c:pt idx="21">
                  <c:v>77.0</c:v>
                </c:pt>
                <c:pt idx="22">
                  <c:v>76.0</c:v>
                </c:pt>
                <c:pt idx="23">
                  <c:v>82.0</c:v>
                </c:pt>
                <c:pt idx="24">
                  <c:v>78.0</c:v>
                </c:pt>
                <c:pt idx="25">
                  <c:v>79.0</c:v>
                </c:pt>
                <c:pt idx="26">
                  <c:v>78.0</c:v>
                </c:pt>
                <c:pt idx="27">
                  <c:v>78.0</c:v>
                </c:pt>
                <c:pt idx="28">
                  <c:v>81.0</c:v>
                </c:pt>
                <c:pt idx="29">
                  <c:v>72.0</c:v>
                </c:pt>
                <c:pt idx="30">
                  <c:v>74.0</c:v>
                </c:pt>
                <c:pt idx="31">
                  <c:v>78.0</c:v>
                </c:pt>
                <c:pt idx="32">
                  <c:v>77.0</c:v>
                </c:pt>
                <c:pt idx="33">
                  <c:v>74.0</c:v>
                </c:pt>
                <c:pt idx="34">
                  <c:v>79.0</c:v>
                </c:pt>
                <c:pt idx="35">
                  <c:v>80.0</c:v>
                </c:pt>
                <c:pt idx="36">
                  <c:v>80.0</c:v>
                </c:pt>
                <c:pt idx="37">
                  <c:v>80.0</c:v>
                </c:pt>
                <c:pt idx="38">
                  <c:v>75.0</c:v>
                </c:pt>
                <c:pt idx="39">
                  <c:v>76.0</c:v>
                </c:pt>
                <c:pt idx="40">
                  <c:v>85.0</c:v>
                </c:pt>
                <c:pt idx="41">
                  <c:v>82.0</c:v>
                </c:pt>
                <c:pt idx="42">
                  <c:v>83.0</c:v>
                </c:pt>
                <c:pt idx="43">
                  <c:v>80.0</c:v>
                </c:pt>
                <c:pt idx="44">
                  <c:v>77.0</c:v>
                </c:pt>
                <c:pt idx="45">
                  <c:v>81.0</c:v>
                </c:pt>
                <c:pt idx="46">
                  <c:v>83.0</c:v>
                </c:pt>
                <c:pt idx="47">
                  <c:v>80.0</c:v>
                </c:pt>
                <c:pt idx="48">
                  <c:v>81.0</c:v>
                </c:pt>
                <c:pt idx="49">
                  <c:v>78.0</c:v>
                </c:pt>
                <c:pt idx="50">
                  <c:v>81.0</c:v>
                </c:pt>
                <c:pt idx="51">
                  <c:v>82.0</c:v>
                </c:pt>
                <c:pt idx="52">
                  <c:v>78.0</c:v>
                </c:pt>
                <c:pt idx="53">
                  <c:v>79.0</c:v>
                </c:pt>
                <c:pt idx="54">
                  <c:v>78.0</c:v>
                </c:pt>
                <c:pt idx="55">
                  <c:v>77.0</c:v>
                </c:pt>
                <c:pt idx="56">
                  <c:v>79.0</c:v>
                </c:pt>
                <c:pt idx="57">
                  <c:v>76.0</c:v>
                </c:pt>
                <c:pt idx="58">
                  <c:v>76.0</c:v>
                </c:pt>
                <c:pt idx="59">
                  <c:v>78.0</c:v>
                </c:pt>
                <c:pt idx="60">
                  <c:v>78.0</c:v>
                </c:pt>
                <c:pt idx="61">
                  <c:v>74.0</c:v>
                </c:pt>
                <c:pt idx="62">
                  <c:v>74.0</c:v>
                </c:pt>
                <c:pt idx="63">
                  <c:v>73.0</c:v>
                </c:pt>
                <c:pt idx="64">
                  <c:v>77.0</c:v>
                </c:pt>
                <c:pt idx="65">
                  <c:v>71.0</c:v>
                </c:pt>
                <c:pt idx="66">
                  <c:v>71.0</c:v>
                </c:pt>
                <c:pt idx="67">
                  <c:v>68.0</c:v>
                </c:pt>
                <c:pt idx="68">
                  <c:v>64.0</c:v>
                </c:pt>
                <c:pt idx="69">
                  <c:v>61.0</c:v>
                </c:pt>
                <c:pt idx="70">
                  <c:v>64.0</c:v>
                </c:pt>
                <c:pt idx="71">
                  <c:v>60.0</c:v>
                </c:pt>
                <c:pt idx="72">
                  <c:v>62.0</c:v>
                </c:pt>
                <c:pt idx="73">
                  <c:v>58.0</c:v>
                </c:pt>
                <c:pt idx="74">
                  <c:v>61.0</c:v>
                </c:pt>
                <c:pt idx="75">
                  <c:v>61.0</c:v>
                </c:pt>
                <c:pt idx="76">
                  <c:v>59.0</c:v>
                </c:pt>
                <c:pt idx="77">
                  <c:v>61.0</c:v>
                </c:pt>
                <c:pt idx="78">
                  <c:v>57.0</c:v>
                </c:pt>
                <c:pt idx="79">
                  <c:v>57.0</c:v>
                </c:pt>
                <c:pt idx="80">
                  <c:v>57.0</c:v>
                </c:pt>
                <c:pt idx="81">
                  <c:v>64.0</c:v>
                </c:pt>
                <c:pt idx="82">
                  <c:v>67.0</c:v>
                </c:pt>
                <c:pt idx="83">
                  <c:v>64.0</c:v>
                </c:pt>
                <c:pt idx="84">
                  <c:v>69.0</c:v>
                </c:pt>
                <c:pt idx="85">
                  <c:v>66.0</c:v>
                </c:pt>
                <c:pt idx="86">
                  <c:v>67.0</c:v>
                </c:pt>
                <c:pt idx="87">
                  <c:v>68.0</c:v>
                </c:pt>
                <c:pt idx="88">
                  <c:v>67.0</c:v>
                </c:pt>
                <c:pt idx="89">
                  <c:v>65.0</c:v>
                </c:pt>
                <c:pt idx="90">
                  <c:v>64.0</c:v>
                </c:pt>
                <c:pt idx="91">
                  <c:v>58.0</c:v>
                </c:pt>
                <c:pt idx="92">
                  <c:v>60.0</c:v>
                </c:pt>
                <c:pt idx="93">
                  <c:v>64.0</c:v>
                </c:pt>
                <c:pt idx="94">
                  <c:v>60.0</c:v>
                </c:pt>
                <c:pt idx="95">
                  <c:v>63.0</c:v>
                </c:pt>
                <c:pt idx="96">
                  <c:v>61.0</c:v>
                </c:pt>
                <c:pt idx="97">
                  <c:v>69.0</c:v>
                </c:pt>
                <c:pt idx="98">
                  <c:v>63.0</c:v>
                </c:pt>
                <c:pt idx="99" formatCode="0">
                  <c:v>66.0</c:v>
                </c:pt>
                <c:pt idx="100" formatCode="0">
                  <c:v>64.0</c:v>
                </c:pt>
                <c:pt idx="101" formatCode="0">
                  <c:v>65.0</c:v>
                </c:pt>
                <c:pt idx="102" formatCode="0">
                  <c:v>69.0</c:v>
                </c:pt>
                <c:pt idx="103" formatCode="0">
                  <c:v>71.0</c:v>
                </c:pt>
                <c:pt idx="104" formatCode="0">
                  <c:v>69.0</c:v>
                </c:pt>
                <c:pt idx="105" formatCode="0">
                  <c:v>57.0</c:v>
                </c:pt>
                <c:pt idx="106" formatCode="0">
                  <c:v>72.0</c:v>
                </c:pt>
                <c:pt idx="107" formatCode="0">
                  <c:v>65.0</c:v>
                </c:pt>
                <c:pt idx="108" formatCode="0">
                  <c:v>70.0</c:v>
                </c:pt>
                <c:pt idx="109" formatCode="0">
                  <c:v>71.0</c:v>
                </c:pt>
                <c:pt idx="110" formatCode="0">
                  <c:v>69.0</c:v>
                </c:pt>
                <c:pt idx="111" formatCode="0">
                  <c:v>72.0</c:v>
                </c:pt>
                <c:pt idx="112" formatCode="0">
                  <c:v>80.0</c:v>
                </c:pt>
                <c:pt idx="113" formatCode="0">
                  <c:v>77.0</c:v>
                </c:pt>
                <c:pt idx="114" formatCode="0">
                  <c:v>71.0</c:v>
                </c:pt>
                <c:pt idx="115" formatCode="0">
                  <c:v>76.0</c:v>
                </c:pt>
                <c:pt idx="116" formatCode="0">
                  <c:v>76.0</c:v>
                </c:pt>
                <c:pt idx="117" formatCode="0">
                  <c:v>77.0</c:v>
                </c:pt>
                <c:pt idx="118" formatCode="0">
                  <c:v>75.0</c:v>
                </c:pt>
                <c:pt idx="119" formatCode="0">
                  <c:v>74.0</c:v>
                </c:pt>
                <c:pt idx="120" formatCode="0">
                  <c:v>72.0</c:v>
                </c:pt>
                <c:pt idx="121" formatCode="0">
                  <c:v>74.0</c:v>
                </c:pt>
                <c:pt idx="122" formatCode="0">
                  <c:v>77.0</c:v>
                </c:pt>
                <c:pt idx="123" formatCode="0">
                  <c:v>75.0</c:v>
                </c:pt>
                <c:pt idx="124" formatCode="0">
                  <c:v>74.0</c:v>
                </c:pt>
                <c:pt idx="125" formatCode="0">
                  <c:v>76.0</c:v>
                </c:pt>
                <c:pt idx="126" formatCode="0">
                  <c:v>75.0</c:v>
                </c:pt>
                <c:pt idx="127" formatCode="0">
                  <c:v>76.0</c:v>
                </c:pt>
                <c:pt idx="128" formatCode="0">
                  <c:v>73.0</c:v>
                </c:pt>
                <c:pt idx="129" formatCode="0">
                  <c:v>75.0</c:v>
                </c:pt>
                <c:pt idx="130" formatCode="0">
                  <c:v>76.0</c:v>
                </c:pt>
                <c:pt idx="131" formatCode="0">
                  <c:v>73.0</c:v>
                </c:pt>
                <c:pt idx="132" formatCode="0">
                  <c:v>74.0</c:v>
                </c:pt>
                <c:pt idx="133" formatCode="0">
                  <c:v>76.0</c:v>
                </c:pt>
                <c:pt idx="134" formatCode="0">
                  <c:v>78.0</c:v>
                </c:pt>
                <c:pt idx="135" formatCode="0">
                  <c:v>72.0</c:v>
                </c:pt>
                <c:pt idx="136" formatCode="0">
                  <c:v>73.0</c:v>
                </c:pt>
                <c:pt idx="137" formatCode="0">
                  <c:v>72.0</c:v>
                </c:pt>
                <c:pt idx="138" formatCode="0">
                  <c:v>71.0</c:v>
                </c:pt>
                <c:pt idx="139" formatCode="0">
                  <c:v>67.0</c:v>
                </c:pt>
                <c:pt idx="140" formatCode="0">
                  <c:v>71.0</c:v>
                </c:pt>
                <c:pt idx="141" formatCode="0">
                  <c:v>72.0</c:v>
                </c:pt>
                <c:pt idx="142" formatCode="0">
                  <c:v>72.0</c:v>
                </c:pt>
                <c:pt idx="143" formatCode="0">
                  <c:v>74.0</c:v>
                </c:pt>
                <c:pt idx="144" formatCode="0">
                  <c:v>76.0</c:v>
                </c:pt>
                <c:pt idx="145" formatCode="0">
                  <c:v>75.0</c:v>
                </c:pt>
                <c:pt idx="146" formatCode="0">
                  <c:v>77.0</c:v>
                </c:pt>
                <c:pt idx="147" formatCode="0">
                  <c:v>75.0</c:v>
                </c:pt>
                <c:pt idx="148" formatCode="0">
                  <c:v>79.0</c:v>
                </c:pt>
                <c:pt idx="149" formatCode="0">
                  <c:v>78.0</c:v>
                </c:pt>
                <c:pt idx="150" formatCode="0">
                  <c:v>77.0</c:v>
                </c:pt>
                <c:pt idx="151" formatCode="0">
                  <c:v>77.0</c:v>
                </c:pt>
                <c:pt idx="152" formatCode="0">
                  <c:v>82.0</c:v>
                </c:pt>
                <c:pt idx="153" formatCode="0">
                  <c:v>77.0</c:v>
                </c:pt>
                <c:pt idx="154" formatCode="0">
                  <c:v>79.0</c:v>
                </c:pt>
                <c:pt idx="155" formatCode="0">
                  <c:v>78.0</c:v>
                </c:pt>
                <c:pt idx="156" formatCode="0">
                  <c:v>81.0</c:v>
                </c:pt>
                <c:pt idx="157" formatCode="0">
                  <c:v>75.0</c:v>
                </c:pt>
                <c:pt idx="158" formatCode="0">
                  <c:v>79.0</c:v>
                </c:pt>
                <c:pt idx="159" formatCode="0">
                  <c:v>79.0</c:v>
                </c:pt>
                <c:pt idx="160" formatCode="0">
                  <c:v>81.0</c:v>
                </c:pt>
                <c:pt idx="161" formatCode="0">
                  <c:v>83.0</c:v>
                </c:pt>
                <c:pt idx="162" formatCode="0">
                  <c:v>83.0</c:v>
                </c:pt>
                <c:pt idx="163" formatCode="0">
                  <c:v>77.0</c:v>
                </c:pt>
                <c:pt idx="164" formatCode="0">
                  <c:v>79.0</c:v>
                </c:pt>
              </c:numCache>
            </c:numRef>
          </c:val>
          <c:smooth val="0"/>
        </c:ser>
        <c:dLbls>
          <c:showLegendKey val="0"/>
          <c:showVal val="0"/>
          <c:showCatName val="0"/>
          <c:showSerName val="0"/>
          <c:showPercent val="0"/>
          <c:showBubbleSize val="0"/>
        </c:dLbls>
        <c:marker val="1"/>
        <c:smooth val="0"/>
        <c:axId val="423784024"/>
        <c:axId val="423780776"/>
      </c:lineChart>
      <c:dateAx>
        <c:axId val="423784024"/>
        <c:scaling>
          <c:orientation val="minMax"/>
        </c:scaling>
        <c:delete val="0"/>
        <c:axPos val="b"/>
        <c:numFmt formatCode="yy" sourceLinked="0"/>
        <c:majorTickMark val="out"/>
        <c:minorTickMark val="none"/>
        <c:tickLblPos val="nextTo"/>
        <c:spPr>
          <a:ln>
            <a:solidFill>
              <a:prstClr val="black">
                <a:shade val="95000"/>
                <a:satMod val="105000"/>
              </a:prstClr>
            </a:solidFill>
          </a:ln>
        </c:spPr>
        <c:txPr>
          <a:bodyPr rot="0"/>
          <a:lstStyle/>
          <a:p>
            <a:pPr>
              <a:defRPr b="1">
                <a:latin typeface="Arial" pitchFamily="34" charset="0"/>
                <a:cs typeface="Arial" pitchFamily="34" charset="0"/>
              </a:defRPr>
            </a:pPr>
            <a:endParaRPr lang="en-US"/>
          </a:p>
        </c:txPr>
        <c:crossAx val="423780776"/>
        <c:crosses val="autoZero"/>
        <c:auto val="1"/>
        <c:lblOffset val="100"/>
        <c:baseTimeUnit val="months"/>
        <c:majorUnit val="12.0"/>
        <c:majorTimeUnit val="months"/>
      </c:dateAx>
      <c:valAx>
        <c:axId val="423780776"/>
        <c:scaling>
          <c:orientation val="minMax"/>
          <c:min val="50.0"/>
        </c:scaling>
        <c:delete val="0"/>
        <c:axPos val="l"/>
        <c:numFmt formatCode="General" sourceLinked="1"/>
        <c:majorTickMark val="out"/>
        <c:minorTickMark val="none"/>
        <c:tickLblPos val="nextTo"/>
        <c:spPr>
          <a:ln>
            <a:solidFill>
              <a:prstClr val="black">
                <a:shade val="95000"/>
                <a:satMod val="105000"/>
              </a:prstClr>
            </a:solidFill>
          </a:ln>
        </c:spPr>
        <c:txPr>
          <a:bodyPr/>
          <a:lstStyle/>
          <a:p>
            <a:pPr>
              <a:defRPr b="1">
                <a:latin typeface="Arial" pitchFamily="34" charset="0"/>
                <a:cs typeface="Arial" pitchFamily="34" charset="0"/>
              </a:defRPr>
            </a:pPr>
            <a:endParaRPr lang="en-US"/>
          </a:p>
        </c:txPr>
        <c:crossAx val="423784024"/>
        <c:crosses val="autoZero"/>
        <c:crossBetween val="between"/>
      </c:valAx>
      <c:spPr>
        <a:ln w="12700">
          <a:solidFill>
            <a:prstClr val="black">
              <a:shade val="95000"/>
              <a:satMod val="105000"/>
            </a:prstClr>
          </a:solidFill>
        </a:ln>
      </c:spPr>
    </c:plotArea>
    <c:plotVisOnly val="1"/>
    <c:dispBlanksAs val="gap"/>
    <c:showDLblsOverMax val="0"/>
  </c:chart>
  <c:txPr>
    <a:bodyPr/>
    <a:lstStyle/>
    <a:p>
      <a:pPr>
        <a:defRPr sz="14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02199256342958"/>
          <c:y val="0.0751321811485411"/>
          <c:w val="0.924502296587926"/>
          <c:h val="0.841993592394522"/>
        </c:manualLayout>
      </c:layout>
      <c:barChart>
        <c:barDir val="col"/>
        <c:grouping val="clustered"/>
        <c:varyColors val="0"/>
        <c:ser>
          <c:idx val="1"/>
          <c:order val="0"/>
          <c:tx>
            <c:strRef>
              <c:f>data!$AA$4</c:f>
              <c:strCache>
                <c:ptCount val="1"/>
                <c:pt idx="0">
                  <c:v>recession</c:v>
                </c:pt>
              </c:strCache>
            </c:strRef>
          </c:tx>
          <c:spPr>
            <a:solidFill>
              <a:sysClr val="window" lastClr="FFFFFF">
                <a:lumMod val="50000"/>
                <a:alpha val="25000"/>
              </a:sysClr>
            </a:solidFill>
          </c:spPr>
          <c:invertIfNegative val="0"/>
          <c:cat>
            <c:numRef>
              <c:f>data!$AA$326:$AA$668</c:f>
              <c:numCache>
                <c:formatCode>mm/dd/yy;@</c:formatCode>
                <c:ptCount val="343"/>
                <c:pt idx="0">
                  <c:v>31078.0</c:v>
                </c:pt>
                <c:pt idx="1">
                  <c:v>31106.0</c:v>
                </c:pt>
                <c:pt idx="2">
                  <c:v>31137.0</c:v>
                </c:pt>
                <c:pt idx="3">
                  <c:v>31167.0</c:v>
                </c:pt>
                <c:pt idx="4">
                  <c:v>31198.0</c:v>
                </c:pt>
                <c:pt idx="5">
                  <c:v>31228.0</c:v>
                </c:pt>
                <c:pt idx="6">
                  <c:v>31259.0</c:v>
                </c:pt>
                <c:pt idx="7">
                  <c:v>31290.0</c:v>
                </c:pt>
                <c:pt idx="8">
                  <c:v>31320.0</c:v>
                </c:pt>
                <c:pt idx="9">
                  <c:v>31351.0</c:v>
                </c:pt>
                <c:pt idx="10">
                  <c:v>31381.0</c:v>
                </c:pt>
                <c:pt idx="11">
                  <c:v>31412.0</c:v>
                </c:pt>
                <c:pt idx="12">
                  <c:v>31443.0</c:v>
                </c:pt>
                <c:pt idx="13">
                  <c:v>31471.0</c:v>
                </c:pt>
                <c:pt idx="14">
                  <c:v>31502.0</c:v>
                </c:pt>
                <c:pt idx="15">
                  <c:v>31532.0</c:v>
                </c:pt>
                <c:pt idx="16">
                  <c:v>31563.0</c:v>
                </c:pt>
                <c:pt idx="17">
                  <c:v>31593.0</c:v>
                </c:pt>
                <c:pt idx="18">
                  <c:v>31624.0</c:v>
                </c:pt>
                <c:pt idx="19">
                  <c:v>31655.0</c:v>
                </c:pt>
                <c:pt idx="20">
                  <c:v>31685.0</c:v>
                </c:pt>
                <c:pt idx="21">
                  <c:v>31716.0</c:v>
                </c:pt>
                <c:pt idx="22">
                  <c:v>31746.0</c:v>
                </c:pt>
                <c:pt idx="23">
                  <c:v>31777.0</c:v>
                </c:pt>
                <c:pt idx="24">
                  <c:v>31808.0</c:v>
                </c:pt>
                <c:pt idx="25">
                  <c:v>31836.0</c:v>
                </c:pt>
                <c:pt idx="26">
                  <c:v>31867.0</c:v>
                </c:pt>
                <c:pt idx="27">
                  <c:v>31897.0</c:v>
                </c:pt>
                <c:pt idx="28">
                  <c:v>31928.0</c:v>
                </c:pt>
                <c:pt idx="29">
                  <c:v>31958.0</c:v>
                </c:pt>
                <c:pt idx="30">
                  <c:v>31989.0</c:v>
                </c:pt>
                <c:pt idx="31">
                  <c:v>32020.0</c:v>
                </c:pt>
                <c:pt idx="32">
                  <c:v>32050.0</c:v>
                </c:pt>
                <c:pt idx="33">
                  <c:v>32081.0</c:v>
                </c:pt>
                <c:pt idx="34">
                  <c:v>32111.0</c:v>
                </c:pt>
                <c:pt idx="35">
                  <c:v>32142.0</c:v>
                </c:pt>
                <c:pt idx="36">
                  <c:v>32173.0</c:v>
                </c:pt>
                <c:pt idx="37">
                  <c:v>32202.0</c:v>
                </c:pt>
                <c:pt idx="38">
                  <c:v>32233.0</c:v>
                </c:pt>
                <c:pt idx="39">
                  <c:v>32263.0</c:v>
                </c:pt>
                <c:pt idx="40">
                  <c:v>32294.0</c:v>
                </c:pt>
                <c:pt idx="41">
                  <c:v>32324.0</c:v>
                </c:pt>
                <c:pt idx="42">
                  <c:v>32355.0</c:v>
                </c:pt>
                <c:pt idx="43">
                  <c:v>32386.0</c:v>
                </c:pt>
                <c:pt idx="44">
                  <c:v>32416.0</c:v>
                </c:pt>
                <c:pt idx="45">
                  <c:v>32447.0</c:v>
                </c:pt>
                <c:pt idx="46">
                  <c:v>32477.0</c:v>
                </c:pt>
                <c:pt idx="47">
                  <c:v>32508.0</c:v>
                </c:pt>
                <c:pt idx="48">
                  <c:v>32539.0</c:v>
                </c:pt>
                <c:pt idx="49">
                  <c:v>32567.0</c:v>
                </c:pt>
                <c:pt idx="50">
                  <c:v>32598.0</c:v>
                </c:pt>
                <c:pt idx="51">
                  <c:v>32628.0</c:v>
                </c:pt>
                <c:pt idx="52">
                  <c:v>32659.0</c:v>
                </c:pt>
                <c:pt idx="53">
                  <c:v>32689.0</c:v>
                </c:pt>
                <c:pt idx="54">
                  <c:v>32720.0</c:v>
                </c:pt>
                <c:pt idx="55">
                  <c:v>32751.0</c:v>
                </c:pt>
                <c:pt idx="56">
                  <c:v>32781.0</c:v>
                </c:pt>
                <c:pt idx="57">
                  <c:v>32812.0</c:v>
                </c:pt>
                <c:pt idx="58">
                  <c:v>32842.0</c:v>
                </c:pt>
                <c:pt idx="59">
                  <c:v>32873.0</c:v>
                </c:pt>
                <c:pt idx="60">
                  <c:v>32904.0</c:v>
                </c:pt>
                <c:pt idx="61">
                  <c:v>32932.0</c:v>
                </c:pt>
                <c:pt idx="62">
                  <c:v>32963.0</c:v>
                </c:pt>
                <c:pt idx="63">
                  <c:v>32993.0</c:v>
                </c:pt>
                <c:pt idx="64">
                  <c:v>33024.0</c:v>
                </c:pt>
                <c:pt idx="65">
                  <c:v>33054.0</c:v>
                </c:pt>
                <c:pt idx="66">
                  <c:v>33085.0</c:v>
                </c:pt>
                <c:pt idx="67">
                  <c:v>33116.0</c:v>
                </c:pt>
                <c:pt idx="68">
                  <c:v>33146.0</c:v>
                </c:pt>
                <c:pt idx="69">
                  <c:v>33177.0</c:v>
                </c:pt>
                <c:pt idx="70">
                  <c:v>33207.0</c:v>
                </c:pt>
                <c:pt idx="71">
                  <c:v>33238.0</c:v>
                </c:pt>
                <c:pt idx="72">
                  <c:v>33269.0</c:v>
                </c:pt>
                <c:pt idx="73">
                  <c:v>33297.0</c:v>
                </c:pt>
                <c:pt idx="74">
                  <c:v>33328.0</c:v>
                </c:pt>
                <c:pt idx="75">
                  <c:v>33358.0</c:v>
                </c:pt>
                <c:pt idx="76">
                  <c:v>33389.0</c:v>
                </c:pt>
                <c:pt idx="77">
                  <c:v>33419.0</c:v>
                </c:pt>
                <c:pt idx="78">
                  <c:v>33450.0</c:v>
                </c:pt>
                <c:pt idx="79">
                  <c:v>33481.0</c:v>
                </c:pt>
                <c:pt idx="80">
                  <c:v>33511.0</c:v>
                </c:pt>
                <c:pt idx="81">
                  <c:v>33542.0</c:v>
                </c:pt>
                <c:pt idx="82">
                  <c:v>33572.0</c:v>
                </c:pt>
                <c:pt idx="83">
                  <c:v>33603.0</c:v>
                </c:pt>
                <c:pt idx="84">
                  <c:v>33634.0</c:v>
                </c:pt>
                <c:pt idx="85">
                  <c:v>33663.0</c:v>
                </c:pt>
                <c:pt idx="86">
                  <c:v>33694.0</c:v>
                </c:pt>
                <c:pt idx="87">
                  <c:v>33724.0</c:v>
                </c:pt>
                <c:pt idx="88">
                  <c:v>33755.0</c:v>
                </c:pt>
                <c:pt idx="89">
                  <c:v>33785.0</c:v>
                </c:pt>
                <c:pt idx="90">
                  <c:v>33816.0</c:v>
                </c:pt>
                <c:pt idx="91">
                  <c:v>33847.0</c:v>
                </c:pt>
                <c:pt idx="92">
                  <c:v>33877.0</c:v>
                </c:pt>
                <c:pt idx="93">
                  <c:v>33908.0</c:v>
                </c:pt>
                <c:pt idx="94">
                  <c:v>33938.0</c:v>
                </c:pt>
                <c:pt idx="95">
                  <c:v>33969.0</c:v>
                </c:pt>
                <c:pt idx="96">
                  <c:v>34000.0</c:v>
                </c:pt>
                <c:pt idx="97">
                  <c:v>34028.0</c:v>
                </c:pt>
                <c:pt idx="98">
                  <c:v>34059.0</c:v>
                </c:pt>
                <c:pt idx="99">
                  <c:v>34089.0</c:v>
                </c:pt>
                <c:pt idx="100">
                  <c:v>34120.0</c:v>
                </c:pt>
                <c:pt idx="101">
                  <c:v>34150.0</c:v>
                </c:pt>
                <c:pt idx="102">
                  <c:v>34181.0</c:v>
                </c:pt>
                <c:pt idx="103">
                  <c:v>34212.0</c:v>
                </c:pt>
                <c:pt idx="104">
                  <c:v>34242.0</c:v>
                </c:pt>
                <c:pt idx="105">
                  <c:v>34273.0</c:v>
                </c:pt>
                <c:pt idx="106">
                  <c:v>34303.0</c:v>
                </c:pt>
                <c:pt idx="107">
                  <c:v>34334.0</c:v>
                </c:pt>
                <c:pt idx="108">
                  <c:v>34365.0</c:v>
                </c:pt>
                <c:pt idx="109">
                  <c:v>34393.0</c:v>
                </c:pt>
                <c:pt idx="110">
                  <c:v>34424.0</c:v>
                </c:pt>
                <c:pt idx="111">
                  <c:v>34454.0</c:v>
                </c:pt>
                <c:pt idx="112">
                  <c:v>34485.0</c:v>
                </c:pt>
                <c:pt idx="113">
                  <c:v>34515.0</c:v>
                </c:pt>
                <c:pt idx="114">
                  <c:v>34546.0</c:v>
                </c:pt>
                <c:pt idx="115">
                  <c:v>34577.0</c:v>
                </c:pt>
                <c:pt idx="116">
                  <c:v>34607.0</c:v>
                </c:pt>
                <c:pt idx="117">
                  <c:v>34638.0</c:v>
                </c:pt>
                <c:pt idx="118">
                  <c:v>34668.0</c:v>
                </c:pt>
                <c:pt idx="119">
                  <c:v>34699.0</c:v>
                </c:pt>
                <c:pt idx="120">
                  <c:v>34730.0</c:v>
                </c:pt>
                <c:pt idx="121">
                  <c:v>34758.0</c:v>
                </c:pt>
                <c:pt idx="122">
                  <c:v>34789.0</c:v>
                </c:pt>
                <c:pt idx="123">
                  <c:v>34819.0</c:v>
                </c:pt>
                <c:pt idx="124">
                  <c:v>34850.0</c:v>
                </c:pt>
                <c:pt idx="125">
                  <c:v>34880.0</c:v>
                </c:pt>
                <c:pt idx="126">
                  <c:v>34911.0</c:v>
                </c:pt>
                <c:pt idx="127">
                  <c:v>34942.0</c:v>
                </c:pt>
                <c:pt idx="128">
                  <c:v>34972.0</c:v>
                </c:pt>
                <c:pt idx="129">
                  <c:v>35003.0</c:v>
                </c:pt>
                <c:pt idx="130">
                  <c:v>35033.0</c:v>
                </c:pt>
                <c:pt idx="131">
                  <c:v>35064.0</c:v>
                </c:pt>
                <c:pt idx="132">
                  <c:v>35095.0</c:v>
                </c:pt>
                <c:pt idx="133">
                  <c:v>35124.0</c:v>
                </c:pt>
                <c:pt idx="134">
                  <c:v>35155.0</c:v>
                </c:pt>
                <c:pt idx="135">
                  <c:v>35185.0</c:v>
                </c:pt>
                <c:pt idx="136">
                  <c:v>35216.0</c:v>
                </c:pt>
                <c:pt idx="137">
                  <c:v>35246.0</c:v>
                </c:pt>
                <c:pt idx="138">
                  <c:v>35277.0</c:v>
                </c:pt>
                <c:pt idx="139">
                  <c:v>35308.0</c:v>
                </c:pt>
                <c:pt idx="140">
                  <c:v>35338.0</c:v>
                </c:pt>
                <c:pt idx="141">
                  <c:v>35369.0</c:v>
                </c:pt>
                <c:pt idx="142">
                  <c:v>35399.0</c:v>
                </c:pt>
                <c:pt idx="143">
                  <c:v>35430.0</c:v>
                </c:pt>
                <c:pt idx="144">
                  <c:v>35461.0</c:v>
                </c:pt>
                <c:pt idx="145">
                  <c:v>35489.0</c:v>
                </c:pt>
                <c:pt idx="146">
                  <c:v>35520.0</c:v>
                </c:pt>
                <c:pt idx="147">
                  <c:v>35550.0</c:v>
                </c:pt>
                <c:pt idx="148">
                  <c:v>35581.0</c:v>
                </c:pt>
                <c:pt idx="149">
                  <c:v>35611.0</c:v>
                </c:pt>
                <c:pt idx="150">
                  <c:v>35642.0</c:v>
                </c:pt>
                <c:pt idx="151">
                  <c:v>35673.0</c:v>
                </c:pt>
                <c:pt idx="152">
                  <c:v>35703.0</c:v>
                </c:pt>
                <c:pt idx="153">
                  <c:v>35734.0</c:v>
                </c:pt>
                <c:pt idx="154">
                  <c:v>35764.0</c:v>
                </c:pt>
                <c:pt idx="155">
                  <c:v>35795.0</c:v>
                </c:pt>
                <c:pt idx="156">
                  <c:v>35826.0</c:v>
                </c:pt>
                <c:pt idx="157">
                  <c:v>35854.0</c:v>
                </c:pt>
                <c:pt idx="158">
                  <c:v>35885.0</c:v>
                </c:pt>
                <c:pt idx="159">
                  <c:v>35915.0</c:v>
                </c:pt>
                <c:pt idx="160">
                  <c:v>35946.0</c:v>
                </c:pt>
                <c:pt idx="161">
                  <c:v>35976.0</c:v>
                </c:pt>
                <c:pt idx="162">
                  <c:v>36007.0</c:v>
                </c:pt>
                <c:pt idx="163">
                  <c:v>36038.0</c:v>
                </c:pt>
                <c:pt idx="164">
                  <c:v>36068.0</c:v>
                </c:pt>
                <c:pt idx="165">
                  <c:v>36099.0</c:v>
                </c:pt>
                <c:pt idx="166">
                  <c:v>36129.0</c:v>
                </c:pt>
                <c:pt idx="167">
                  <c:v>36160.0</c:v>
                </c:pt>
                <c:pt idx="168">
                  <c:v>36191.0</c:v>
                </c:pt>
                <c:pt idx="169">
                  <c:v>36219.0</c:v>
                </c:pt>
                <c:pt idx="170">
                  <c:v>36250.0</c:v>
                </c:pt>
                <c:pt idx="171">
                  <c:v>36280.0</c:v>
                </c:pt>
                <c:pt idx="172">
                  <c:v>36311.0</c:v>
                </c:pt>
                <c:pt idx="173">
                  <c:v>36341.0</c:v>
                </c:pt>
                <c:pt idx="174">
                  <c:v>36372.0</c:v>
                </c:pt>
                <c:pt idx="175">
                  <c:v>36403.0</c:v>
                </c:pt>
                <c:pt idx="176">
                  <c:v>36433.0</c:v>
                </c:pt>
                <c:pt idx="177">
                  <c:v>36464.0</c:v>
                </c:pt>
                <c:pt idx="178">
                  <c:v>36494.0</c:v>
                </c:pt>
                <c:pt idx="179">
                  <c:v>36525.0</c:v>
                </c:pt>
                <c:pt idx="180">
                  <c:v>36556.0</c:v>
                </c:pt>
                <c:pt idx="181">
                  <c:v>36585.0</c:v>
                </c:pt>
                <c:pt idx="182">
                  <c:v>36616.0</c:v>
                </c:pt>
                <c:pt idx="183">
                  <c:v>36646.0</c:v>
                </c:pt>
                <c:pt idx="184">
                  <c:v>36677.0</c:v>
                </c:pt>
                <c:pt idx="185">
                  <c:v>36707.0</c:v>
                </c:pt>
                <c:pt idx="186">
                  <c:v>36738.0</c:v>
                </c:pt>
                <c:pt idx="187">
                  <c:v>36769.0</c:v>
                </c:pt>
                <c:pt idx="188">
                  <c:v>36799.0</c:v>
                </c:pt>
                <c:pt idx="189">
                  <c:v>36830.0</c:v>
                </c:pt>
                <c:pt idx="190">
                  <c:v>36860.0</c:v>
                </c:pt>
                <c:pt idx="191">
                  <c:v>36891.0</c:v>
                </c:pt>
                <c:pt idx="192">
                  <c:v>36922.0</c:v>
                </c:pt>
                <c:pt idx="193">
                  <c:v>36950.0</c:v>
                </c:pt>
                <c:pt idx="194">
                  <c:v>36981.0</c:v>
                </c:pt>
                <c:pt idx="195">
                  <c:v>37011.0</c:v>
                </c:pt>
                <c:pt idx="196">
                  <c:v>37042.0</c:v>
                </c:pt>
                <c:pt idx="197">
                  <c:v>37072.0</c:v>
                </c:pt>
                <c:pt idx="198">
                  <c:v>37103.0</c:v>
                </c:pt>
                <c:pt idx="199">
                  <c:v>37134.0</c:v>
                </c:pt>
                <c:pt idx="200">
                  <c:v>37164.0</c:v>
                </c:pt>
                <c:pt idx="201">
                  <c:v>37195.0</c:v>
                </c:pt>
                <c:pt idx="202">
                  <c:v>37225.0</c:v>
                </c:pt>
                <c:pt idx="203">
                  <c:v>37256.0</c:v>
                </c:pt>
                <c:pt idx="204">
                  <c:v>37287.0</c:v>
                </c:pt>
                <c:pt idx="205">
                  <c:v>37315.0</c:v>
                </c:pt>
                <c:pt idx="206">
                  <c:v>37346.0</c:v>
                </c:pt>
                <c:pt idx="207">
                  <c:v>37376.0</c:v>
                </c:pt>
                <c:pt idx="208">
                  <c:v>37407.0</c:v>
                </c:pt>
                <c:pt idx="209">
                  <c:v>37437.0</c:v>
                </c:pt>
                <c:pt idx="210">
                  <c:v>37468.0</c:v>
                </c:pt>
                <c:pt idx="211">
                  <c:v>37499.0</c:v>
                </c:pt>
                <c:pt idx="212">
                  <c:v>37529.0</c:v>
                </c:pt>
                <c:pt idx="213">
                  <c:v>37560.0</c:v>
                </c:pt>
                <c:pt idx="214">
                  <c:v>37590.0</c:v>
                </c:pt>
                <c:pt idx="215">
                  <c:v>37621.0</c:v>
                </c:pt>
                <c:pt idx="216">
                  <c:v>37652.0</c:v>
                </c:pt>
                <c:pt idx="217">
                  <c:v>37680.0</c:v>
                </c:pt>
                <c:pt idx="218">
                  <c:v>37711.0</c:v>
                </c:pt>
                <c:pt idx="219">
                  <c:v>37741.0</c:v>
                </c:pt>
                <c:pt idx="220">
                  <c:v>37772.0</c:v>
                </c:pt>
                <c:pt idx="221">
                  <c:v>37802.0</c:v>
                </c:pt>
                <c:pt idx="222">
                  <c:v>37833.0</c:v>
                </c:pt>
                <c:pt idx="223">
                  <c:v>37864.0</c:v>
                </c:pt>
                <c:pt idx="224">
                  <c:v>37894.0</c:v>
                </c:pt>
                <c:pt idx="225">
                  <c:v>37925.0</c:v>
                </c:pt>
                <c:pt idx="226">
                  <c:v>37955.0</c:v>
                </c:pt>
                <c:pt idx="227">
                  <c:v>37986.0</c:v>
                </c:pt>
                <c:pt idx="228">
                  <c:v>38017.0</c:v>
                </c:pt>
                <c:pt idx="229">
                  <c:v>38046.0</c:v>
                </c:pt>
                <c:pt idx="230">
                  <c:v>38077.0</c:v>
                </c:pt>
                <c:pt idx="231">
                  <c:v>38107.0</c:v>
                </c:pt>
                <c:pt idx="232">
                  <c:v>38138.0</c:v>
                </c:pt>
                <c:pt idx="233">
                  <c:v>38168.0</c:v>
                </c:pt>
                <c:pt idx="234">
                  <c:v>38199.0</c:v>
                </c:pt>
                <c:pt idx="235">
                  <c:v>38230.0</c:v>
                </c:pt>
                <c:pt idx="236">
                  <c:v>38260.0</c:v>
                </c:pt>
                <c:pt idx="237">
                  <c:v>38291.0</c:v>
                </c:pt>
                <c:pt idx="238">
                  <c:v>38321.0</c:v>
                </c:pt>
                <c:pt idx="239">
                  <c:v>38352.0</c:v>
                </c:pt>
                <c:pt idx="240">
                  <c:v>38383.0</c:v>
                </c:pt>
                <c:pt idx="241">
                  <c:v>38411.0</c:v>
                </c:pt>
                <c:pt idx="242">
                  <c:v>38442.0</c:v>
                </c:pt>
                <c:pt idx="243">
                  <c:v>38472.0</c:v>
                </c:pt>
                <c:pt idx="244">
                  <c:v>38503.0</c:v>
                </c:pt>
                <c:pt idx="245">
                  <c:v>38533.0</c:v>
                </c:pt>
                <c:pt idx="246">
                  <c:v>38564.0</c:v>
                </c:pt>
                <c:pt idx="247">
                  <c:v>38595.0</c:v>
                </c:pt>
                <c:pt idx="248">
                  <c:v>38625.0</c:v>
                </c:pt>
                <c:pt idx="249">
                  <c:v>38656.0</c:v>
                </c:pt>
                <c:pt idx="250">
                  <c:v>38686.0</c:v>
                </c:pt>
                <c:pt idx="251">
                  <c:v>38717.0</c:v>
                </c:pt>
                <c:pt idx="252">
                  <c:v>38748.0</c:v>
                </c:pt>
                <c:pt idx="253">
                  <c:v>38776.0</c:v>
                </c:pt>
                <c:pt idx="254">
                  <c:v>38807.0</c:v>
                </c:pt>
                <c:pt idx="255">
                  <c:v>38837.0</c:v>
                </c:pt>
                <c:pt idx="256">
                  <c:v>38868.0</c:v>
                </c:pt>
                <c:pt idx="257">
                  <c:v>38898.0</c:v>
                </c:pt>
                <c:pt idx="258">
                  <c:v>38929.0</c:v>
                </c:pt>
                <c:pt idx="259">
                  <c:v>38960.0</c:v>
                </c:pt>
                <c:pt idx="260">
                  <c:v>38990.0</c:v>
                </c:pt>
                <c:pt idx="261">
                  <c:v>39021.0</c:v>
                </c:pt>
                <c:pt idx="262">
                  <c:v>39051.0</c:v>
                </c:pt>
                <c:pt idx="263">
                  <c:v>39082.0</c:v>
                </c:pt>
                <c:pt idx="264">
                  <c:v>39113.0</c:v>
                </c:pt>
                <c:pt idx="265">
                  <c:v>39141.0</c:v>
                </c:pt>
                <c:pt idx="266">
                  <c:v>39172.0</c:v>
                </c:pt>
                <c:pt idx="267">
                  <c:v>39202.0</c:v>
                </c:pt>
                <c:pt idx="268">
                  <c:v>39233.0</c:v>
                </c:pt>
                <c:pt idx="269">
                  <c:v>39263.0</c:v>
                </c:pt>
                <c:pt idx="270">
                  <c:v>39294.0</c:v>
                </c:pt>
                <c:pt idx="271">
                  <c:v>39325.0</c:v>
                </c:pt>
                <c:pt idx="272">
                  <c:v>39355.0</c:v>
                </c:pt>
                <c:pt idx="273">
                  <c:v>39386.0</c:v>
                </c:pt>
                <c:pt idx="274">
                  <c:v>39416.0</c:v>
                </c:pt>
                <c:pt idx="275">
                  <c:v>39447.0</c:v>
                </c:pt>
                <c:pt idx="276">
                  <c:v>39478.0</c:v>
                </c:pt>
                <c:pt idx="277">
                  <c:v>39507.0</c:v>
                </c:pt>
                <c:pt idx="278">
                  <c:v>39538.0</c:v>
                </c:pt>
                <c:pt idx="279">
                  <c:v>39568.0</c:v>
                </c:pt>
                <c:pt idx="280">
                  <c:v>39599.0</c:v>
                </c:pt>
                <c:pt idx="281">
                  <c:v>39629.0</c:v>
                </c:pt>
                <c:pt idx="282">
                  <c:v>39660.0</c:v>
                </c:pt>
                <c:pt idx="283">
                  <c:v>39691.0</c:v>
                </c:pt>
                <c:pt idx="284">
                  <c:v>39721.0</c:v>
                </c:pt>
                <c:pt idx="285">
                  <c:v>39752.0</c:v>
                </c:pt>
                <c:pt idx="286">
                  <c:v>39782.0</c:v>
                </c:pt>
                <c:pt idx="287">
                  <c:v>39813.0</c:v>
                </c:pt>
                <c:pt idx="288">
                  <c:v>39844.0</c:v>
                </c:pt>
                <c:pt idx="289">
                  <c:v>39872.0</c:v>
                </c:pt>
                <c:pt idx="290">
                  <c:v>39903.0</c:v>
                </c:pt>
                <c:pt idx="291">
                  <c:v>39933.0</c:v>
                </c:pt>
                <c:pt idx="292">
                  <c:v>39964.0</c:v>
                </c:pt>
                <c:pt idx="293">
                  <c:v>39994.0</c:v>
                </c:pt>
                <c:pt idx="294">
                  <c:v>40025.0</c:v>
                </c:pt>
                <c:pt idx="295">
                  <c:v>40056.0</c:v>
                </c:pt>
                <c:pt idx="296">
                  <c:v>40086.0</c:v>
                </c:pt>
                <c:pt idx="297">
                  <c:v>40117.0</c:v>
                </c:pt>
                <c:pt idx="298">
                  <c:v>40147.0</c:v>
                </c:pt>
                <c:pt idx="299">
                  <c:v>40178.0</c:v>
                </c:pt>
                <c:pt idx="300">
                  <c:v>40209.0</c:v>
                </c:pt>
                <c:pt idx="301">
                  <c:v>40237.0</c:v>
                </c:pt>
                <c:pt idx="302">
                  <c:v>40268.0</c:v>
                </c:pt>
                <c:pt idx="303">
                  <c:v>40298.0</c:v>
                </c:pt>
                <c:pt idx="304">
                  <c:v>40329.0</c:v>
                </c:pt>
                <c:pt idx="305">
                  <c:v>40359.0</c:v>
                </c:pt>
                <c:pt idx="306">
                  <c:v>40390.0</c:v>
                </c:pt>
                <c:pt idx="307">
                  <c:v>40421.0</c:v>
                </c:pt>
                <c:pt idx="308">
                  <c:v>40451.0</c:v>
                </c:pt>
                <c:pt idx="309">
                  <c:v>40482.0</c:v>
                </c:pt>
                <c:pt idx="310">
                  <c:v>40512.0</c:v>
                </c:pt>
                <c:pt idx="311">
                  <c:v>40543.0</c:v>
                </c:pt>
                <c:pt idx="312">
                  <c:v>40574.0</c:v>
                </c:pt>
                <c:pt idx="313">
                  <c:v>40602.0</c:v>
                </c:pt>
                <c:pt idx="314">
                  <c:v>40633.0</c:v>
                </c:pt>
                <c:pt idx="315">
                  <c:v>40663.0</c:v>
                </c:pt>
                <c:pt idx="316">
                  <c:v>40694.0</c:v>
                </c:pt>
                <c:pt idx="317">
                  <c:v>40724.0</c:v>
                </c:pt>
                <c:pt idx="318">
                  <c:v>40755.0</c:v>
                </c:pt>
                <c:pt idx="319">
                  <c:v>40786.0</c:v>
                </c:pt>
                <c:pt idx="320">
                  <c:v>40816.0</c:v>
                </c:pt>
                <c:pt idx="321">
                  <c:v>40847.0</c:v>
                </c:pt>
                <c:pt idx="322">
                  <c:v>40877.0</c:v>
                </c:pt>
                <c:pt idx="323">
                  <c:v>40908.0</c:v>
                </c:pt>
                <c:pt idx="324">
                  <c:v>40939.0</c:v>
                </c:pt>
                <c:pt idx="325">
                  <c:v>40968.0</c:v>
                </c:pt>
                <c:pt idx="326">
                  <c:v>40999.0</c:v>
                </c:pt>
                <c:pt idx="327">
                  <c:v>41029.0</c:v>
                </c:pt>
                <c:pt idx="328">
                  <c:v>41060.0</c:v>
                </c:pt>
                <c:pt idx="329">
                  <c:v>41090.0</c:v>
                </c:pt>
                <c:pt idx="330">
                  <c:v>41121.0</c:v>
                </c:pt>
                <c:pt idx="331">
                  <c:v>41152.0</c:v>
                </c:pt>
                <c:pt idx="332">
                  <c:v>41182.0</c:v>
                </c:pt>
                <c:pt idx="333">
                  <c:v>41213.0</c:v>
                </c:pt>
                <c:pt idx="334">
                  <c:v>41243.0</c:v>
                </c:pt>
                <c:pt idx="335">
                  <c:v>41274.0</c:v>
                </c:pt>
                <c:pt idx="336">
                  <c:v>41305.0</c:v>
                </c:pt>
                <c:pt idx="337">
                  <c:v>41333.0</c:v>
                </c:pt>
                <c:pt idx="338">
                  <c:v>41364.0</c:v>
                </c:pt>
                <c:pt idx="339">
                  <c:v>41394.0</c:v>
                </c:pt>
                <c:pt idx="340">
                  <c:v>41425.0</c:v>
                </c:pt>
                <c:pt idx="341">
                  <c:v>41455.0</c:v>
                </c:pt>
                <c:pt idx="342">
                  <c:v>41486.0</c:v>
                </c:pt>
              </c:numCache>
            </c:numRef>
          </c:cat>
          <c:val>
            <c:numRef>
              <c:f>data!$AB$326:$AB$668</c:f>
              <c:numCache>
                <c:formatCode>General</c:formatCode>
                <c:ptCount val="343"/>
                <c:pt idx="66" formatCode="_(* #,##0_);_(* \(#,##0\);_(* &quot;-&quot;??_);_(@_)">
                  <c:v>2500.0</c:v>
                </c:pt>
                <c:pt idx="67" formatCode="_(* #,##0_);_(* \(#,##0\);_(* &quot;-&quot;??_);_(@_)">
                  <c:v>2500.0</c:v>
                </c:pt>
                <c:pt idx="68" formatCode="_(* #,##0_);_(* \(#,##0\);_(* &quot;-&quot;??_);_(@_)">
                  <c:v>2500.0</c:v>
                </c:pt>
                <c:pt idx="69" formatCode="_(* #,##0_);_(* \(#,##0\);_(* &quot;-&quot;??_);_(@_)">
                  <c:v>2500.0</c:v>
                </c:pt>
                <c:pt idx="70" formatCode="_(* #,##0_);_(* \(#,##0\);_(* &quot;-&quot;??_);_(@_)">
                  <c:v>2500.0</c:v>
                </c:pt>
                <c:pt idx="71" formatCode="_(* #,##0_);_(* \(#,##0\);_(* &quot;-&quot;??_);_(@_)">
                  <c:v>2500.0</c:v>
                </c:pt>
                <c:pt idx="72" formatCode="_(* #,##0_);_(* \(#,##0\);_(* &quot;-&quot;??_);_(@_)">
                  <c:v>2500.0</c:v>
                </c:pt>
                <c:pt idx="73" formatCode="_(* #,##0_);_(* \(#,##0\);_(* &quot;-&quot;??_);_(@_)">
                  <c:v>2500.0</c:v>
                </c:pt>
                <c:pt idx="74" formatCode="_(* #,##0_);_(* \(#,##0\);_(* &quot;-&quot;??_);_(@_)">
                  <c:v>2500.0</c:v>
                </c:pt>
                <c:pt idx="194" formatCode="_(* #,##0_);_(* \(#,##0\);_(* &quot;-&quot;??_);_(@_)">
                  <c:v>2500.0</c:v>
                </c:pt>
                <c:pt idx="195" formatCode="_(* #,##0_);_(* \(#,##0\);_(* &quot;-&quot;??_);_(@_)">
                  <c:v>2500.0</c:v>
                </c:pt>
                <c:pt idx="196" formatCode="_(* #,##0_);_(* \(#,##0\);_(* &quot;-&quot;??_);_(@_)">
                  <c:v>2500.0</c:v>
                </c:pt>
                <c:pt idx="197" formatCode="_(* #,##0_);_(* \(#,##0\);_(* &quot;-&quot;??_);_(@_)">
                  <c:v>2500.0</c:v>
                </c:pt>
                <c:pt idx="198" formatCode="_(* #,##0_);_(* \(#,##0\);_(* &quot;-&quot;??_);_(@_)">
                  <c:v>2500.0</c:v>
                </c:pt>
                <c:pt idx="199" formatCode="_(* #,##0_);_(* \(#,##0\);_(* &quot;-&quot;??_);_(@_)">
                  <c:v>2500.0</c:v>
                </c:pt>
                <c:pt idx="200" formatCode="_(* #,##0_);_(* \(#,##0\);_(* &quot;-&quot;??_);_(@_)">
                  <c:v>2500.0</c:v>
                </c:pt>
                <c:pt idx="201" formatCode="_(* #,##0_);_(* \(#,##0\);_(* &quot;-&quot;??_);_(@_)">
                  <c:v>2500.0</c:v>
                </c:pt>
                <c:pt idx="202" formatCode="_(* #,##0_);_(* \(#,##0\);_(* &quot;-&quot;??_);_(@_)">
                  <c:v>2500.0</c:v>
                </c:pt>
                <c:pt idx="275" formatCode="_(* #,##0_);_(* \(#,##0\);_(* &quot;-&quot;??_);_(@_)">
                  <c:v>2500.0</c:v>
                </c:pt>
                <c:pt idx="276" formatCode="_(* #,##0_);_(* \(#,##0\);_(* &quot;-&quot;??_);_(@_)">
                  <c:v>2500.0</c:v>
                </c:pt>
                <c:pt idx="277" formatCode="_(* #,##0_);_(* \(#,##0\);_(* &quot;-&quot;??_);_(@_)">
                  <c:v>2500.0</c:v>
                </c:pt>
                <c:pt idx="278" formatCode="_(* #,##0_);_(* \(#,##0\);_(* &quot;-&quot;??_);_(@_)">
                  <c:v>2500.0</c:v>
                </c:pt>
                <c:pt idx="279" formatCode="_(* #,##0_);_(* \(#,##0\);_(* &quot;-&quot;??_);_(@_)">
                  <c:v>2500.0</c:v>
                </c:pt>
                <c:pt idx="280" formatCode="_(* #,##0_);_(* \(#,##0\);_(* &quot;-&quot;??_);_(@_)">
                  <c:v>2500.0</c:v>
                </c:pt>
                <c:pt idx="281" formatCode="_(* #,##0_);_(* \(#,##0\);_(* &quot;-&quot;??_);_(@_)">
                  <c:v>2500.0</c:v>
                </c:pt>
                <c:pt idx="282" formatCode="_(* #,##0_);_(* \(#,##0\);_(* &quot;-&quot;??_);_(@_)">
                  <c:v>2500.0</c:v>
                </c:pt>
                <c:pt idx="283" formatCode="_(* #,##0_);_(* \(#,##0\);_(* &quot;-&quot;??_);_(@_)">
                  <c:v>2500.0</c:v>
                </c:pt>
                <c:pt idx="284" formatCode="_(* #,##0_);_(* \(#,##0\);_(* &quot;-&quot;??_);_(@_)">
                  <c:v>2500.0</c:v>
                </c:pt>
                <c:pt idx="285" formatCode="_(* #,##0_);_(* \(#,##0\);_(* &quot;-&quot;??_);_(@_)">
                  <c:v>2500.0</c:v>
                </c:pt>
                <c:pt idx="286" formatCode="_(* #,##0_);_(* \(#,##0\);_(* &quot;-&quot;??_);_(@_)">
                  <c:v>2500.0</c:v>
                </c:pt>
                <c:pt idx="287" formatCode="_(* #,##0_);_(* \(#,##0\);_(* &quot;-&quot;??_);_(@_)">
                  <c:v>2500.0</c:v>
                </c:pt>
                <c:pt idx="288" formatCode="_(* #,##0_);_(* \(#,##0\);_(* &quot;-&quot;??_);_(@_)">
                  <c:v>2500.0</c:v>
                </c:pt>
                <c:pt idx="289" formatCode="_(* #,##0_);_(* \(#,##0\);_(* &quot;-&quot;??_);_(@_)">
                  <c:v>2500.0</c:v>
                </c:pt>
                <c:pt idx="290" formatCode="_(* #,##0_);_(* \(#,##0\);_(* &quot;-&quot;??_);_(@_)">
                  <c:v>2500.0</c:v>
                </c:pt>
                <c:pt idx="291" formatCode="_(* #,##0_);_(* \(#,##0\);_(* &quot;-&quot;??_);_(@_)">
                  <c:v>2500.0</c:v>
                </c:pt>
                <c:pt idx="292" formatCode="_(* #,##0_);_(* \(#,##0\);_(* &quot;-&quot;??_);_(@_)">
                  <c:v>2500.0</c:v>
                </c:pt>
                <c:pt idx="293" formatCode="_(* #,##0_);_(* \(#,##0\);_(* &quot;-&quot;??_);_(@_)">
                  <c:v>2500.0</c:v>
                </c:pt>
              </c:numCache>
            </c:numRef>
          </c:val>
        </c:ser>
        <c:dLbls>
          <c:showLegendKey val="0"/>
          <c:showVal val="0"/>
          <c:showCatName val="0"/>
          <c:showSerName val="0"/>
          <c:showPercent val="0"/>
          <c:showBubbleSize val="0"/>
        </c:dLbls>
        <c:gapWidth val="0"/>
        <c:overlap val="100"/>
        <c:axId val="513482200"/>
        <c:axId val="513382184"/>
      </c:barChart>
      <c:lineChart>
        <c:grouping val="standard"/>
        <c:varyColors val="0"/>
        <c:ser>
          <c:idx val="2"/>
          <c:order val="1"/>
          <c:tx>
            <c:strRef>
              <c:f>data!$F$3</c:f>
              <c:strCache>
                <c:ptCount val="1"/>
                <c:pt idx="0">
                  <c:v>CDMVP$</c:v>
                </c:pt>
              </c:strCache>
            </c:strRef>
          </c:tx>
          <c:spPr>
            <a:ln>
              <a:solidFill>
                <a:srgbClr val="C00000"/>
              </a:solidFill>
            </a:ln>
          </c:spPr>
          <c:marker>
            <c:symbol val="none"/>
          </c:marker>
          <c:dLbls>
            <c:dLbl>
              <c:idx val="340"/>
              <c:showLegendKey val="0"/>
              <c:showVal val="1"/>
              <c:showCatName val="0"/>
              <c:showSerName val="0"/>
              <c:showPercent val="0"/>
              <c:showBubbleSize val="0"/>
            </c:dLbl>
            <c:dLbl>
              <c:idx val="341"/>
              <c:showLegendKey val="0"/>
              <c:showVal val="1"/>
              <c:showCatName val="0"/>
              <c:showSerName val="0"/>
              <c:showPercent val="0"/>
              <c:showBubbleSize val="0"/>
            </c:dLbl>
            <c:showLegendKey val="0"/>
            <c:showVal val="0"/>
            <c:showCatName val="0"/>
            <c:showSerName val="0"/>
            <c:showPercent val="0"/>
            <c:showBubbleSize val="0"/>
          </c:dLbls>
          <c:cat>
            <c:numRef>
              <c:f>data!$A$326:$A$668</c:f>
              <c:numCache>
                <c:formatCode>General</c:formatCode>
                <c:ptCount val="343"/>
                <c:pt idx="96" formatCode="mm/dd/yy;@">
                  <c:v>34000.0</c:v>
                </c:pt>
                <c:pt idx="97" formatCode="mm/dd/yy;@">
                  <c:v>34028.0</c:v>
                </c:pt>
                <c:pt idx="98" formatCode="mm/dd/yy;@">
                  <c:v>34059.0</c:v>
                </c:pt>
                <c:pt idx="99" formatCode="mm/dd/yy;@">
                  <c:v>34089.0</c:v>
                </c:pt>
                <c:pt idx="100" formatCode="mm/dd/yy;@">
                  <c:v>34120.0</c:v>
                </c:pt>
                <c:pt idx="101" formatCode="mm/dd/yy;@">
                  <c:v>34150.0</c:v>
                </c:pt>
                <c:pt idx="102" formatCode="mm/dd/yy;@">
                  <c:v>34181.0</c:v>
                </c:pt>
                <c:pt idx="103" formatCode="mm/dd/yy;@">
                  <c:v>34212.0</c:v>
                </c:pt>
                <c:pt idx="104" formatCode="mm/dd/yy;@">
                  <c:v>34242.0</c:v>
                </c:pt>
                <c:pt idx="105" formatCode="mm/dd/yy;@">
                  <c:v>34273.0</c:v>
                </c:pt>
                <c:pt idx="106" formatCode="mm/dd/yy;@">
                  <c:v>34303.0</c:v>
                </c:pt>
                <c:pt idx="107" formatCode="mm/dd/yy;@">
                  <c:v>34334.0</c:v>
                </c:pt>
                <c:pt idx="108" formatCode="mm/dd/yy;@">
                  <c:v>34365.0</c:v>
                </c:pt>
                <c:pt idx="109" formatCode="mm/dd/yy;@">
                  <c:v>34393.0</c:v>
                </c:pt>
                <c:pt idx="110" formatCode="mm/dd/yy;@">
                  <c:v>34424.0</c:v>
                </c:pt>
                <c:pt idx="111" formatCode="mm/dd/yy;@">
                  <c:v>34454.0</c:v>
                </c:pt>
                <c:pt idx="112" formatCode="mm/dd/yy;@">
                  <c:v>34485.0</c:v>
                </c:pt>
                <c:pt idx="113" formatCode="mm/dd/yy;@">
                  <c:v>34515.0</c:v>
                </c:pt>
                <c:pt idx="114" formatCode="mm/dd/yy;@">
                  <c:v>34546.0</c:v>
                </c:pt>
                <c:pt idx="115" formatCode="mm/dd/yy;@">
                  <c:v>34577.0</c:v>
                </c:pt>
                <c:pt idx="116" formatCode="mm/dd/yy;@">
                  <c:v>34607.0</c:v>
                </c:pt>
                <c:pt idx="117" formatCode="mm/dd/yy;@">
                  <c:v>34638.0</c:v>
                </c:pt>
                <c:pt idx="118" formatCode="mm/dd/yy;@">
                  <c:v>34668.0</c:v>
                </c:pt>
                <c:pt idx="119" formatCode="mm/dd/yy;@">
                  <c:v>34699.0</c:v>
                </c:pt>
                <c:pt idx="120" formatCode="mm/dd/yy;@">
                  <c:v>34730.0</c:v>
                </c:pt>
                <c:pt idx="121" formatCode="mm/dd/yy;@">
                  <c:v>34758.0</c:v>
                </c:pt>
                <c:pt idx="122" formatCode="mm/dd/yy;@">
                  <c:v>34789.0</c:v>
                </c:pt>
                <c:pt idx="123" formatCode="mm/dd/yy;@">
                  <c:v>34819.0</c:v>
                </c:pt>
                <c:pt idx="124" formatCode="mm/dd/yy;@">
                  <c:v>34850.0</c:v>
                </c:pt>
                <c:pt idx="125" formatCode="mm/dd/yy;@">
                  <c:v>34880.0</c:v>
                </c:pt>
                <c:pt idx="126" formatCode="mm/dd/yy;@">
                  <c:v>34911.0</c:v>
                </c:pt>
                <c:pt idx="127" formatCode="mm/dd/yy;@">
                  <c:v>34942.0</c:v>
                </c:pt>
                <c:pt idx="128" formatCode="mm/dd/yy;@">
                  <c:v>34972.0</c:v>
                </c:pt>
                <c:pt idx="129" formatCode="mm/dd/yy;@">
                  <c:v>35003.0</c:v>
                </c:pt>
                <c:pt idx="130" formatCode="mm/dd/yy;@">
                  <c:v>35033.0</c:v>
                </c:pt>
                <c:pt idx="131" formatCode="mm/dd/yy;@">
                  <c:v>35064.0</c:v>
                </c:pt>
                <c:pt idx="132" formatCode="mm/dd/yy;@">
                  <c:v>35095.0</c:v>
                </c:pt>
                <c:pt idx="133" formatCode="mm/dd/yy;@">
                  <c:v>35124.0</c:v>
                </c:pt>
                <c:pt idx="134" formatCode="mm/dd/yy;@">
                  <c:v>35155.0</c:v>
                </c:pt>
                <c:pt idx="135" formatCode="mm/dd/yy;@">
                  <c:v>35185.0</c:v>
                </c:pt>
                <c:pt idx="136" formatCode="mm/dd/yy;@">
                  <c:v>35216.0</c:v>
                </c:pt>
                <c:pt idx="137" formatCode="mm/dd/yy;@">
                  <c:v>35246.0</c:v>
                </c:pt>
                <c:pt idx="138" formatCode="mm/dd/yy;@">
                  <c:v>35277.0</c:v>
                </c:pt>
                <c:pt idx="139" formatCode="mm/dd/yy;@">
                  <c:v>35308.0</c:v>
                </c:pt>
                <c:pt idx="140" formatCode="mm/dd/yy;@">
                  <c:v>35338.0</c:v>
                </c:pt>
                <c:pt idx="141" formatCode="mm/dd/yy;@">
                  <c:v>35369.0</c:v>
                </c:pt>
                <c:pt idx="142" formatCode="mm/dd/yy;@">
                  <c:v>35399.0</c:v>
                </c:pt>
                <c:pt idx="143" formatCode="mm/dd/yy;@">
                  <c:v>35430.0</c:v>
                </c:pt>
                <c:pt idx="144" formatCode="mm/dd/yy;@">
                  <c:v>35461.0</c:v>
                </c:pt>
                <c:pt idx="145" formatCode="mm/dd/yy;@">
                  <c:v>35489.0</c:v>
                </c:pt>
                <c:pt idx="146" formatCode="mm/dd/yy;@">
                  <c:v>35520.0</c:v>
                </c:pt>
                <c:pt idx="147" formatCode="mm/dd/yy;@">
                  <c:v>35550.0</c:v>
                </c:pt>
                <c:pt idx="148" formatCode="mm/dd/yy;@">
                  <c:v>35581.0</c:v>
                </c:pt>
                <c:pt idx="149" formatCode="mm/dd/yy;@">
                  <c:v>35611.0</c:v>
                </c:pt>
                <c:pt idx="150" formatCode="mm/dd/yy;@">
                  <c:v>35642.0</c:v>
                </c:pt>
                <c:pt idx="151" formatCode="mm/dd/yy;@">
                  <c:v>35673.0</c:v>
                </c:pt>
                <c:pt idx="152" formatCode="mm/dd/yy;@">
                  <c:v>35703.0</c:v>
                </c:pt>
                <c:pt idx="153" formatCode="mm/dd/yy;@">
                  <c:v>35734.0</c:v>
                </c:pt>
                <c:pt idx="154" formatCode="mm/dd/yy;@">
                  <c:v>35764.0</c:v>
                </c:pt>
                <c:pt idx="155" formatCode="mm/dd/yy;@">
                  <c:v>35795.0</c:v>
                </c:pt>
                <c:pt idx="156" formatCode="mm/dd/yy;@">
                  <c:v>35826.0</c:v>
                </c:pt>
                <c:pt idx="157" formatCode="mm/dd/yy;@">
                  <c:v>35854.0</c:v>
                </c:pt>
                <c:pt idx="158" formatCode="mm/dd/yy;@">
                  <c:v>35885.0</c:v>
                </c:pt>
                <c:pt idx="159" formatCode="mm/dd/yy;@">
                  <c:v>35915.0</c:v>
                </c:pt>
                <c:pt idx="160" formatCode="mm/dd/yy;@">
                  <c:v>35946.0</c:v>
                </c:pt>
                <c:pt idx="161" formatCode="mm/dd/yy;@">
                  <c:v>35976.0</c:v>
                </c:pt>
                <c:pt idx="162" formatCode="mm/dd/yy;@">
                  <c:v>36007.0</c:v>
                </c:pt>
                <c:pt idx="163" formatCode="mm/dd/yy;@">
                  <c:v>36038.0</c:v>
                </c:pt>
                <c:pt idx="164" formatCode="mm/dd/yy;@">
                  <c:v>36068.0</c:v>
                </c:pt>
                <c:pt idx="165" formatCode="mm/dd/yy;@">
                  <c:v>36099.0</c:v>
                </c:pt>
                <c:pt idx="166" formatCode="mm/dd/yy;@">
                  <c:v>36129.0</c:v>
                </c:pt>
                <c:pt idx="167" formatCode="mm/dd/yy;@">
                  <c:v>36160.0</c:v>
                </c:pt>
                <c:pt idx="168" formatCode="mm/dd/yy;@">
                  <c:v>36191.0</c:v>
                </c:pt>
                <c:pt idx="169" formatCode="mm/dd/yy;@">
                  <c:v>36219.0</c:v>
                </c:pt>
                <c:pt idx="170" formatCode="mm/dd/yy;@">
                  <c:v>36250.0</c:v>
                </c:pt>
                <c:pt idx="171" formatCode="mm/dd/yy;@">
                  <c:v>36280.0</c:v>
                </c:pt>
                <c:pt idx="172" formatCode="mm/dd/yy;@">
                  <c:v>36311.0</c:v>
                </c:pt>
                <c:pt idx="173" formatCode="mm/dd/yy;@">
                  <c:v>36341.0</c:v>
                </c:pt>
                <c:pt idx="174" formatCode="mm/dd/yy;@">
                  <c:v>36372.0</c:v>
                </c:pt>
                <c:pt idx="175" formatCode="mm/dd/yy;@">
                  <c:v>36403.0</c:v>
                </c:pt>
                <c:pt idx="176" formatCode="mm/dd/yy;@">
                  <c:v>36433.0</c:v>
                </c:pt>
                <c:pt idx="177" formatCode="mm/dd/yy;@">
                  <c:v>36464.0</c:v>
                </c:pt>
                <c:pt idx="178" formatCode="mm/dd/yy;@">
                  <c:v>36494.0</c:v>
                </c:pt>
                <c:pt idx="179" formatCode="mm/dd/yy;@">
                  <c:v>36525.0</c:v>
                </c:pt>
                <c:pt idx="180" formatCode="mm/dd/yy;@">
                  <c:v>36556.0</c:v>
                </c:pt>
                <c:pt idx="181" formatCode="mm/dd/yy;@">
                  <c:v>36585.0</c:v>
                </c:pt>
                <c:pt idx="182" formatCode="mm/dd/yy;@">
                  <c:v>36616.0</c:v>
                </c:pt>
                <c:pt idx="183" formatCode="mm/dd/yy;@">
                  <c:v>36646.0</c:v>
                </c:pt>
                <c:pt idx="184" formatCode="mm/dd/yy;@">
                  <c:v>36677.0</c:v>
                </c:pt>
                <c:pt idx="185" formatCode="mm/dd/yy;@">
                  <c:v>36707.0</c:v>
                </c:pt>
                <c:pt idx="186" formatCode="mm/dd/yy;@">
                  <c:v>36738.0</c:v>
                </c:pt>
                <c:pt idx="187" formatCode="mm/dd/yy;@">
                  <c:v>36769.0</c:v>
                </c:pt>
                <c:pt idx="188" formatCode="mm/dd/yy;@">
                  <c:v>36799.0</c:v>
                </c:pt>
                <c:pt idx="189" formatCode="mm/dd/yy;@">
                  <c:v>36830.0</c:v>
                </c:pt>
                <c:pt idx="190" formatCode="mm/dd/yy;@">
                  <c:v>36860.0</c:v>
                </c:pt>
                <c:pt idx="191" formatCode="mm/dd/yy;@">
                  <c:v>36891.0</c:v>
                </c:pt>
                <c:pt idx="192" formatCode="mm/dd/yy;@">
                  <c:v>36922.0</c:v>
                </c:pt>
                <c:pt idx="193" formatCode="mm/dd/yy;@">
                  <c:v>36950.0</c:v>
                </c:pt>
                <c:pt idx="194" formatCode="mm/dd/yy;@">
                  <c:v>36981.0</c:v>
                </c:pt>
                <c:pt idx="195" formatCode="mm/dd/yy;@">
                  <c:v>37011.0</c:v>
                </c:pt>
                <c:pt idx="196" formatCode="mm/dd/yy;@">
                  <c:v>37042.0</c:v>
                </c:pt>
                <c:pt idx="197" formatCode="mm/dd/yy;@">
                  <c:v>37072.0</c:v>
                </c:pt>
                <c:pt idx="198" formatCode="mm/dd/yy;@">
                  <c:v>37103.0</c:v>
                </c:pt>
                <c:pt idx="199" formatCode="mm/dd/yy;@">
                  <c:v>37134.0</c:v>
                </c:pt>
                <c:pt idx="200" formatCode="mm/dd/yy;@">
                  <c:v>37164.0</c:v>
                </c:pt>
                <c:pt idx="201" formatCode="mm/dd/yy;@">
                  <c:v>37195.0</c:v>
                </c:pt>
                <c:pt idx="202" formatCode="mm/dd/yy;@">
                  <c:v>37225.0</c:v>
                </c:pt>
                <c:pt idx="203" formatCode="mm/dd/yy;@">
                  <c:v>37256.0</c:v>
                </c:pt>
                <c:pt idx="204" formatCode="mm/dd/yy;@">
                  <c:v>37287.0</c:v>
                </c:pt>
                <c:pt idx="205" formatCode="mm/dd/yy;@">
                  <c:v>37315.0</c:v>
                </c:pt>
                <c:pt idx="206" formatCode="mm/dd/yy;@">
                  <c:v>37346.0</c:v>
                </c:pt>
                <c:pt idx="207" formatCode="mm/dd/yy;@">
                  <c:v>37376.0</c:v>
                </c:pt>
                <c:pt idx="208" formatCode="mm/dd/yy;@">
                  <c:v>37407.0</c:v>
                </c:pt>
                <c:pt idx="209" formatCode="mm/dd/yy;@">
                  <c:v>37437.0</c:v>
                </c:pt>
                <c:pt idx="210" formatCode="mm/dd/yy;@">
                  <c:v>37468.0</c:v>
                </c:pt>
                <c:pt idx="211" formatCode="mm/dd/yy;@">
                  <c:v>37499.0</c:v>
                </c:pt>
                <c:pt idx="212" formatCode="mm/dd/yy;@">
                  <c:v>37529.0</c:v>
                </c:pt>
                <c:pt idx="213" formatCode="mm/dd/yy;@">
                  <c:v>37560.0</c:v>
                </c:pt>
                <c:pt idx="214" formatCode="mm/dd/yy;@">
                  <c:v>37590.0</c:v>
                </c:pt>
                <c:pt idx="215" formatCode="mm/dd/yy;@">
                  <c:v>37621.0</c:v>
                </c:pt>
                <c:pt idx="216" formatCode="mm/dd/yy;@">
                  <c:v>37652.0</c:v>
                </c:pt>
                <c:pt idx="217" formatCode="mm/dd/yy;@">
                  <c:v>37680.0</c:v>
                </c:pt>
                <c:pt idx="218" formatCode="mm/dd/yy;@">
                  <c:v>37711.0</c:v>
                </c:pt>
                <c:pt idx="219" formatCode="mm/dd/yy;@">
                  <c:v>37741.0</c:v>
                </c:pt>
                <c:pt idx="220" formatCode="mm/dd/yy;@">
                  <c:v>37772.0</c:v>
                </c:pt>
                <c:pt idx="221" formatCode="mm/dd/yy;@">
                  <c:v>37802.0</c:v>
                </c:pt>
                <c:pt idx="222" formatCode="mm/dd/yy;@">
                  <c:v>37833.0</c:v>
                </c:pt>
                <c:pt idx="223" formatCode="mm/dd/yy;@">
                  <c:v>37864.0</c:v>
                </c:pt>
                <c:pt idx="224" formatCode="mm/dd/yy;@">
                  <c:v>37894.0</c:v>
                </c:pt>
                <c:pt idx="225" formatCode="mm/dd/yy;@">
                  <c:v>37925.0</c:v>
                </c:pt>
                <c:pt idx="226" formatCode="mm/dd/yy;@">
                  <c:v>37955.0</c:v>
                </c:pt>
                <c:pt idx="227" formatCode="mm/dd/yy;@">
                  <c:v>37986.0</c:v>
                </c:pt>
                <c:pt idx="228" formatCode="mm/dd/yy;@">
                  <c:v>38017.0</c:v>
                </c:pt>
                <c:pt idx="229" formatCode="mm/dd/yy;@">
                  <c:v>38046.0</c:v>
                </c:pt>
                <c:pt idx="230" formatCode="mm/dd/yy;@">
                  <c:v>38077.0</c:v>
                </c:pt>
                <c:pt idx="231" formatCode="mm/dd/yy;@">
                  <c:v>38107.0</c:v>
                </c:pt>
                <c:pt idx="232" formatCode="mm/dd/yy;@">
                  <c:v>38138.0</c:v>
                </c:pt>
                <c:pt idx="233" formatCode="mm/dd/yy;@">
                  <c:v>38168.0</c:v>
                </c:pt>
                <c:pt idx="234" formatCode="mm/dd/yy;@">
                  <c:v>38199.0</c:v>
                </c:pt>
                <c:pt idx="235" formatCode="mm/dd/yy;@">
                  <c:v>38230.0</c:v>
                </c:pt>
                <c:pt idx="236" formatCode="mm/dd/yy;@">
                  <c:v>38260.0</c:v>
                </c:pt>
                <c:pt idx="237" formatCode="mm/dd/yy;@">
                  <c:v>38291.0</c:v>
                </c:pt>
                <c:pt idx="238" formatCode="mm/dd/yy;@">
                  <c:v>38321.0</c:v>
                </c:pt>
                <c:pt idx="239" formatCode="mm/dd/yy;@">
                  <c:v>38352.0</c:v>
                </c:pt>
                <c:pt idx="240" formatCode="mm/dd/yy;@">
                  <c:v>38383.0</c:v>
                </c:pt>
                <c:pt idx="241" formatCode="mm/dd/yy;@">
                  <c:v>38411.0</c:v>
                </c:pt>
                <c:pt idx="242" formatCode="mm/dd/yy;@">
                  <c:v>38442.0</c:v>
                </c:pt>
                <c:pt idx="243" formatCode="mm/dd/yy;@">
                  <c:v>38472.0</c:v>
                </c:pt>
                <c:pt idx="244" formatCode="mm/dd/yy;@">
                  <c:v>38503.0</c:v>
                </c:pt>
                <c:pt idx="245" formatCode="mm/dd/yy;@">
                  <c:v>38533.0</c:v>
                </c:pt>
                <c:pt idx="246" formatCode="mm/dd/yy;@">
                  <c:v>38564.0</c:v>
                </c:pt>
                <c:pt idx="247" formatCode="mm/dd/yy;@">
                  <c:v>38595.0</c:v>
                </c:pt>
                <c:pt idx="248" formatCode="mm/dd/yy;@">
                  <c:v>38625.0</c:v>
                </c:pt>
                <c:pt idx="249" formatCode="mm/dd/yy;@">
                  <c:v>38656.0</c:v>
                </c:pt>
                <c:pt idx="250" formatCode="mm/dd/yy;@">
                  <c:v>38686.0</c:v>
                </c:pt>
                <c:pt idx="251" formatCode="mm/dd/yy;@">
                  <c:v>38717.0</c:v>
                </c:pt>
                <c:pt idx="252" formatCode="mm/dd/yy;@">
                  <c:v>38748.0</c:v>
                </c:pt>
                <c:pt idx="253" formatCode="mm/dd/yy;@">
                  <c:v>38776.0</c:v>
                </c:pt>
                <c:pt idx="254" formatCode="mm/dd/yy;@">
                  <c:v>38807.0</c:v>
                </c:pt>
                <c:pt idx="255" formatCode="mm/dd/yy;@">
                  <c:v>38837.0</c:v>
                </c:pt>
                <c:pt idx="256" formatCode="mm/dd/yy;@">
                  <c:v>38868.0</c:v>
                </c:pt>
                <c:pt idx="257" formatCode="mm/dd/yy;@">
                  <c:v>38898.0</c:v>
                </c:pt>
                <c:pt idx="258" formatCode="mm/dd/yy;@">
                  <c:v>38929.0</c:v>
                </c:pt>
                <c:pt idx="259" formatCode="mm/dd/yy;@">
                  <c:v>38960.0</c:v>
                </c:pt>
                <c:pt idx="260" formatCode="mm/dd/yy;@">
                  <c:v>38990.0</c:v>
                </c:pt>
                <c:pt idx="261" formatCode="mm/dd/yy;@">
                  <c:v>39021.0</c:v>
                </c:pt>
                <c:pt idx="262" formatCode="mm/dd/yy;@">
                  <c:v>39051.0</c:v>
                </c:pt>
                <c:pt idx="263" formatCode="mm/dd/yy;@">
                  <c:v>39082.0</c:v>
                </c:pt>
                <c:pt idx="264" formatCode="mm/dd/yy;@">
                  <c:v>39113.0</c:v>
                </c:pt>
                <c:pt idx="265" formatCode="mm/dd/yy;@">
                  <c:v>39141.0</c:v>
                </c:pt>
                <c:pt idx="266" formatCode="mm/dd/yy;@">
                  <c:v>39172.0</c:v>
                </c:pt>
                <c:pt idx="267" formatCode="mm/dd/yy;@">
                  <c:v>39202.0</c:v>
                </c:pt>
                <c:pt idx="268" formatCode="mm/dd/yy;@">
                  <c:v>39233.0</c:v>
                </c:pt>
                <c:pt idx="269" formatCode="mm/dd/yy;@">
                  <c:v>39263.0</c:v>
                </c:pt>
                <c:pt idx="270" formatCode="mm/dd/yy;@">
                  <c:v>39294.0</c:v>
                </c:pt>
                <c:pt idx="271" formatCode="mm/dd/yy;@">
                  <c:v>39325.0</c:v>
                </c:pt>
                <c:pt idx="272" formatCode="mm/dd/yy;@">
                  <c:v>39355.0</c:v>
                </c:pt>
                <c:pt idx="273" formatCode="mm/dd/yy;@">
                  <c:v>39386.0</c:v>
                </c:pt>
                <c:pt idx="274" formatCode="mm/dd/yy;@">
                  <c:v>39416.0</c:v>
                </c:pt>
                <c:pt idx="275" formatCode="mm/dd/yy;@">
                  <c:v>39447.0</c:v>
                </c:pt>
                <c:pt idx="276" formatCode="mm/dd/yy;@">
                  <c:v>39478.0</c:v>
                </c:pt>
                <c:pt idx="277" formatCode="mm/dd/yy;@">
                  <c:v>39507.0</c:v>
                </c:pt>
                <c:pt idx="278" formatCode="mm/dd/yy;@">
                  <c:v>39538.0</c:v>
                </c:pt>
                <c:pt idx="279" formatCode="mm/dd/yy;@">
                  <c:v>39568.0</c:v>
                </c:pt>
                <c:pt idx="280" formatCode="mm/dd/yy;@">
                  <c:v>39599.0</c:v>
                </c:pt>
                <c:pt idx="281" formatCode="mm/dd/yy;@">
                  <c:v>39629.0</c:v>
                </c:pt>
                <c:pt idx="282" formatCode="mm/dd/yy;@">
                  <c:v>39660.0</c:v>
                </c:pt>
                <c:pt idx="283" formatCode="mm/dd/yy;@">
                  <c:v>39691.0</c:v>
                </c:pt>
                <c:pt idx="284" formatCode="mm/dd/yy;@">
                  <c:v>39721.0</c:v>
                </c:pt>
                <c:pt idx="285" formatCode="mm/dd/yy;@">
                  <c:v>39752.0</c:v>
                </c:pt>
                <c:pt idx="286" formatCode="mm/dd/yy;@">
                  <c:v>39782.0</c:v>
                </c:pt>
                <c:pt idx="287" formatCode="mm/dd/yy;@">
                  <c:v>39813.0</c:v>
                </c:pt>
                <c:pt idx="288" formatCode="mm/dd/yy;@">
                  <c:v>39844.0</c:v>
                </c:pt>
                <c:pt idx="289" formatCode="mm/dd/yy;@">
                  <c:v>39872.0</c:v>
                </c:pt>
                <c:pt idx="290" formatCode="mm/dd/yy;@">
                  <c:v>39903.0</c:v>
                </c:pt>
                <c:pt idx="291" formatCode="mm/dd/yy;@">
                  <c:v>39933.0</c:v>
                </c:pt>
                <c:pt idx="292" formatCode="mm/dd/yy;@">
                  <c:v>39964.0</c:v>
                </c:pt>
                <c:pt idx="293" formatCode="mm/dd/yy;@">
                  <c:v>39994.0</c:v>
                </c:pt>
                <c:pt idx="294" formatCode="mm/dd/yy;@">
                  <c:v>40025.0</c:v>
                </c:pt>
                <c:pt idx="295" formatCode="mm/dd/yy;@">
                  <c:v>40056.0</c:v>
                </c:pt>
                <c:pt idx="296" formatCode="mm/dd/yy;@">
                  <c:v>40086.0</c:v>
                </c:pt>
                <c:pt idx="297" formatCode="mm/dd/yy;@">
                  <c:v>40117.0</c:v>
                </c:pt>
                <c:pt idx="298" formatCode="mm/dd/yy;@">
                  <c:v>40147.0</c:v>
                </c:pt>
                <c:pt idx="299" formatCode="mm/dd/yy;@">
                  <c:v>40178.0</c:v>
                </c:pt>
                <c:pt idx="300" formatCode="mm/dd/yy;@">
                  <c:v>40209.0</c:v>
                </c:pt>
                <c:pt idx="301" formatCode="mm/dd/yy;@">
                  <c:v>40237.0</c:v>
                </c:pt>
                <c:pt idx="302" formatCode="mm/dd/yy;@">
                  <c:v>40268.0</c:v>
                </c:pt>
                <c:pt idx="303" formatCode="mm/dd/yy;@">
                  <c:v>40298.0</c:v>
                </c:pt>
                <c:pt idx="304" formatCode="mm/dd/yy;@">
                  <c:v>40329.0</c:v>
                </c:pt>
                <c:pt idx="305" formatCode="mm/dd/yy;@">
                  <c:v>40359.0</c:v>
                </c:pt>
                <c:pt idx="306" formatCode="mm/dd/yy;@">
                  <c:v>40390.0</c:v>
                </c:pt>
                <c:pt idx="307" formatCode="mm/dd/yy;@">
                  <c:v>40421.0</c:v>
                </c:pt>
                <c:pt idx="308" formatCode="mm/dd/yy;@">
                  <c:v>40451.0</c:v>
                </c:pt>
                <c:pt idx="309" formatCode="mm/dd/yy;@">
                  <c:v>40482.0</c:v>
                </c:pt>
                <c:pt idx="310" formatCode="mm/dd/yy;@">
                  <c:v>40512.0</c:v>
                </c:pt>
                <c:pt idx="311" formatCode="mm/dd/yy;@">
                  <c:v>40543.0</c:v>
                </c:pt>
                <c:pt idx="312" formatCode="mm/dd/yy;@">
                  <c:v>40574.0</c:v>
                </c:pt>
                <c:pt idx="313" formatCode="mm/dd/yy;@">
                  <c:v>40602.0</c:v>
                </c:pt>
                <c:pt idx="314" formatCode="mm/dd/yy;@">
                  <c:v>40633.0</c:v>
                </c:pt>
                <c:pt idx="315" formatCode="mm/dd/yy;@">
                  <c:v>40663.0</c:v>
                </c:pt>
                <c:pt idx="316" formatCode="mm/dd/yy;@">
                  <c:v>40694.0</c:v>
                </c:pt>
                <c:pt idx="317" formatCode="mm/dd/yy;@">
                  <c:v>40724.0</c:v>
                </c:pt>
                <c:pt idx="318" formatCode="mm/dd/yy;@">
                  <c:v>40755.0</c:v>
                </c:pt>
                <c:pt idx="319" formatCode="mm/dd/yy;@">
                  <c:v>40786.0</c:v>
                </c:pt>
                <c:pt idx="320" formatCode="mm/dd/yy;@">
                  <c:v>40816.0</c:v>
                </c:pt>
                <c:pt idx="321" formatCode="mm/dd/yy;@">
                  <c:v>40847.0</c:v>
                </c:pt>
                <c:pt idx="322" formatCode="mm/dd/yy;@">
                  <c:v>40877.0</c:v>
                </c:pt>
                <c:pt idx="323" formatCode="mm/dd/yy;@">
                  <c:v>40908.0</c:v>
                </c:pt>
                <c:pt idx="324" formatCode="mm/dd/yy;@">
                  <c:v>40939.0</c:v>
                </c:pt>
                <c:pt idx="325" formatCode="mm/dd/yy;@">
                  <c:v>40968.0</c:v>
                </c:pt>
                <c:pt idx="326" formatCode="mm/dd/yy;@">
                  <c:v>40999.0</c:v>
                </c:pt>
                <c:pt idx="327" formatCode="mm/dd/yy;@">
                  <c:v>41029.0</c:v>
                </c:pt>
                <c:pt idx="328" formatCode="mm/dd/yy;@">
                  <c:v>41060.0</c:v>
                </c:pt>
                <c:pt idx="329" formatCode="mm/dd/yy;@">
                  <c:v>41090.0</c:v>
                </c:pt>
                <c:pt idx="330" formatCode="mm/dd/yy;@">
                  <c:v>41121.0</c:v>
                </c:pt>
                <c:pt idx="331" formatCode="mm/dd/yy;@">
                  <c:v>41152.0</c:v>
                </c:pt>
                <c:pt idx="332" formatCode="mm/dd/yy;@">
                  <c:v>41182.0</c:v>
                </c:pt>
                <c:pt idx="333" formatCode="mm/dd/yy;@">
                  <c:v>41213.0</c:v>
                </c:pt>
                <c:pt idx="334" formatCode="mm/dd/yy;@">
                  <c:v>41243.0</c:v>
                </c:pt>
                <c:pt idx="335" formatCode="mm/dd/yy;@">
                  <c:v>41274.0</c:v>
                </c:pt>
                <c:pt idx="336" formatCode="mm/dd/yy;@">
                  <c:v>41305.0</c:v>
                </c:pt>
                <c:pt idx="337" formatCode="mm/dd/yy;@">
                  <c:v>41333.0</c:v>
                </c:pt>
                <c:pt idx="338" formatCode="mm/dd/yy;@">
                  <c:v>41364.0</c:v>
                </c:pt>
                <c:pt idx="339" formatCode="mm/dd/yy;@">
                  <c:v>41394.0</c:v>
                </c:pt>
                <c:pt idx="340" formatCode="mm/dd/yy;@">
                  <c:v>41425.0</c:v>
                </c:pt>
                <c:pt idx="341" formatCode="mm/dd/yy;@">
                  <c:v>41455.0</c:v>
                </c:pt>
                <c:pt idx="342" formatCode="mm/dd/yy;@">
                  <c:v>41486.0</c:v>
                </c:pt>
              </c:numCache>
            </c:numRef>
          </c:cat>
          <c:val>
            <c:numRef>
              <c:f>data!$F$326:$F$668</c:f>
              <c:numCache>
                <c:formatCode>_(* #,##0_);_(* \(#,##0\);_(* "-"??_);_(@_)</c:formatCode>
                <c:ptCount val="343"/>
                <c:pt idx="0">
                  <c:v>211.9604115716873</c:v>
                </c:pt>
                <c:pt idx="1">
                  <c:v>214.1872074689181</c:v>
                </c:pt>
                <c:pt idx="2">
                  <c:v>212.017901743612</c:v>
                </c:pt>
                <c:pt idx="3">
                  <c:v>209.472922277451</c:v>
                </c:pt>
                <c:pt idx="4">
                  <c:v>212.692034898266</c:v>
                </c:pt>
                <c:pt idx="5">
                  <c:v>224.595632330577</c:v>
                </c:pt>
                <c:pt idx="6">
                  <c:v>238.607013025591</c:v>
                </c:pt>
                <c:pt idx="7">
                  <c:v>244.953633954448</c:v>
                </c:pt>
                <c:pt idx="8">
                  <c:v>237.663140265146</c:v>
                </c:pt>
                <c:pt idx="9">
                  <c:v>223.1326971976998</c:v>
                </c:pt>
                <c:pt idx="10">
                  <c:v>211.432803765933</c:v>
                </c:pt>
                <c:pt idx="11">
                  <c:v>209.45435225579</c:v>
                </c:pt>
                <c:pt idx="12">
                  <c:v>214.183825892787</c:v>
                </c:pt>
                <c:pt idx="13">
                  <c:v>219.093887839999</c:v>
                </c:pt>
                <c:pt idx="14">
                  <c:v>220.6151821228759</c:v>
                </c:pt>
                <c:pt idx="15">
                  <c:v>221.618757343292</c:v>
                </c:pt>
                <c:pt idx="16">
                  <c:v>227.2680937782403</c:v>
                </c:pt>
                <c:pt idx="17">
                  <c:v>240.2238851388291</c:v>
                </c:pt>
                <c:pt idx="18">
                  <c:v>255.372751482071</c:v>
                </c:pt>
                <c:pt idx="19">
                  <c:v>265.043705601847</c:v>
                </c:pt>
                <c:pt idx="20">
                  <c:v>263.634664885204</c:v>
                </c:pt>
                <c:pt idx="21">
                  <c:v>253.4319308803945</c:v>
                </c:pt>
                <c:pt idx="22">
                  <c:v>238.993842657407</c:v>
                </c:pt>
                <c:pt idx="23">
                  <c:v>224.45612960477</c:v>
                </c:pt>
                <c:pt idx="24">
                  <c:v>212.754531314296</c:v>
                </c:pt>
                <c:pt idx="25">
                  <c:v>207.0235150669299</c:v>
                </c:pt>
                <c:pt idx="26">
                  <c:v>208.296001003635</c:v>
                </c:pt>
                <c:pt idx="27">
                  <c:v>215.387660622597</c:v>
                </c:pt>
                <c:pt idx="28">
                  <c:v>226.000482128512</c:v>
                </c:pt>
                <c:pt idx="29">
                  <c:v>237.339557568232</c:v>
                </c:pt>
                <c:pt idx="30">
                  <c:v>245.757826666678</c:v>
                </c:pt>
                <c:pt idx="31">
                  <c:v>247.344047707896</c:v>
                </c:pt>
                <c:pt idx="32">
                  <c:v>240.521702257792</c:v>
                </c:pt>
                <c:pt idx="33">
                  <c:v>230.868961395756</c:v>
                </c:pt>
                <c:pt idx="34">
                  <c:v>226.0852693478277</c:v>
                </c:pt>
                <c:pt idx="35">
                  <c:v>231.0100026899767</c:v>
                </c:pt>
                <c:pt idx="36">
                  <c:v>241.528122871153</c:v>
                </c:pt>
                <c:pt idx="37">
                  <c:v>250.039751315939</c:v>
                </c:pt>
                <c:pt idx="38">
                  <c:v>251.873807891723</c:v>
                </c:pt>
                <c:pt idx="39">
                  <c:v>248.222805563609</c:v>
                </c:pt>
                <c:pt idx="40">
                  <c:v>242.2354319076388</c:v>
                </c:pt>
                <c:pt idx="41">
                  <c:v>236.748318092028</c:v>
                </c:pt>
                <c:pt idx="42">
                  <c:v>233.051147530156</c:v>
                </c:pt>
                <c:pt idx="43">
                  <c:v>231.8963244538157</c:v>
                </c:pt>
                <c:pt idx="44">
                  <c:v>233.571008729935</c:v>
                </c:pt>
                <c:pt idx="45">
                  <c:v>236.7976855001137</c:v>
                </c:pt>
                <c:pt idx="46">
                  <c:v>239.8479395409438</c:v>
                </c:pt>
                <c:pt idx="47">
                  <c:v>241.364736874738</c:v>
                </c:pt>
                <c:pt idx="48">
                  <c:v>241.137756714417</c:v>
                </c:pt>
                <c:pt idx="49">
                  <c:v>239.441584950313</c:v>
                </c:pt>
                <c:pt idx="50">
                  <c:v>236.9095567118733</c:v>
                </c:pt>
                <c:pt idx="51">
                  <c:v>235.568509531021</c:v>
                </c:pt>
                <c:pt idx="52">
                  <c:v>238.2236832264915</c:v>
                </c:pt>
                <c:pt idx="53">
                  <c:v>245.681033261617</c:v>
                </c:pt>
                <c:pt idx="54">
                  <c:v>253.16502404982</c:v>
                </c:pt>
                <c:pt idx="55">
                  <c:v>253.987841160067</c:v>
                </c:pt>
                <c:pt idx="56">
                  <c:v>244.826290098826</c:v>
                </c:pt>
                <c:pt idx="57">
                  <c:v>232.411967615927</c:v>
                </c:pt>
                <c:pt idx="58">
                  <c:v>226.5198877016699</c:v>
                </c:pt>
                <c:pt idx="59">
                  <c:v>233.0830579265461</c:v>
                </c:pt>
                <c:pt idx="60">
                  <c:v>245.9764725162141</c:v>
                </c:pt>
                <c:pt idx="61">
                  <c:v>254.5128712313505</c:v>
                </c:pt>
                <c:pt idx="62">
                  <c:v>252.912043140781</c:v>
                </c:pt>
                <c:pt idx="63">
                  <c:v>244.57055972417</c:v>
                </c:pt>
                <c:pt idx="64">
                  <c:v>236.521453349821</c:v>
                </c:pt>
                <c:pt idx="65">
                  <c:v>233.821589549383</c:v>
                </c:pt>
                <c:pt idx="66">
                  <c:v>234.803584744851</c:v>
                </c:pt>
                <c:pt idx="67">
                  <c:v>235.4886360437651</c:v>
                </c:pt>
                <c:pt idx="68">
                  <c:v>232.9874424854927</c:v>
                </c:pt>
                <c:pt idx="69">
                  <c:v>227.755161769927</c:v>
                </c:pt>
                <c:pt idx="70">
                  <c:v>221.3165502905841</c:v>
                </c:pt>
                <c:pt idx="71">
                  <c:v>214.960978225354</c:v>
                </c:pt>
                <c:pt idx="72">
                  <c:v>209.233947609701</c:v>
                </c:pt>
                <c:pt idx="73">
                  <c:v>204.850543968379</c:v>
                </c:pt>
                <c:pt idx="74">
                  <c:v>201.969369161514</c:v>
                </c:pt>
                <c:pt idx="75">
                  <c:v>201.127098170916</c:v>
                </c:pt>
                <c:pt idx="76">
                  <c:v>203.1574080086527</c:v>
                </c:pt>
                <c:pt idx="77">
                  <c:v>207.940352423986</c:v>
                </c:pt>
                <c:pt idx="78">
                  <c:v>213.086225924953</c:v>
                </c:pt>
                <c:pt idx="79">
                  <c:v>215.4435669837453</c:v>
                </c:pt>
                <c:pt idx="80">
                  <c:v>213.2431396166473</c:v>
                </c:pt>
                <c:pt idx="81">
                  <c:v>209.221302247817</c:v>
                </c:pt>
                <c:pt idx="82">
                  <c:v>207.4294845024747</c:v>
                </c:pt>
                <c:pt idx="83">
                  <c:v>210.4722635822917</c:v>
                </c:pt>
                <c:pt idx="84">
                  <c:v>216.444482772581</c:v>
                </c:pt>
                <c:pt idx="85">
                  <c:v>221.628049398292</c:v>
                </c:pt>
                <c:pt idx="86">
                  <c:v>223.82008491024</c:v>
                </c:pt>
                <c:pt idx="87">
                  <c:v>223.716442163785</c:v>
                </c:pt>
                <c:pt idx="88">
                  <c:v>222.9454834605413</c:v>
                </c:pt>
                <c:pt idx="89">
                  <c:v>222.896409230058</c:v>
                </c:pt>
                <c:pt idx="90">
                  <c:v>223.9208368394651</c:v>
                </c:pt>
                <c:pt idx="91">
                  <c:v>226.046001644715</c:v>
                </c:pt>
                <c:pt idx="92">
                  <c:v>228.88526231448</c:v>
                </c:pt>
                <c:pt idx="93">
                  <c:v>231.2407661330313</c:v>
                </c:pt>
                <c:pt idx="94">
                  <c:v>231.629812335968</c:v>
                </c:pt>
                <c:pt idx="95">
                  <c:v>229.4220844084227</c:v>
                </c:pt>
                <c:pt idx="96">
                  <c:v>226.694853905708</c:v>
                </c:pt>
                <c:pt idx="97">
                  <c:v>226.424577338355</c:v>
                </c:pt>
                <c:pt idx="98">
                  <c:v>230.073335862929</c:v>
                </c:pt>
                <c:pt idx="99">
                  <c:v>235.666206248601</c:v>
                </c:pt>
                <c:pt idx="100">
                  <c:v>239.6155092331655</c:v>
                </c:pt>
                <c:pt idx="101">
                  <c:v>239.692248106004</c:v>
                </c:pt>
                <c:pt idx="102">
                  <c:v>237.6225505029</c:v>
                </c:pt>
                <c:pt idx="103">
                  <c:v>236.4950369404221</c:v>
                </c:pt>
                <c:pt idx="104">
                  <c:v>238.465982111295</c:v>
                </c:pt>
                <c:pt idx="105">
                  <c:v>242.7396035963466</c:v>
                </c:pt>
                <c:pt idx="106">
                  <c:v>247.6032498002057</c:v>
                </c:pt>
                <c:pt idx="107">
                  <c:v>251.6389366099917</c:v>
                </c:pt>
                <c:pt idx="108">
                  <c:v>254.346062956318</c:v>
                </c:pt>
                <c:pt idx="109">
                  <c:v>255.393766319113</c:v>
                </c:pt>
                <c:pt idx="110">
                  <c:v>254.8387216483398</c:v>
                </c:pt>
                <c:pt idx="111">
                  <c:v>253.0335557023662</c:v>
                </c:pt>
                <c:pt idx="112">
                  <c:v>250.541412063183</c:v>
                </c:pt>
                <c:pt idx="113">
                  <c:v>248.0907414674767</c:v>
                </c:pt>
                <c:pt idx="114">
                  <c:v>246.8112163774445</c:v>
                </c:pt>
                <c:pt idx="115">
                  <c:v>247.979071728644</c:v>
                </c:pt>
                <c:pt idx="116">
                  <c:v>251.89348640442</c:v>
                </c:pt>
                <c:pt idx="117">
                  <c:v>256.1993818898374</c:v>
                </c:pt>
                <c:pt idx="118">
                  <c:v>257.71566936175</c:v>
                </c:pt>
                <c:pt idx="119">
                  <c:v>254.513615885089</c:v>
                </c:pt>
                <c:pt idx="120">
                  <c:v>248.6125909743761</c:v>
                </c:pt>
                <c:pt idx="121">
                  <c:v>243.698160231112</c:v>
                </c:pt>
                <c:pt idx="122">
                  <c:v>241.7999197898363</c:v>
                </c:pt>
                <c:pt idx="123">
                  <c:v>242.4770189682645</c:v>
                </c:pt>
                <c:pt idx="124">
                  <c:v>244.4853431136627</c:v>
                </c:pt>
                <c:pt idx="125">
                  <c:v>246.670576447745</c:v>
                </c:pt>
                <c:pt idx="126">
                  <c:v>248.731602008785</c:v>
                </c:pt>
                <c:pt idx="127">
                  <c:v>250.6753152653321</c:v>
                </c:pt>
                <c:pt idx="128">
                  <c:v>252.4026192938283</c:v>
                </c:pt>
                <c:pt idx="129">
                  <c:v>253.860695593299</c:v>
                </c:pt>
                <c:pt idx="130">
                  <c:v>254.9559789948169</c:v>
                </c:pt>
                <c:pt idx="131">
                  <c:v>255.6839091297113</c:v>
                </c:pt>
                <c:pt idx="132">
                  <c:v>256.350187292022</c:v>
                </c:pt>
                <c:pt idx="133">
                  <c:v>257.297803198469</c:v>
                </c:pt>
                <c:pt idx="134">
                  <c:v>258.751250747711</c:v>
                </c:pt>
                <c:pt idx="135">
                  <c:v>260.4066668589889</c:v>
                </c:pt>
                <c:pt idx="136">
                  <c:v>261.727706822777</c:v>
                </c:pt>
                <c:pt idx="137">
                  <c:v>262.3097264967861</c:v>
                </c:pt>
                <c:pt idx="138">
                  <c:v>262.065808803083</c:v>
                </c:pt>
                <c:pt idx="139">
                  <c:v>261.015692110384</c:v>
                </c:pt>
                <c:pt idx="140">
                  <c:v>259.5973355054839</c:v>
                </c:pt>
                <c:pt idx="141">
                  <c:v>259.2906461761839</c:v>
                </c:pt>
                <c:pt idx="142">
                  <c:v>261.883600755533</c:v>
                </c:pt>
                <c:pt idx="143">
                  <c:v>267.9861844585746</c:v>
                </c:pt>
                <c:pt idx="144">
                  <c:v>274.4964265515698</c:v>
                </c:pt>
                <c:pt idx="145">
                  <c:v>276.887931363923</c:v>
                </c:pt>
                <c:pt idx="146">
                  <c:v>273.209974934978</c:v>
                </c:pt>
                <c:pt idx="147">
                  <c:v>266.7690034866329</c:v>
                </c:pt>
                <c:pt idx="148">
                  <c:v>263.2414101785229</c:v>
                </c:pt>
                <c:pt idx="149">
                  <c:v>266.414629856745</c:v>
                </c:pt>
                <c:pt idx="150">
                  <c:v>274.451123637538</c:v>
                </c:pt>
                <c:pt idx="151">
                  <c:v>283.6692808712698</c:v>
                </c:pt>
                <c:pt idx="152">
                  <c:v>290.518833724658</c:v>
                </c:pt>
                <c:pt idx="153">
                  <c:v>293.5711108484559</c:v>
                </c:pt>
                <c:pt idx="154">
                  <c:v>291.878799545765</c:v>
                </c:pt>
                <c:pt idx="155">
                  <c:v>285.750042976872</c:v>
                </c:pt>
                <c:pt idx="156">
                  <c:v>279.5634471831781</c:v>
                </c:pt>
                <c:pt idx="157">
                  <c:v>279.071526152747</c:v>
                </c:pt>
                <c:pt idx="158">
                  <c:v>286.8909270378846</c:v>
                </c:pt>
                <c:pt idx="159">
                  <c:v>298.601929219564</c:v>
                </c:pt>
                <c:pt idx="160">
                  <c:v>306.4293095065689</c:v>
                </c:pt>
                <c:pt idx="161">
                  <c:v>305.9307482401509</c:v>
                </c:pt>
                <c:pt idx="162">
                  <c:v>302.392857336229</c:v>
                </c:pt>
                <c:pt idx="163">
                  <c:v>304.4960582179381</c:v>
                </c:pt>
                <c:pt idx="164">
                  <c:v>316.85950539907</c:v>
                </c:pt>
                <c:pt idx="165">
                  <c:v>332.5397799091928</c:v>
                </c:pt>
                <c:pt idx="166">
                  <c:v>340.982680861155</c:v>
                </c:pt>
                <c:pt idx="167">
                  <c:v>335.82102886323</c:v>
                </c:pt>
                <c:pt idx="168">
                  <c:v>323.882659358363</c:v>
                </c:pt>
                <c:pt idx="169">
                  <c:v>316.7884396825519</c:v>
                </c:pt>
                <c:pt idx="170">
                  <c:v>321.050362494684</c:v>
                </c:pt>
                <c:pt idx="171">
                  <c:v>333.153920237223</c:v>
                </c:pt>
                <c:pt idx="172">
                  <c:v>345.4460533011339</c:v>
                </c:pt>
                <c:pt idx="173">
                  <c:v>351.8351579268747</c:v>
                </c:pt>
                <c:pt idx="174">
                  <c:v>351.5289707106912</c:v>
                </c:pt>
                <c:pt idx="175">
                  <c:v>345.5121814704706</c:v>
                </c:pt>
                <c:pt idx="176">
                  <c:v>336.1908093134582</c:v>
                </c:pt>
                <c:pt idx="177">
                  <c:v>329.0137382630372</c:v>
                </c:pt>
                <c:pt idx="178">
                  <c:v>330.409429168701</c:v>
                </c:pt>
                <c:pt idx="179">
                  <c:v>343.351330418741</c:v>
                </c:pt>
                <c:pt idx="180">
                  <c:v>359.887578779651</c:v>
                </c:pt>
                <c:pt idx="181">
                  <c:v>367.814665366865</c:v>
                </c:pt>
                <c:pt idx="182">
                  <c:v>360.7277345964986</c:v>
                </c:pt>
                <c:pt idx="183">
                  <c:v>345.2967941919943</c:v>
                </c:pt>
                <c:pt idx="184">
                  <c:v>333.065675735474</c:v>
                </c:pt>
                <c:pt idx="185">
                  <c:v>331.858674176534</c:v>
                </c:pt>
                <c:pt idx="186">
                  <c:v>338.130833656557</c:v>
                </c:pt>
                <c:pt idx="187">
                  <c:v>344.4778771708091</c:v>
                </c:pt>
                <c:pt idx="188">
                  <c:v>345.5843317349746</c:v>
                </c:pt>
                <c:pt idx="189">
                  <c:v>343.5016130016696</c:v>
                </c:pt>
                <c:pt idx="190">
                  <c:v>342.4204249064119</c:v>
                </c:pt>
                <c:pt idx="191">
                  <c:v>345.136685494454</c:v>
                </c:pt>
                <c:pt idx="192">
                  <c:v>350.144074163131</c:v>
                </c:pt>
                <c:pt idx="193">
                  <c:v>354.2084281189096</c:v>
                </c:pt>
                <c:pt idx="194">
                  <c:v>355.3450875801423</c:v>
                </c:pt>
                <c:pt idx="195">
                  <c:v>353.164988992612</c:v>
                </c:pt>
                <c:pt idx="196">
                  <c:v>347.800916497746</c:v>
                </c:pt>
                <c:pt idx="197">
                  <c:v>340.9173971176136</c:v>
                </c:pt>
                <c:pt idx="198">
                  <c:v>338.260595629292</c:v>
                </c:pt>
                <c:pt idx="199">
                  <c:v>347.0797312028936</c:v>
                </c:pt>
                <c:pt idx="200">
                  <c:v>369.7483287811269</c:v>
                </c:pt>
                <c:pt idx="201">
                  <c:v>395.969799903131</c:v>
                </c:pt>
                <c:pt idx="202">
                  <c:v>411.353671010337</c:v>
                </c:pt>
                <c:pt idx="203">
                  <c:v>406.694388851043</c:v>
                </c:pt>
                <c:pt idx="204">
                  <c:v>389.200221646217</c:v>
                </c:pt>
                <c:pt idx="205">
                  <c:v>372.6118601560593</c:v>
                </c:pt>
                <c:pt idx="206">
                  <c:v>365.2793886738443</c:v>
                </c:pt>
                <c:pt idx="207">
                  <c:v>367.3941742579122</c:v>
                </c:pt>
                <c:pt idx="208">
                  <c:v>376.6951387466881</c:v>
                </c:pt>
                <c:pt idx="209">
                  <c:v>389.650849151612</c:v>
                </c:pt>
                <c:pt idx="210">
                  <c:v>401.065372528568</c:v>
                </c:pt>
                <c:pt idx="211">
                  <c:v>405.1879416435</c:v>
                </c:pt>
                <c:pt idx="212">
                  <c:v>398.7515750884989</c:v>
                </c:pt>
                <c:pt idx="213">
                  <c:v>386.528677725023</c:v>
                </c:pt>
                <c:pt idx="214">
                  <c:v>375.6792366186776</c:v>
                </c:pt>
                <c:pt idx="215">
                  <c:v>371.420448026349</c:v>
                </c:pt>
                <c:pt idx="216">
                  <c:v>372.9256135571368</c:v>
                </c:pt>
                <c:pt idx="217">
                  <c:v>377.1595013471591</c:v>
                </c:pt>
                <c:pt idx="218">
                  <c:v>382.0916110142576</c:v>
                </c:pt>
                <c:pt idx="219">
                  <c:v>387.5615994671948</c:v>
                </c:pt>
                <c:pt idx="220">
                  <c:v>393.6578882500058</c:v>
                </c:pt>
                <c:pt idx="221">
                  <c:v>400.1852494080841</c:v>
                </c:pt>
                <c:pt idx="222">
                  <c:v>405.604688075282</c:v>
                </c:pt>
                <c:pt idx="223">
                  <c:v>407.9647481287693</c:v>
                </c:pt>
                <c:pt idx="224">
                  <c:v>406.2182491620376</c:v>
                </c:pt>
                <c:pt idx="225">
                  <c:v>402.424053807412</c:v>
                </c:pt>
                <c:pt idx="226">
                  <c:v>399.5300308465937</c:v>
                </c:pt>
                <c:pt idx="227">
                  <c:v>399.514626056917</c:v>
                </c:pt>
                <c:pt idx="228">
                  <c:v>401.3474698989638</c:v>
                </c:pt>
                <c:pt idx="229">
                  <c:v>402.9255013835839</c:v>
                </c:pt>
                <c:pt idx="230">
                  <c:v>402.9609319625337</c:v>
                </c:pt>
                <c:pt idx="231">
                  <c:v>402.078377707797</c:v>
                </c:pt>
                <c:pt idx="232">
                  <c:v>401.563020142817</c:v>
                </c:pt>
                <c:pt idx="233">
                  <c:v>402.373168079058</c:v>
                </c:pt>
                <c:pt idx="234">
                  <c:v>404.4245890455839</c:v>
                </c:pt>
                <c:pt idx="235">
                  <c:v>407.3061567775639</c:v>
                </c:pt>
                <c:pt idx="236">
                  <c:v>410.264896043142</c:v>
                </c:pt>
                <c:pt idx="237">
                  <c:v>412.0829439470829</c:v>
                </c:pt>
                <c:pt idx="238">
                  <c:v>411.3525548140221</c:v>
                </c:pt>
                <c:pt idx="239">
                  <c:v>407.4984546784419</c:v>
                </c:pt>
                <c:pt idx="240">
                  <c:v>402.599253008443</c:v>
                </c:pt>
                <c:pt idx="241">
                  <c:v>399.8288557061119</c:v>
                </c:pt>
                <c:pt idx="242">
                  <c:v>401.0391997829543</c:v>
                </c:pt>
                <c:pt idx="243">
                  <c:v>406.128185685476</c:v>
                </c:pt>
                <c:pt idx="244">
                  <c:v>414.1363312813539</c:v>
                </c:pt>
                <c:pt idx="245">
                  <c:v>422.944272168477</c:v>
                </c:pt>
                <c:pt idx="246">
                  <c:v>427.2946816106</c:v>
                </c:pt>
                <c:pt idx="247">
                  <c:v>420.785924757678</c:v>
                </c:pt>
                <c:pt idx="248">
                  <c:v>401.2233736673972</c:v>
                </c:pt>
                <c:pt idx="249">
                  <c:v>377.54681101153</c:v>
                </c:pt>
                <c:pt idx="250">
                  <c:v>362.2687095642072</c:v>
                </c:pt>
                <c:pt idx="251">
                  <c:v>363.4060505282471</c:v>
                </c:pt>
                <c:pt idx="252">
                  <c:v>374.758629214379</c:v>
                </c:pt>
                <c:pt idx="253">
                  <c:v>384.834166935512</c:v>
                </c:pt>
                <c:pt idx="254">
                  <c:v>386.9718003426809</c:v>
                </c:pt>
                <c:pt idx="255">
                  <c:v>383.620347849528</c:v>
                </c:pt>
                <c:pt idx="256">
                  <c:v>380.4641367081652</c:v>
                </c:pt>
                <c:pt idx="257">
                  <c:v>381.6633772532136</c:v>
                </c:pt>
                <c:pt idx="258">
                  <c:v>385.772531693982</c:v>
                </c:pt>
                <c:pt idx="259">
                  <c:v>389.4726569421798</c:v>
                </c:pt>
                <c:pt idx="260">
                  <c:v>390.3133048216496</c:v>
                </c:pt>
                <c:pt idx="261">
                  <c:v>389.1146758141078</c:v>
                </c:pt>
                <c:pt idx="262">
                  <c:v>387.631128657858</c:v>
                </c:pt>
                <c:pt idx="263">
                  <c:v>387.2422964745946</c:v>
                </c:pt>
                <c:pt idx="264">
                  <c:v>388.1996785421526</c:v>
                </c:pt>
                <c:pt idx="265">
                  <c:v>390.2340365408768</c:v>
                </c:pt>
                <c:pt idx="266">
                  <c:v>393.040546432618</c:v>
                </c:pt>
                <c:pt idx="267">
                  <c:v>395.7192469914739</c:v>
                </c:pt>
                <c:pt idx="268">
                  <c:v>396.9077233345284</c:v>
                </c:pt>
                <c:pt idx="269">
                  <c:v>395.949438905716</c:v>
                </c:pt>
                <c:pt idx="270">
                  <c:v>393.976919066518</c:v>
                </c:pt>
                <c:pt idx="271">
                  <c:v>392.7316270874389</c:v>
                </c:pt>
                <c:pt idx="272">
                  <c:v>393.18783566157</c:v>
                </c:pt>
                <c:pt idx="273">
                  <c:v>393.82366623417</c:v>
                </c:pt>
                <c:pt idx="274">
                  <c:v>392.395623485247</c:v>
                </c:pt>
                <c:pt idx="275">
                  <c:v>387.4192787754919</c:v>
                </c:pt>
                <c:pt idx="276">
                  <c:v>379.7737772387832</c:v>
                </c:pt>
                <c:pt idx="277">
                  <c:v>371.633912760634</c:v>
                </c:pt>
                <c:pt idx="278">
                  <c:v>364.275143038842</c:v>
                </c:pt>
                <c:pt idx="279">
                  <c:v>358.3695802132293</c:v>
                </c:pt>
                <c:pt idx="280">
                  <c:v>354.6251608633241</c:v>
                </c:pt>
                <c:pt idx="281">
                  <c:v>352.6244201660178</c:v>
                </c:pt>
                <c:pt idx="282">
                  <c:v>349.0954078551259</c:v>
                </c:pt>
                <c:pt idx="283">
                  <c:v>339.648744275493</c:v>
                </c:pt>
                <c:pt idx="284">
                  <c:v>322.9910425821914</c:v>
                </c:pt>
                <c:pt idx="285">
                  <c:v>305.1458152032673</c:v>
                </c:pt>
                <c:pt idx="286">
                  <c:v>294.6202501297024</c:v>
                </c:pt>
                <c:pt idx="287">
                  <c:v>296.499104530579</c:v>
                </c:pt>
                <c:pt idx="288">
                  <c:v>304.9716965459989</c:v>
                </c:pt>
                <c:pt idx="289">
                  <c:v>310.3569017818996</c:v>
                </c:pt>
                <c:pt idx="290">
                  <c:v>307.7381988033169</c:v>
                </c:pt>
                <c:pt idx="291">
                  <c:v>302.644128545125</c:v>
                </c:pt>
                <c:pt idx="292">
                  <c:v>304.791740294426</c:v>
                </c:pt>
                <c:pt idx="293">
                  <c:v>319.401073074341</c:v>
                </c:pt>
                <c:pt idx="294">
                  <c:v>338.094471346947</c:v>
                </c:pt>
                <c:pt idx="295">
                  <c:v>347.9261973596367</c:v>
                </c:pt>
                <c:pt idx="296">
                  <c:v>340.525308609009</c:v>
                </c:pt>
                <c:pt idx="297">
                  <c:v>322.823625749157</c:v>
                </c:pt>
                <c:pt idx="298">
                  <c:v>306.2825887680032</c:v>
                </c:pt>
                <c:pt idx="299">
                  <c:v>299.2899990697061</c:v>
                </c:pt>
                <c:pt idx="300">
                  <c:v>300.707681348247</c:v>
                </c:pt>
                <c:pt idx="301">
                  <c:v>306.01288088305</c:v>
                </c:pt>
                <c:pt idx="302">
                  <c:v>311.8613294709093</c:v>
                </c:pt>
                <c:pt idx="303">
                  <c:v>316.9988785505272</c:v>
                </c:pt>
                <c:pt idx="304">
                  <c:v>320.3643055923521</c:v>
                </c:pt>
                <c:pt idx="305">
                  <c:v>321.7146722793593</c:v>
                </c:pt>
                <c:pt idx="306">
                  <c:v>322.5090056696251</c:v>
                </c:pt>
                <c:pt idx="307">
                  <c:v>324.8444981421191</c:v>
                </c:pt>
                <c:pt idx="308">
                  <c:v>329.8813792228689</c:v>
                </c:pt>
                <c:pt idx="309">
                  <c:v>336.4781304636283</c:v>
                </c:pt>
                <c:pt idx="310">
                  <c:v>342.6921976566306</c:v>
                </c:pt>
                <c:pt idx="311">
                  <c:v>346.852000744112</c:v>
                </c:pt>
                <c:pt idx="312">
                  <c:v>348.1767509521951</c:v>
                </c:pt>
                <c:pt idx="313">
                  <c:v>346.266879332917</c:v>
                </c:pt>
                <c:pt idx="314">
                  <c:v>341.2596161750068</c:v>
                </c:pt>
                <c:pt idx="315">
                  <c:v>334.6851305325816</c:v>
                </c:pt>
                <c:pt idx="316">
                  <c:v>329.0601146355739</c:v>
                </c:pt>
                <c:pt idx="317">
                  <c:v>326.2860843261079</c:v>
                </c:pt>
                <c:pt idx="318">
                  <c:v>326.781818478336</c:v>
                </c:pt>
                <c:pt idx="319">
                  <c:v>330.480942093557</c:v>
                </c:pt>
                <c:pt idx="320">
                  <c:v>336.815147336324</c:v>
                </c:pt>
                <c:pt idx="321">
                  <c:v>344.4483135746369</c:v>
                </c:pt>
                <c:pt idx="322">
                  <c:v>351.7001744935902</c:v>
                </c:pt>
                <c:pt idx="323">
                  <c:v>357.170872413345</c:v>
                </c:pt>
                <c:pt idx="324">
                  <c:v>360.3949971102896</c:v>
                </c:pt>
                <c:pt idx="325">
                  <c:v>361.068241820253</c:v>
                </c:pt>
                <c:pt idx="326">
                  <c:v>359.4863249871008</c:v>
                </c:pt>
                <c:pt idx="327" formatCode="mm/dd/yy;@">
                  <c:v>357.0253365198769</c:v>
                </c:pt>
                <c:pt idx="328" formatCode="mm/dd/yy;@">
                  <c:v>355.5432138596806</c:v>
                </c:pt>
                <c:pt idx="329" formatCode="mm/dd/yy;@">
                  <c:v>356.356675863267</c:v>
                </c:pt>
                <c:pt idx="330">
                  <c:v>359.2231960911871</c:v>
                </c:pt>
                <c:pt idx="331">
                  <c:v>363.4077419504039</c:v>
                </c:pt>
                <c:pt idx="332">
                  <c:v>368.014697424571</c:v>
                </c:pt>
                <c:pt idx="333">
                  <c:v>372.4714356776189</c:v>
                </c:pt>
                <c:pt idx="334">
                  <c:v>376.193985925118</c:v>
                </c:pt>
                <c:pt idx="335">
                  <c:v>378.7472876887187</c:v>
                </c:pt>
                <c:pt idx="336">
                  <c:v>380.2251455706908</c:v>
                </c:pt>
                <c:pt idx="337">
                  <c:v>380.8078456946793</c:v>
                </c:pt>
                <c:pt idx="338">
                  <c:v>380.7871228648769</c:v>
                </c:pt>
                <c:pt idx="339">
                  <c:v>380.372051425775</c:v>
                </c:pt>
                <c:pt idx="340">
                  <c:v>379.7808949716626</c:v>
                </c:pt>
                <c:pt idx="341">
                  <c:v>379.247690427303</c:v>
                </c:pt>
              </c:numCache>
            </c:numRef>
          </c:val>
          <c:smooth val="0"/>
        </c:ser>
        <c:ser>
          <c:idx val="4"/>
          <c:order val="2"/>
          <c:tx>
            <c:strRef>
              <c:f>data!$G$3</c:f>
              <c:strCache>
                <c:ptCount val="1"/>
                <c:pt idx="0">
                  <c:v>CDFHE$</c:v>
                </c:pt>
              </c:strCache>
            </c:strRef>
          </c:tx>
          <c:spPr>
            <a:ln>
              <a:solidFill>
                <a:srgbClr val="0070C0"/>
              </a:solidFill>
            </a:ln>
          </c:spPr>
          <c:marker>
            <c:symbol val="none"/>
          </c:marker>
          <c:cat>
            <c:numRef>
              <c:f>data!$A$326:$A$668</c:f>
              <c:numCache>
                <c:formatCode>General</c:formatCode>
                <c:ptCount val="343"/>
                <c:pt idx="96" formatCode="mm/dd/yy;@">
                  <c:v>34000.0</c:v>
                </c:pt>
                <c:pt idx="97" formatCode="mm/dd/yy;@">
                  <c:v>34028.0</c:v>
                </c:pt>
                <c:pt idx="98" formatCode="mm/dd/yy;@">
                  <c:v>34059.0</c:v>
                </c:pt>
                <c:pt idx="99" formatCode="mm/dd/yy;@">
                  <c:v>34089.0</c:v>
                </c:pt>
                <c:pt idx="100" formatCode="mm/dd/yy;@">
                  <c:v>34120.0</c:v>
                </c:pt>
                <c:pt idx="101" formatCode="mm/dd/yy;@">
                  <c:v>34150.0</c:v>
                </c:pt>
                <c:pt idx="102" formatCode="mm/dd/yy;@">
                  <c:v>34181.0</c:v>
                </c:pt>
                <c:pt idx="103" formatCode="mm/dd/yy;@">
                  <c:v>34212.0</c:v>
                </c:pt>
                <c:pt idx="104" formatCode="mm/dd/yy;@">
                  <c:v>34242.0</c:v>
                </c:pt>
                <c:pt idx="105" formatCode="mm/dd/yy;@">
                  <c:v>34273.0</c:v>
                </c:pt>
                <c:pt idx="106" formatCode="mm/dd/yy;@">
                  <c:v>34303.0</c:v>
                </c:pt>
                <c:pt idx="107" formatCode="mm/dd/yy;@">
                  <c:v>34334.0</c:v>
                </c:pt>
                <c:pt idx="108" formatCode="mm/dd/yy;@">
                  <c:v>34365.0</c:v>
                </c:pt>
                <c:pt idx="109" formatCode="mm/dd/yy;@">
                  <c:v>34393.0</c:v>
                </c:pt>
                <c:pt idx="110" formatCode="mm/dd/yy;@">
                  <c:v>34424.0</c:v>
                </c:pt>
                <c:pt idx="111" formatCode="mm/dd/yy;@">
                  <c:v>34454.0</c:v>
                </c:pt>
                <c:pt idx="112" formatCode="mm/dd/yy;@">
                  <c:v>34485.0</c:v>
                </c:pt>
                <c:pt idx="113" formatCode="mm/dd/yy;@">
                  <c:v>34515.0</c:v>
                </c:pt>
                <c:pt idx="114" formatCode="mm/dd/yy;@">
                  <c:v>34546.0</c:v>
                </c:pt>
                <c:pt idx="115" formatCode="mm/dd/yy;@">
                  <c:v>34577.0</c:v>
                </c:pt>
                <c:pt idx="116" formatCode="mm/dd/yy;@">
                  <c:v>34607.0</c:v>
                </c:pt>
                <c:pt idx="117" formatCode="mm/dd/yy;@">
                  <c:v>34638.0</c:v>
                </c:pt>
                <c:pt idx="118" formatCode="mm/dd/yy;@">
                  <c:v>34668.0</c:v>
                </c:pt>
                <c:pt idx="119" formatCode="mm/dd/yy;@">
                  <c:v>34699.0</c:v>
                </c:pt>
                <c:pt idx="120" formatCode="mm/dd/yy;@">
                  <c:v>34730.0</c:v>
                </c:pt>
                <c:pt idx="121" formatCode="mm/dd/yy;@">
                  <c:v>34758.0</c:v>
                </c:pt>
                <c:pt idx="122" formatCode="mm/dd/yy;@">
                  <c:v>34789.0</c:v>
                </c:pt>
                <c:pt idx="123" formatCode="mm/dd/yy;@">
                  <c:v>34819.0</c:v>
                </c:pt>
                <c:pt idx="124" formatCode="mm/dd/yy;@">
                  <c:v>34850.0</c:v>
                </c:pt>
                <c:pt idx="125" formatCode="mm/dd/yy;@">
                  <c:v>34880.0</c:v>
                </c:pt>
                <c:pt idx="126" formatCode="mm/dd/yy;@">
                  <c:v>34911.0</c:v>
                </c:pt>
                <c:pt idx="127" formatCode="mm/dd/yy;@">
                  <c:v>34942.0</c:v>
                </c:pt>
                <c:pt idx="128" formatCode="mm/dd/yy;@">
                  <c:v>34972.0</c:v>
                </c:pt>
                <c:pt idx="129" formatCode="mm/dd/yy;@">
                  <c:v>35003.0</c:v>
                </c:pt>
                <c:pt idx="130" formatCode="mm/dd/yy;@">
                  <c:v>35033.0</c:v>
                </c:pt>
                <c:pt idx="131" formatCode="mm/dd/yy;@">
                  <c:v>35064.0</c:v>
                </c:pt>
                <c:pt idx="132" formatCode="mm/dd/yy;@">
                  <c:v>35095.0</c:v>
                </c:pt>
                <c:pt idx="133" formatCode="mm/dd/yy;@">
                  <c:v>35124.0</c:v>
                </c:pt>
                <c:pt idx="134" formatCode="mm/dd/yy;@">
                  <c:v>35155.0</c:v>
                </c:pt>
                <c:pt idx="135" formatCode="mm/dd/yy;@">
                  <c:v>35185.0</c:v>
                </c:pt>
                <c:pt idx="136" formatCode="mm/dd/yy;@">
                  <c:v>35216.0</c:v>
                </c:pt>
                <c:pt idx="137" formatCode="mm/dd/yy;@">
                  <c:v>35246.0</c:v>
                </c:pt>
                <c:pt idx="138" formatCode="mm/dd/yy;@">
                  <c:v>35277.0</c:v>
                </c:pt>
                <c:pt idx="139" formatCode="mm/dd/yy;@">
                  <c:v>35308.0</c:v>
                </c:pt>
                <c:pt idx="140" formatCode="mm/dd/yy;@">
                  <c:v>35338.0</c:v>
                </c:pt>
                <c:pt idx="141" formatCode="mm/dd/yy;@">
                  <c:v>35369.0</c:v>
                </c:pt>
                <c:pt idx="142" formatCode="mm/dd/yy;@">
                  <c:v>35399.0</c:v>
                </c:pt>
                <c:pt idx="143" formatCode="mm/dd/yy;@">
                  <c:v>35430.0</c:v>
                </c:pt>
                <c:pt idx="144" formatCode="mm/dd/yy;@">
                  <c:v>35461.0</c:v>
                </c:pt>
                <c:pt idx="145" formatCode="mm/dd/yy;@">
                  <c:v>35489.0</c:v>
                </c:pt>
                <c:pt idx="146" formatCode="mm/dd/yy;@">
                  <c:v>35520.0</c:v>
                </c:pt>
                <c:pt idx="147" formatCode="mm/dd/yy;@">
                  <c:v>35550.0</c:v>
                </c:pt>
                <c:pt idx="148" formatCode="mm/dd/yy;@">
                  <c:v>35581.0</c:v>
                </c:pt>
                <c:pt idx="149" formatCode="mm/dd/yy;@">
                  <c:v>35611.0</c:v>
                </c:pt>
                <c:pt idx="150" formatCode="mm/dd/yy;@">
                  <c:v>35642.0</c:v>
                </c:pt>
                <c:pt idx="151" formatCode="mm/dd/yy;@">
                  <c:v>35673.0</c:v>
                </c:pt>
                <c:pt idx="152" formatCode="mm/dd/yy;@">
                  <c:v>35703.0</c:v>
                </c:pt>
                <c:pt idx="153" formatCode="mm/dd/yy;@">
                  <c:v>35734.0</c:v>
                </c:pt>
                <c:pt idx="154" formatCode="mm/dd/yy;@">
                  <c:v>35764.0</c:v>
                </c:pt>
                <c:pt idx="155" formatCode="mm/dd/yy;@">
                  <c:v>35795.0</c:v>
                </c:pt>
                <c:pt idx="156" formatCode="mm/dd/yy;@">
                  <c:v>35826.0</c:v>
                </c:pt>
                <c:pt idx="157" formatCode="mm/dd/yy;@">
                  <c:v>35854.0</c:v>
                </c:pt>
                <c:pt idx="158" formatCode="mm/dd/yy;@">
                  <c:v>35885.0</c:v>
                </c:pt>
                <c:pt idx="159" formatCode="mm/dd/yy;@">
                  <c:v>35915.0</c:v>
                </c:pt>
                <c:pt idx="160" formatCode="mm/dd/yy;@">
                  <c:v>35946.0</c:v>
                </c:pt>
                <c:pt idx="161" formatCode="mm/dd/yy;@">
                  <c:v>35976.0</c:v>
                </c:pt>
                <c:pt idx="162" formatCode="mm/dd/yy;@">
                  <c:v>36007.0</c:v>
                </c:pt>
                <c:pt idx="163" formatCode="mm/dd/yy;@">
                  <c:v>36038.0</c:v>
                </c:pt>
                <c:pt idx="164" formatCode="mm/dd/yy;@">
                  <c:v>36068.0</c:v>
                </c:pt>
                <c:pt idx="165" formatCode="mm/dd/yy;@">
                  <c:v>36099.0</c:v>
                </c:pt>
                <c:pt idx="166" formatCode="mm/dd/yy;@">
                  <c:v>36129.0</c:v>
                </c:pt>
                <c:pt idx="167" formatCode="mm/dd/yy;@">
                  <c:v>36160.0</c:v>
                </c:pt>
                <c:pt idx="168" formatCode="mm/dd/yy;@">
                  <c:v>36191.0</c:v>
                </c:pt>
                <c:pt idx="169" formatCode="mm/dd/yy;@">
                  <c:v>36219.0</c:v>
                </c:pt>
                <c:pt idx="170" formatCode="mm/dd/yy;@">
                  <c:v>36250.0</c:v>
                </c:pt>
                <c:pt idx="171" formatCode="mm/dd/yy;@">
                  <c:v>36280.0</c:v>
                </c:pt>
                <c:pt idx="172" formatCode="mm/dd/yy;@">
                  <c:v>36311.0</c:v>
                </c:pt>
                <c:pt idx="173" formatCode="mm/dd/yy;@">
                  <c:v>36341.0</c:v>
                </c:pt>
                <c:pt idx="174" formatCode="mm/dd/yy;@">
                  <c:v>36372.0</c:v>
                </c:pt>
                <c:pt idx="175" formatCode="mm/dd/yy;@">
                  <c:v>36403.0</c:v>
                </c:pt>
                <c:pt idx="176" formatCode="mm/dd/yy;@">
                  <c:v>36433.0</c:v>
                </c:pt>
                <c:pt idx="177" formatCode="mm/dd/yy;@">
                  <c:v>36464.0</c:v>
                </c:pt>
                <c:pt idx="178" formatCode="mm/dd/yy;@">
                  <c:v>36494.0</c:v>
                </c:pt>
                <c:pt idx="179" formatCode="mm/dd/yy;@">
                  <c:v>36525.0</c:v>
                </c:pt>
                <c:pt idx="180" formatCode="mm/dd/yy;@">
                  <c:v>36556.0</c:v>
                </c:pt>
                <c:pt idx="181" formatCode="mm/dd/yy;@">
                  <c:v>36585.0</c:v>
                </c:pt>
                <c:pt idx="182" formatCode="mm/dd/yy;@">
                  <c:v>36616.0</c:v>
                </c:pt>
                <c:pt idx="183" formatCode="mm/dd/yy;@">
                  <c:v>36646.0</c:v>
                </c:pt>
                <c:pt idx="184" formatCode="mm/dd/yy;@">
                  <c:v>36677.0</c:v>
                </c:pt>
                <c:pt idx="185" formatCode="mm/dd/yy;@">
                  <c:v>36707.0</c:v>
                </c:pt>
                <c:pt idx="186" formatCode="mm/dd/yy;@">
                  <c:v>36738.0</c:v>
                </c:pt>
                <c:pt idx="187" formatCode="mm/dd/yy;@">
                  <c:v>36769.0</c:v>
                </c:pt>
                <c:pt idx="188" formatCode="mm/dd/yy;@">
                  <c:v>36799.0</c:v>
                </c:pt>
                <c:pt idx="189" formatCode="mm/dd/yy;@">
                  <c:v>36830.0</c:v>
                </c:pt>
                <c:pt idx="190" formatCode="mm/dd/yy;@">
                  <c:v>36860.0</c:v>
                </c:pt>
                <c:pt idx="191" formatCode="mm/dd/yy;@">
                  <c:v>36891.0</c:v>
                </c:pt>
                <c:pt idx="192" formatCode="mm/dd/yy;@">
                  <c:v>36922.0</c:v>
                </c:pt>
                <c:pt idx="193" formatCode="mm/dd/yy;@">
                  <c:v>36950.0</c:v>
                </c:pt>
                <c:pt idx="194" formatCode="mm/dd/yy;@">
                  <c:v>36981.0</c:v>
                </c:pt>
                <c:pt idx="195" formatCode="mm/dd/yy;@">
                  <c:v>37011.0</c:v>
                </c:pt>
                <c:pt idx="196" formatCode="mm/dd/yy;@">
                  <c:v>37042.0</c:v>
                </c:pt>
                <c:pt idx="197" formatCode="mm/dd/yy;@">
                  <c:v>37072.0</c:v>
                </c:pt>
                <c:pt idx="198" formatCode="mm/dd/yy;@">
                  <c:v>37103.0</c:v>
                </c:pt>
                <c:pt idx="199" formatCode="mm/dd/yy;@">
                  <c:v>37134.0</c:v>
                </c:pt>
                <c:pt idx="200" formatCode="mm/dd/yy;@">
                  <c:v>37164.0</c:v>
                </c:pt>
                <c:pt idx="201" formatCode="mm/dd/yy;@">
                  <c:v>37195.0</c:v>
                </c:pt>
                <c:pt idx="202" formatCode="mm/dd/yy;@">
                  <c:v>37225.0</c:v>
                </c:pt>
                <c:pt idx="203" formatCode="mm/dd/yy;@">
                  <c:v>37256.0</c:v>
                </c:pt>
                <c:pt idx="204" formatCode="mm/dd/yy;@">
                  <c:v>37287.0</c:v>
                </c:pt>
                <c:pt idx="205" formatCode="mm/dd/yy;@">
                  <c:v>37315.0</c:v>
                </c:pt>
                <c:pt idx="206" formatCode="mm/dd/yy;@">
                  <c:v>37346.0</c:v>
                </c:pt>
                <c:pt idx="207" formatCode="mm/dd/yy;@">
                  <c:v>37376.0</c:v>
                </c:pt>
                <c:pt idx="208" formatCode="mm/dd/yy;@">
                  <c:v>37407.0</c:v>
                </c:pt>
                <c:pt idx="209" formatCode="mm/dd/yy;@">
                  <c:v>37437.0</c:v>
                </c:pt>
                <c:pt idx="210" formatCode="mm/dd/yy;@">
                  <c:v>37468.0</c:v>
                </c:pt>
                <c:pt idx="211" formatCode="mm/dd/yy;@">
                  <c:v>37499.0</c:v>
                </c:pt>
                <c:pt idx="212" formatCode="mm/dd/yy;@">
                  <c:v>37529.0</c:v>
                </c:pt>
                <c:pt idx="213" formatCode="mm/dd/yy;@">
                  <c:v>37560.0</c:v>
                </c:pt>
                <c:pt idx="214" formatCode="mm/dd/yy;@">
                  <c:v>37590.0</c:v>
                </c:pt>
                <c:pt idx="215" formatCode="mm/dd/yy;@">
                  <c:v>37621.0</c:v>
                </c:pt>
                <c:pt idx="216" formatCode="mm/dd/yy;@">
                  <c:v>37652.0</c:v>
                </c:pt>
                <c:pt idx="217" formatCode="mm/dd/yy;@">
                  <c:v>37680.0</c:v>
                </c:pt>
                <c:pt idx="218" formatCode="mm/dd/yy;@">
                  <c:v>37711.0</c:v>
                </c:pt>
                <c:pt idx="219" formatCode="mm/dd/yy;@">
                  <c:v>37741.0</c:v>
                </c:pt>
                <c:pt idx="220" formatCode="mm/dd/yy;@">
                  <c:v>37772.0</c:v>
                </c:pt>
                <c:pt idx="221" formatCode="mm/dd/yy;@">
                  <c:v>37802.0</c:v>
                </c:pt>
                <c:pt idx="222" formatCode="mm/dd/yy;@">
                  <c:v>37833.0</c:v>
                </c:pt>
                <c:pt idx="223" formatCode="mm/dd/yy;@">
                  <c:v>37864.0</c:v>
                </c:pt>
                <c:pt idx="224" formatCode="mm/dd/yy;@">
                  <c:v>37894.0</c:v>
                </c:pt>
                <c:pt idx="225" formatCode="mm/dd/yy;@">
                  <c:v>37925.0</c:v>
                </c:pt>
                <c:pt idx="226" formatCode="mm/dd/yy;@">
                  <c:v>37955.0</c:v>
                </c:pt>
                <c:pt idx="227" formatCode="mm/dd/yy;@">
                  <c:v>37986.0</c:v>
                </c:pt>
                <c:pt idx="228" formatCode="mm/dd/yy;@">
                  <c:v>38017.0</c:v>
                </c:pt>
                <c:pt idx="229" formatCode="mm/dd/yy;@">
                  <c:v>38046.0</c:v>
                </c:pt>
                <c:pt idx="230" formatCode="mm/dd/yy;@">
                  <c:v>38077.0</c:v>
                </c:pt>
                <c:pt idx="231" formatCode="mm/dd/yy;@">
                  <c:v>38107.0</c:v>
                </c:pt>
                <c:pt idx="232" formatCode="mm/dd/yy;@">
                  <c:v>38138.0</c:v>
                </c:pt>
                <c:pt idx="233" formatCode="mm/dd/yy;@">
                  <c:v>38168.0</c:v>
                </c:pt>
                <c:pt idx="234" formatCode="mm/dd/yy;@">
                  <c:v>38199.0</c:v>
                </c:pt>
                <c:pt idx="235" formatCode="mm/dd/yy;@">
                  <c:v>38230.0</c:v>
                </c:pt>
                <c:pt idx="236" formatCode="mm/dd/yy;@">
                  <c:v>38260.0</c:v>
                </c:pt>
                <c:pt idx="237" formatCode="mm/dd/yy;@">
                  <c:v>38291.0</c:v>
                </c:pt>
                <c:pt idx="238" formatCode="mm/dd/yy;@">
                  <c:v>38321.0</c:v>
                </c:pt>
                <c:pt idx="239" formatCode="mm/dd/yy;@">
                  <c:v>38352.0</c:v>
                </c:pt>
                <c:pt idx="240" formatCode="mm/dd/yy;@">
                  <c:v>38383.0</c:v>
                </c:pt>
                <c:pt idx="241" formatCode="mm/dd/yy;@">
                  <c:v>38411.0</c:v>
                </c:pt>
                <c:pt idx="242" formatCode="mm/dd/yy;@">
                  <c:v>38442.0</c:v>
                </c:pt>
                <c:pt idx="243" formatCode="mm/dd/yy;@">
                  <c:v>38472.0</c:v>
                </c:pt>
                <c:pt idx="244" formatCode="mm/dd/yy;@">
                  <c:v>38503.0</c:v>
                </c:pt>
                <c:pt idx="245" formatCode="mm/dd/yy;@">
                  <c:v>38533.0</c:v>
                </c:pt>
                <c:pt idx="246" formatCode="mm/dd/yy;@">
                  <c:v>38564.0</c:v>
                </c:pt>
                <c:pt idx="247" formatCode="mm/dd/yy;@">
                  <c:v>38595.0</c:v>
                </c:pt>
                <c:pt idx="248" formatCode="mm/dd/yy;@">
                  <c:v>38625.0</c:v>
                </c:pt>
                <c:pt idx="249" formatCode="mm/dd/yy;@">
                  <c:v>38656.0</c:v>
                </c:pt>
                <c:pt idx="250" formatCode="mm/dd/yy;@">
                  <c:v>38686.0</c:v>
                </c:pt>
                <c:pt idx="251" formatCode="mm/dd/yy;@">
                  <c:v>38717.0</c:v>
                </c:pt>
                <c:pt idx="252" formatCode="mm/dd/yy;@">
                  <c:v>38748.0</c:v>
                </c:pt>
                <c:pt idx="253" formatCode="mm/dd/yy;@">
                  <c:v>38776.0</c:v>
                </c:pt>
                <c:pt idx="254" formatCode="mm/dd/yy;@">
                  <c:v>38807.0</c:v>
                </c:pt>
                <c:pt idx="255" formatCode="mm/dd/yy;@">
                  <c:v>38837.0</c:v>
                </c:pt>
                <c:pt idx="256" formatCode="mm/dd/yy;@">
                  <c:v>38868.0</c:v>
                </c:pt>
                <c:pt idx="257" formatCode="mm/dd/yy;@">
                  <c:v>38898.0</c:v>
                </c:pt>
                <c:pt idx="258" formatCode="mm/dd/yy;@">
                  <c:v>38929.0</c:v>
                </c:pt>
                <c:pt idx="259" formatCode="mm/dd/yy;@">
                  <c:v>38960.0</c:v>
                </c:pt>
                <c:pt idx="260" formatCode="mm/dd/yy;@">
                  <c:v>38990.0</c:v>
                </c:pt>
                <c:pt idx="261" formatCode="mm/dd/yy;@">
                  <c:v>39021.0</c:v>
                </c:pt>
                <c:pt idx="262" formatCode="mm/dd/yy;@">
                  <c:v>39051.0</c:v>
                </c:pt>
                <c:pt idx="263" formatCode="mm/dd/yy;@">
                  <c:v>39082.0</c:v>
                </c:pt>
                <c:pt idx="264" formatCode="mm/dd/yy;@">
                  <c:v>39113.0</c:v>
                </c:pt>
                <c:pt idx="265" formatCode="mm/dd/yy;@">
                  <c:v>39141.0</c:v>
                </c:pt>
                <c:pt idx="266" formatCode="mm/dd/yy;@">
                  <c:v>39172.0</c:v>
                </c:pt>
                <c:pt idx="267" formatCode="mm/dd/yy;@">
                  <c:v>39202.0</c:v>
                </c:pt>
                <c:pt idx="268" formatCode="mm/dd/yy;@">
                  <c:v>39233.0</c:v>
                </c:pt>
                <c:pt idx="269" formatCode="mm/dd/yy;@">
                  <c:v>39263.0</c:v>
                </c:pt>
                <c:pt idx="270" formatCode="mm/dd/yy;@">
                  <c:v>39294.0</c:v>
                </c:pt>
                <c:pt idx="271" formatCode="mm/dd/yy;@">
                  <c:v>39325.0</c:v>
                </c:pt>
                <c:pt idx="272" formatCode="mm/dd/yy;@">
                  <c:v>39355.0</c:v>
                </c:pt>
                <c:pt idx="273" formatCode="mm/dd/yy;@">
                  <c:v>39386.0</c:v>
                </c:pt>
                <c:pt idx="274" formatCode="mm/dd/yy;@">
                  <c:v>39416.0</c:v>
                </c:pt>
                <c:pt idx="275" formatCode="mm/dd/yy;@">
                  <c:v>39447.0</c:v>
                </c:pt>
                <c:pt idx="276" formatCode="mm/dd/yy;@">
                  <c:v>39478.0</c:v>
                </c:pt>
                <c:pt idx="277" formatCode="mm/dd/yy;@">
                  <c:v>39507.0</c:v>
                </c:pt>
                <c:pt idx="278" formatCode="mm/dd/yy;@">
                  <c:v>39538.0</c:v>
                </c:pt>
                <c:pt idx="279" formatCode="mm/dd/yy;@">
                  <c:v>39568.0</c:v>
                </c:pt>
                <c:pt idx="280" formatCode="mm/dd/yy;@">
                  <c:v>39599.0</c:v>
                </c:pt>
                <c:pt idx="281" formatCode="mm/dd/yy;@">
                  <c:v>39629.0</c:v>
                </c:pt>
                <c:pt idx="282" formatCode="mm/dd/yy;@">
                  <c:v>39660.0</c:v>
                </c:pt>
                <c:pt idx="283" formatCode="mm/dd/yy;@">
                  <c:v>39691.0</c:v>
                </c:pt>
                <c:pt idx="284" formatCode="mm/dd/yy;@">
                  <c:v>39721.0</c:v>
                </c:pt>
                <c:pt idx="285" formatCode="mm/dd/yy;@">
                  <c:v>39752.0</c:v>
                </c:pt>
                <c:pt idx="286" formatCode="mm/dd/yy;@">
                  <c:v>39782.0</c:v>
                </c:pt>
                <c:pt idx="287" formatCode="mm/dd/yy;@">
                  <c:v>39813.0</c:v>
                </c:pt>
                <c:pt idx="288" formatCode="mm/dd/yy;@">
                  <c:v>39844.0</c:v>
                </c:pt>
                <c:pt idx="289" formatCode="mm/dd/yy;@">
                  <c:v>39872.0</c:v>
                </c:pt>
                <c:pt idx="290" formatCode="mm/dd/yy;@">
                  <c:v>39903.0</c:v>
                </c:pt>
                <c:pt idx="291" formatCode="mm/dd/yy;@">
                  <c:v>39933.0</c:v>
                </c:pt>
                <c:pt idx="292" formatCode="mm/dd/yy;@">
                  <c:v>39964.0</c:v>
                </c:pt>
                <c:pt idx="293" formatCode="mm/dd/yy;@">
                  <c:v>39994.0</c:v>
                </c:pt>
                <c:pt idx="294" formatCode="mm/dd/yy;@">
                  <c:v>40025.0</c:v>
                </c:pt>
                <c:pt idx="295" formatCode="mm/dd/yy;@">
                  <c:v>40056.0</c:v>
                </c:pt>
                <c:pt idx="296" formatCode="mm/dd/yy;@">
                  <c:v>40086.0</c:v>
                </c:pt>
                <c:pt idx="297" formatCode="mm/dd/yy;@">
                  <c:v>40117.0</c:v>
                </c:pt>
                <c:pt idx="298" formatCode="mm/dd/yy;@">
                  <c:v>40147.0</c:v>
                </c:pt>
                <c:pt idx="299" formatCode="mm/dd/yy;@">
                  <c:v>40178.0</c:v>
                </c:pt>
                <c:pt idx="300" formatCode="mm/dd/yy;@">
                  <c:v>40209.0</c:v>
                </c:pt>
                <c:pt idx="301" formatCode="mm/dd/yy;@">
                  <c:v>40237.0</c:v>
                </c:pt>
                <c:pt idx="302" formatCode="mm/dd/yy;@">
                  <c:v>40268.0</c:v>
                </c:pt>
                <c:pt idx="303" formatCode="mm/dd/yy;@">
                  <c:v>40298.0</c:v>
                </c:pt>
                <c:pt idx="304" formatCode="mm/dd/yy;@">
                  <c:v>40329.0</c:v>
                </c:pt>
                <c:pt idx="305" formatCode="mm/dd/yy;@">
                  <c:v>40359.0</c:v>
                </c:pt>
                <c:pt idx="306" formatCode="mm/dd/yy;@">
                  <c:v>40390.0</c:v>
                </c:pt>
                <c:pt idx="307" formatCode="mm/dd/yy;@">
                  <c:v>40421.0</c:v>
                </c:pt>
                <c:pt idx="308" formatCode="mm/dd/yy;@">
                  <c:v>40451.0</c:v>
                </c:pt>
                <c:pt idx="309" formatCode="mm/dd/yy;@">
                  <c:v>40482.0</c:v>
                </c:pt>
                <c:pt idx="310" formatCode="mm/dd/yy;@">
                  <c:v>40512.0</c:v>
                </c:pt>
                <c:pt idx="311" formatCode="mm/dd/yy;@">
                  <c:v>40543.0</c:v>
                </c:pt>
                <c:pt idx="312" formatCode="mm/dd/yy;@">
                  <c:v>40574.0</c:v>
                </c:pt>
                <c:pt idx="313" formatCode="mm/dd/yy;@">
                  <c:v>40602.0</c:v>
                </c:pt>
                <c:pt idx="314" formatCode="mm/dd/yy;@">
                  <c:v>40633.0</c:v>
                </c:pt>
                <c:pt idx="315" formatCode="mm/dd/yy;@">
                  <c:v>40663.0</c:v>
                </c:pt>
                <c:pt idx="316" formatCode="mm/dd/yy;@">
                  <c:v>40694.0</c:v>
                </c:pt>
                <c:pt idx="317" formatCode="mm/dd/yy;@">
                  <c:v>40724.0</c:v>
                </c:pt>
                <c:pt idx="318" formatCode="mm/dd/yy;@">
                  <c:v>40755.0</c:v>
                </c:pt>
                <c:pt idx="319" formatCode="mm/dd/yy;@">
                  <c:v>40786.0</c:v>
                </c:pt>
                <c:pt idx="320" formatCode="mm/dd/yy;@">
                  <c:v>40816.0</c:v>
                </c:pt>
                <c:pt idx="321" formatCode="mm/dd/yy;@">
                  <c:v>40847.0</c:v>
                </c:pt>
                <c:pt idx="322" formatCode="mm/dd/yy;@">
                  <c:v>40877.0</c:v>
                </c:pt>
                <c:pt idx="323" formatCode="mm/dd/yy;@">
                  <c:v>40908.0</c:v>
                </c:pt>
                <c:pt idx="324" formatCode="mm/dd/yy;@">
                  <c:v>40939.0</c:v>
                </c:pt>
                <c:pt idx="325" formatCode="mm/dd/yy;@">
                  <c:v>40968.0</c:v>
                </c:pt>
                <c:pt idx="326" formatCode="mm/dd/yy;@">
                  <c:v>40999.0</c:v>
                </c:pt>
                <c:pt idx="327" formatCode="mm/dd/yy;@">
                  <c:v>41029.0</c:v>
                </c:pt>
                <c:pt idx="328" formatCode="mm/dd/yy;@">
                  <c:v>41060.0</c:v>
                </c:pt>
                <c:pt idx="329" formatCode="mm/dd/yy;@">
                  <c:v>41090.0</c:v>
                </c:pt>
                <c:pt idx="330" formatCode="mm/dd/yy;@">
                  <c:v>41121.0</c:v>
                </c:pt>
                <c:pt idx="331" formatCode="mm/dd/yy;@">
                  <c:v>41152.0</c:v>
                </c:pt>
                <c:pt idx="332" formatCode="mm/dd/yy;@">
                  <c:v>41182.0</c:v>
                </c:pt>
                <c:pt idx="333" formatCode="mm/dd/yy;@">
                  <c:v>41213.0</c:v>
                </c:pt>
                <c:pt idx="334" formatCode="mm/dd/yy;@">
                  <c:v>41243.0</c:v>
                </c:pt>
                <c:pt idx="335" formatCode="mm/dd/yy;@">
                  <c:v>41274.0</c:v>
                </c:pt>
                <c:pt idx="336" formatCode="mm/dd/yy;@">
                  <c:v>41305.0</c:v>
                </c:pt>
                <c:pt idx="337" formatCode="mm/dd/yy;@">
                  <c:v>41333.0</c:v>
                </c:pt>
                <c:pt idx="338" formatCode="mm/dd/yy;@">
                  <c:v>41364.0</c:v>
                </c:pt>
                <c:pt idx="339" formatCode="mm/dd/yy;@">
                  <c:v>41394.0</c:v>
                </c:pt>
                <c:pt idx="340" formatCode="mm/dd/yy;@">
                  <c:v>41425.0</c:v>
                </c:pt>
                <c:pt idx="341" formatCode="mm/dd/yy;@">
                  <c:v>41455.0</c:v>
                </c:pt>
                <c:pt idx="342" formatCode="mm/dd/yy;@">
                  <c:v>41486.0</c:v>
                </c:pt>
              </c:numCache>
            </c:numRef>
          </c:cat>
          <c:val>
            <c:numRef>
              <c:f>data!$G$326:$G$668</c:f>
              <c:numCache>
                <c:formatCode>_(* #,##0_);_(* \(#,##0\);_(* "-"??_);_(@_)</c:formatCode>
                <c:ptCount val="343"/>
                <c:pt idx="0">
                  <c:v>89.28313446525602</c:v>
                </c:pt>
                <c:pt idx="1">
                  <c:v>89.26002817773924</c:v>
                </c:pt>
                <c:pt idx="2">
                  <c:v>89.3112322409307</c:v>
                </c:pt>
                <c:pt idx="3">
                  <c:v>89.5364057657619</c:v>
                </c:pt>
                <c:pt idx="4">
                  <c:v>90.02445206022068</c:v>
                </c:pt>
                <c:pt idx="5">
                  <c:v>90.798450255394</c:v>
                </c:pt>
                <c:pt idx="6">
                  <c:v>91.7054786893629</c:v>
                </c:pt>
                <c:pt idx="7">
                  <c:v>92.54258384483478</c:v>
                </c:pt>
                <c:pt idx="8">
                  <c:v>93.15192532688344</c:v>
                </c:pt>
                <c:pt idx="9">
                  <c:v>93.6670082620075</c:v>
                </c:pt>
                <c:pt idx="10">
                  <c:v>94.28568747639657</c:v>
                </c:pt>
                <c:pt idx="11">
                  <c:v>95.11750183759136</c:v>
                </c:pt>
                <c:pt idx="12">
                  <c:v>96.0075233790188</c:v>
                </c:pt>
                <c:pt idx="13">
                  <c:v>96.65641300433448</c:v>
                </c:pt>
                <c:pt idx="14">
                  <c:v>96.97917889010517</c:v>
                </c:pt>
                <c:pt idx="15">
                  <c:v>97.20833586057024</c:v>
                </c:pt>
                <c:pt idx="16">
                  <c:v>97.68498183258015</c:v>
                </c:pt>
                <c:pt idx="17">
                  <c:v>98.6137697418531</c:v>
                </c:pt>
                <c:pt idx="18">
                  <c:v>99.74276001607218</c:v>
                </c:pt>
                <c:pt idx="19">
                  <c:v>100.675581981578</c:v>
                </c:pt>
                <c:pt idx="20">
                  <c:v>101.1143885940306</c:v>
                </c:pt>
                <c:pt idx="21">
                  <c:v>101.227943395415</c:v>
                </c:pt>
                <c:pt idx="22">
                  <c:v>101.304428218802</c:v>
                </c:pt>
                <c:pt idx="23">
                  <c:v>101.5441634861697</c:v>
                </c:pt>
                <c:pt idx="24">
                  <c:v>101.885170289105</c:v>
                </c:pt>
                <c:pt idx="25">
                  <c:v>102.1567760838984</c:v>
                </c:pt>
                <c:pt idx="26">
                  <c:v>102.2910386953625</c:v>
                </c:pt>
                <c:pt idx="27">
                  <c:v>102.395793854197</c:v>
                </c:pt>
                <c:pt idx="28">
                  <c:v>102.638966584638</c:v>
                </c:pt>
                <c:pt idx="29">
                  <c:v>103.113861176372</c:v>
                </c:pt>
                <c:pt idx="30">
                  <c:v>103.6710513282206</c:v>
                </c:pt>
                <c:pt idx="31">
                  <c:v>104.08324482316</c:v>
                </c:pt>
                <c:pt idx="32">
                  <c:v>104.195276178916</c:v>
                </c:pt>
                <c:pt idx="33">
                  <c:v>104.142326697226</c:v>
                </c:pt>
                <c:pt idx="34">
                  <c:v>104.1380795374502</c:v>
                </c:pt>
                <c:pt idx="35">
                  <c:v>104.3416173369171</c:v>
                </c:pt>
                <c:pt idx="36">
                  <c:v>104.74672825322</c:v>
                </c:pt>
                <c:pt idx="37">
                  <c:v>105.26184612063</c:v>
                </c:pt>
                <c:pt idx="38">
                  <c:v>105.817719386951</c:v>
                </c:pt>
                <c:pt idx="39">
                  <c:v>106.297753438354</c:v>
                </c:pt>
                <c:pt idx="40">
                  <c:v>106.548440734946</c:v>
                </c:pt>
                <c:pt idx="41">
                  <c:v>106.5253718217202</c:v>
                </c:pt>
                <c:pt idx="42">
                  <c:v>106.47124559937</c:v>
                </c:pt>
                <c:pt idx="43">
                  <c:v>106.732980567121</c:v>
                </c:pt>
                <c:pt idx="44">
                  <c:v>107.501853769024</c:v>
                </c:pt>
                <c:pt idx="45">
                  <c:v>108.562462774015</c:v>
                </c:pt>
                <c:pt idx="46">
                  <c:v>109.5635264188052</c:v>
                </c:pt>
                <c:pt idx="47">
                  <c:v>110.2668694430786</c:v>
                </c:pt>
                <c:pt idx="48">
                  <c:v>110.794597454609</c:v>
                </c:pt>
                <c:pt idx="49">
                  <c:v>111.3335785354883</c:v>
                </c:pt>
                <c:pt idx="50">
                  <c:v>112.031638236776</c:v>
                </c:pt>
                <c:pt idx="51">
                  <c:v>112.7524460484576</c:v>
                </c:pt>
                <c:pt idx="52">
                  <c:v>113.207516368839</c:v>
                </c:pt>
                <c:pt idx="53">
                  <c:v>113.2282868484656</c:v>
                </c:pt>
                <c:pt idx="54">
                  <c:v>112.931865032642</c:v>
                </c:pt>
                <c:pt idx="55">
                  <c:v>112.532324040128</c:v>
                </c:pt>
                <c:pt idx="56">
                  <c:v>112.252546259264</c:v>
                </c:pt>
                <c:pt idx="57">
                  <c:v>112.267883020063</c:v>
                </c:pt>
                <c:pt idx="58">
                  <c:v>112.741868477811</c:v>
                </c:pt>
                <c:pt idx="59">
                  <c:v>113.6798341274252</c:v>
                </c:pt>
                <c:pt idx="60">
                  <c:v>114.585202459366</c:v>
                </c:pt>
                <c:pt idx="61">
                  <c:v>114.7778637792384</c:v>
                </c:pt>
                <c:pt idx="62">
                  <c:v>113.9323277934906</c:v>
                </c:pt>
                <c:pt idx="63">
                  <c:v>112.4428836782777</c:v>
                </c:pt>
                <c:pt idx="64">
                  <c:v>111.052614072638</c:v>
                </c:pt>
                <c:pt idx="65">
                  <c:v>110.280630828937</c:v>
                </c:pt>
                <c:pt idx="66">
                  <c:v>109.9757480140653</c:v>
                </c:pt>
                <c:pt idx="67">
                  <c:v>109.750225218554</c:v>
                </c:pt>
                <c:pt idx="68">
                  <c:v>109.3412623748184</c:v>
                </c:pt>
                <c:pt idx="69">
                  <c:v>108.812015313775</c:v>
                </c:pt>
                <c:pt idx="70">
                  <c:v>108.3369661355386</c:v>
                </c:pt>
                <c:pt idx="71">
                  <c:v>108.06484519462</c:v>
                </c:pt>
                <c:pt idx="72">
                  <c:v>108.058876683275</c:v>
                </c:pt>
                <c:pt idx="73">
                  <c:v>108.3367366768813</c:v>
                </c:pt>
                <c:pt idx="74">
                  <c:v>108.863429737668</c:v>
                </c:pt>
                <c:pt idx="75">
                  <c:v>109.4197699695834</c:v>
                </c:pt>
                <c:pt idx="76">
                  <c:v>109.6690607561215</c:v>
                </c:pt>
                <c:pt idx="77">
                  <c:v>109.405091205239</c:v>
                </c:pt>
                <c:pt idx="78">
                  <c:v>108.755928469281</c:v>
                </c:pt>
                <c:pt idx="79">
                  <c:v>107.957948632779</c:v>
                </c:pt>
                <c:pt idx="80">
                  <c:v>107.2841568132238</c:v>
                </c:pt>
                <c:pt idx="81">
                  <c:v>106.966483070966</c:v>
                </c:pt>
                <c:pt idx="82">
                  <c:v>107.237797202667</c:v>
                </c:pt>
                <c:pt idx="83">
                  <c:v>108.1826476723915</c:v>
                </c:pt>
                <c:pt idx="84">
                  <c:v>109.409093397279</c:v>
                </c:pt>
                <c:pt idx="85">
                  <c:v>110.304741622045</c:v>
                </c:pt>
                <c:pt idx="86">
                  <c:v>110.5660321558677</c:v>
                </c:pt>
                <c:pt idx="87">
                  <c:v>110.4912237425657</c:v>
                </c:pt>
                <c:pt idx="88">
                  <c:v>110.5850581286406</c:v>
                </c:pt>
                <c:pt idx="89">
                  <c:v>111.1888186117006</c:v>
                </c:pt>
                <c:pt idx="90">
                  <c:v>112.117354010382</c:v>
                </c:pt>
                <c:pt idx="91">
                  <c:v>113.016499067506</c:v>
                </c:pt>
                <c:pt idx="92">
                  <c:v>113.6053378919754</c:v>
                </c:pt>
                <c:pt idx="93">
                  <c:v>113.9900136090097</c:v>
                </c:pt>
                <c:pt idx="94">
                  <c:v>114.3719385867313</c:v>
                </c:pt>
                <c:pt idx="95">
                  <c:v>114.8900259257324</c:v>
                </c:pt>
                <c:pt idx="96">
                  <c:v>115.5001305135026</c:v>
                </c:pt>
                <c:pt idx="97">
                  <c:v>116.050174659916</c:v>
                </c:pt>
                <c:pt idx="98">
                  <c:v>116.499865199289</c:v>
                </c:pt>
                <c:pt idx="99">
                  <c:v>116.9170674880357</c:v>
                </c:pt>
                <c:pt idx="100">
                  <c:v>117.3833582084026</c:v>
                </c:pt>
                <c:pt idx="101">
                  <c:v>117.9471643517416</c:v>
                </c:pt>
                <c:pt idx="102">
                  <c:v>118.503631674474</c:v>
                </c:pt>
                <c:pt idx="103">
                  <c:v>118.9018218642282</c:v>
                </c:pt>
                <c:pt idx="104">
                  <c:v>119.033285558224</c:v>
                </c:pt>
                <c:pt idx="105">
                  <c:v>118.9900515584207</c:v>
                </c:pt>
                <c:pt idx="106">
                  <c:v>118.915906357517</c:v>
                </c:pt>
                <c:pt idx="107">
                  <c:v>118.949523615261</c:v>
                </c:pt>
                <c:pt idx="108">
                  <c:v>119.2197395130506</c:v>
                </c:pt>
                <c:pt idx="109">
                  <c:v>119.805893886302</c:v>
                </c:pt>
                <c:pt idx="110">
                  <c:v>120.750784589398</c:v>
                </c:pt>
                <c:pt idx="111">
                  <c:v>121.872914344072</c:v>
                </c:pt>
                <c:pt idx="112">
                  <c:v>122.833173982559</c:v>
                </c:pt>
                <c:pt idx="113">
                  <c:v>123.463388446967</c:v>
                </c:pt>
                <c:pt idx="114">
                  <c:v>124.033645060755</c:v>
                </c:pt>
                <c:pt idx="115">
                  <c:v>124.979283676993</c:v>
                </c:pt>
                <c:pt idx="116">
                  <c:v>126.458627653122</c:v>
                </c:pt>
                <c:pt idx="117">
                  <c:v>127.993521117395</c:v>
                </c:pt>
                <c:pt idx="118">
                  <c:v>128.8851638138297</c:v>
                </c:pt>
                <c:pt idx="119">
                  <c:v>128.713086197452</c:v>
                </c:pt>
                <c:pt idx="120">
                  <c:v>127.945898594395</c:v>
                </c:pt>
                <c:pt idx="121">
                  <c:v>127.3785243374954</c:v>
                </c:pt>
                <c:pt idx="122">
                  <c:v>127.4777465308864</c:v>
                </c:pt>
                <c:pt idx="123">
                  <c:v>128.085271284978</c:v>
                </c:pt>
                <c:pt idx="124">
                  <c:v>128.802016117881</c:v>
                </c:pt>
                <c:pt idx="125">
                  <c:v>129.343301802874</c:v>
                </c:pt>
                <c:pt idx="126">
                  <c:v>129.833511515971</c:v>
                </c:pt>
                <c:pt idx="127">
                  <c:v>130.5456034781458</c:v>
                </c:pt>
                <c:pt idx="128">
                  <c:v>131.541007093589</c:v>
                </c:pt>
                <c:pt idx="129">
                  <c:v>132.3903177707437</c:v>
                </c:pt>
                <c:pt idx="130">
                  <c:v>132.499495933453</c:v>
                </c:pt>
                <c:pt idx="131">
                  <c:v>131.614539907825</c:v>
                </c:pt>
                <c:pt idx="132">
                  <c:v>130.560606287372</c:v>
                </c:pt>
                <c:pt idx="133">
                  <c:v>130.535966618308</c:v>
                </c:pt>
                <c:pt idx="134">
                  <c:v>132.157879552535</c:v>
                </c:pt>
                <c:pt idx="135">
                  <c:v>134.5666331609083</c:v>
                </c:pt>
                <c:pt idx="136">
                  <c:v>136.323956185772</c:v>
                </c:pt>
                <c:pt idx="137">
                  <c:v>136.5285516421</c:v>
                </c:pt>
                <c:pt idx="138">
                  <c:v>135.8516182822577</c:v>
                </c:pt>
                <c:pt idx="139">
                  <c:v>135.5073904875801</c:v>
                </c:pt>
                <c:pt idx="140">
                  <c:v>136.303305943807</c:v>
                </c:pt>
                <c:pt idx="141">
                  <c:v>137.784939919749</c:v>
                </c:pt>
                <c:pt idx="142">
                  <c:v>139.108829519153</c:v>
                </c:pt>
                <c:pt idx="143">
                  <c:v>139.6684008567567</c:v>
                </c:pt>
                <c:pt idx="144">
                  <c:v>139.598847946814</c:v>
                </c:pt>
                <c:pt idx="145">
                  <c:v>139.290339715247</c:v>
                </c:pt>
                <c:pt idx="146">
                  <c:v>139.061903461333</c:v>
                </c:pt>
                <c:pt idx="147">
                  <c:v>139.123873084784</c:v>
                </c:pt>
                <c:pt idx="148">
                  <c:v>139.6784917587237</c:v>
                </c:pt>
                <c:pt idx="149">
                  <c:v>140.7771507680405</c:v>
                </c:pt>
                <c:pt idx="150">
                  <c:v>142.0881957546363</c:v>
                </c:pt>
                <c:pt idx="151">
                  <c:v>143.1606657168545</c:v>
                </c:pt>
                <c:pt idx="152">
                  <c:v>143.692767457167</c:v>
                </c:pt>
                <c:pt idx="153">
                  <c:v>144.02451650558</c:v>
                </c:pt>
                <c:pt idx="154">
                  <c:v>144.660786920786</c:v>
                </c:pt>
                <c:pt idx="155">
                  <c:v>145.9139381877847</c:v>
                </c:pt>
                <c:pt idx="156">
                  <c:v>147.508213200877</c:v>
                </c:pt>
                <c:pt idx="157">
                  <c:v>148.861155327942</c:v>
                </c:pt>
                <c:pt idx="158">
                  <c:v>149.737490063713</c:v>
                </c:pt>
                <c:pt idx="159">
                  <c:v>150.329272874196</c:v>
                </c:pt>
                <c:pt idx="160">
                  <c:v>150.9392516339013</c:v>
                </c:pt>
                <c:pt idx="161">
                  <c:v>151.832376644512</c:v>
                </c:pt>
                <c:pt idx="162">
                  <c:v>153.0284504159811</c:v>
                </c:pt>
                <c:pt idx="163">
                  <c:v>154.484526980548</c:v>
                </c:pt>
                <c:pt idx="164">
                  <c:v>156.08706955115</c:v>
                </c:pt>
                <c:pt idx="165">
                  <c:v>157.7938021512753</c:v>
                </c:pt>
                <c:pt idx="166">
                  <c:v>159.539462013791</c:v>
                </c:pt>
                <c:pt idx="167">
                  <c:v>161.25617164806</c:v>
                </c:pt>
                <c:pt idx="168">
                  <c:v>162.890860746464</c:v>
                </c:pt>
                <c:pt idx="169">
                  <c:v>164.267991596035</c:v>
                </c:pt>
                <c:pt idx="170">
                  <c:v>165.447727489856</c:v>
                </c:pt>
                <c:pt idx="171">
                  <c:v>166.626911399762</c:v>
                </c:pt>
                <c:pt idx="172">
                  <c:v>167.990703148227</c:v>
                </c:pt>
                <c:pt idx="173">
                  <c:v>169.6860286821921</c:v>
                </c:pt>
                <c:pt idx="174">
                  <c:v>171.622284918062</c:v>
                </c:pt>
                <c:pt idx="175">
                  <c:v>173.656719623674</c:v>
                </c:pt>
                <c:pt idx="176">
                  <c:v>175.58502863689</c:v>
                </c:pt>
                <c:pt idx="177">
                  <c:v>177.408979390658</c:v>
                </c:pt>
                <c:pt idx="178">
                  <c:v>179.133829662141</c:v>
                </c:pt>
                <c:pt idx="179">
                  <c:v>180.75828222642</c:v>
                </c:pt>
                <c:pt idx="180">
                  <c:v>182.2922469216497</c:v>
                </c:pt>
                <c:pt idx="181">
                  <c:v>183.6459938048152</c:v>
                </c:pt>
                <c:pt idx="182">
                  <c:v>184.864726615048</c:v>
                </c:pt>
                <c:pt idx="183">
                  <c:v>186.0082390556747</c:v>
                </c:pt>
                <c:pt idx="184">
                  <c:v>187.1095787644857</c:v>
                </c:pt>
                <c:pt idx="185">
                  <c:v>188.18186289072</c:v>
                </c:pt>
                <c:pt idx="186">
                  <c:v>189.105686953952</c:v>
                </c:pt>
                <c:pt idx="187">
                  <c:v>189.728965677561</c:v>
                </c:pt>
                <c:pt idx="188">
                  <c:v>189.977525615692</c:v>
                </c:pt>
                <c:pt idx="189">
                  <c:v>190.126258715507</c:v>
                </c:pt>
                <c:pt idx="190">
                  <c:v>190.5360263675455</c:v>
                </c:pt>
                <c:pt idx="191">
                  <c:v>191.4324254335907</c:v>
                </c:pt>
                <c:pt idx="192">
                  <c:v>192.626554915982</c:v>
                </c:pt>
                <c:pt idx="193">
                  <c:v>193.703839039696</c:v>
                </c:pt>
                <c:pt idx="194">
                  <c:v>194.4796549841265</c:v>
                </c:pt>
                <c:pt idx="195">
                  <c:v>194.9923816670977</c:v>
                </c:pt>
                <c:pt idx="196">
                  <c:v>195.3151828613003</c:v>
                </c:pt>
                <c:pt idx="197">
                  <c:v>195.591929368178</c:v>
                </c:pt>
                <c:pt idx="198">
                  <c:v>196.060852435327</c:v>
                </c:pt>
                <c:pt idx="199">
                  <c:v>197.008064052751</c:v>
                </c:pt>
                <c:pt idx="200">
                  <c:v>198.5754529456303</c:v>
                </c:pt>
                <c:pt idx="201">
                  <c:v>200.664719354722</c:v>
                </c:pt>
                <c:pt idx="202">
                  <c:v>203.0670613884941</c:v>
                </c:pt>
                <c:pt idx="203">
                  <c:v>205.567156732082</c:v>
                </c:pt>
                <c:pt idx="204">
                  <c:v>207.9455098817423</c:v>
                </c:pt>
                <c:pt idx="205">
                  <c:v>209.8084479516525</c:v>
                </c:pt>
                <c:pt idx="206">
                  <c:v>211.066214563265</c:v>
                </c:pt>
                <c:pt idx="207">
                  <c:v>211.6849131582937</c:v>
                </c:pt>
                <c:pt idx="208">
                  <c:v>211.584960918092</c:v>
                </c:pt>
                <c:pt idx="209">
                  <c:v>210.923960558573</c:v>
                </c:pt>
                <c:pt idx="210">
                  <c:v>210.349831788771</c:v>
                </c:pt>
                <c:pt idx="211">
                  <c:v>210.6873719153873</c:v>
                </c:pt>
                <c:pt idx="212">
                  <c:v>212.301556158066</c:v>
                </c:pt>
                <c:pt idx="213">
                  <c:v>214.270454045265</c:v>
                </c:pt>
                <c:pt idx="214">
                  <c:v>215.27200671037</c:v>
                </c:pt>
                <c:pt idx="215">
                  <c:v>214.575991138335</c:v>
                </c:pt>
                <c:pt idx="216">
                  <c:v>213.3171213826847</c:v>
                </c:pt>
                <c:pt idx="217">
                  <c:v>213.236672435488</c:v>
                </c:pt>
                <c:pt idx="218">
                  <c:v>215.3723357185247</c:v>
                </c:pt>
                <c:pt idx="219">
                  <c:v>219.2282347679141</c:v>
                </c:pt>
                <c:pt idx="220">
                  <c:v>223.567633206626</c:v>
                </c:pt>
                <c:pt idx="221">
                  <c:v>227.3985442516701</c:v>
                </c:pt>
                <c:pt idx="222">
                  <c:v>230.476548907137</c:v>
                </c:pt>
                <c:pt idx="223">
                  <c:v>232.851583514242</c:v>
                </c:pt>
                <c:pt idx="224">
                  <c:v>234.5342631697641</c:v>
                </c:pt>
                <c:pt idx="225">
                  <c:v>235.865882850462</c:v>
                </c:pt>
                <c:pt idx="226">
                  <c:v>237.214372130235</c:v>
                </c:pt>
                <c:pt idx="227">
                  <c:v>238.816982838415</c:v>
                </c:pt>
                <c:pt idx="228">
                  <c:v>240.539352455447</c:v>
                </c:pt>
                <c:pt idx="229">
                  <c:v>242.015778890971</c:v>
                </c:pt>
                <c:pt idx="230">
                  <c:v>243.1523382433008</c:v>
                </c:pt>
                <c:pt idx="231">
                  <c:v>244.227397151788</c:v>
                </c:pt>
                <c:pt idx="232">
                  <c:v>245.622792568899</c:v>
                </c:pt>
                <c:pt idx="233">
                  <c:v>247.555717174212</c:v>
                </c:pt>
                <c:pt idx="234">
                  <c:v>249.69366767714</c:v>
                </c:pt>
                <c:pt idx="235">
                  <c:v>251.542143842866</c:v>
                </c:pt>
                <c:pt idx="236">
                  <c:v>252.709661412239</c:v>
                </c:pt>
                <c:pt idx="237">
                  <c:v>253.458846096071</c:v>
                </c:pt>
                <c:pt idx="238">
                  <c:v>254.2019142687313</c:v>
                </c:pt>
                <c:pt idx="239">
                  <c:v>255.236075589734</c:v>
                </c:pt>
                <c:pt idx="240">
                  <c:v>256.525650597388</c:v>
                </c:pt>
                <c:pt idx="241">
                  <c:v>257.815184393099</c:v>
                </c:pt>
                <c:pt idx="242">
                  <c:v>259.0606344774836</c:v>
                </c:pt>
                <c:pt idx="243">
                  <c:v>260.3703342437739</c:v>
                </c:pt>
                <c:pt idx="244">
                  <c:v>261.830325602043</c:v>
                </c:pt>
                <c:pt idx="245">
                  <c:v>263.501662627858</c:v>
                </c:pt>
                <c:pt idx="246">
                  <c:v>265.2462625157468</c:v>
                </c:pt>
                <c:pt idx="247">
                  <c:v>266.88392506684</c:v>
                </c:pt>
                <c:pt idx="248">
                  <c:v>268.3188061793674</c:v>
                </c:pt>
                <c:pt idx="249">
                  <c:v>270.0183902209793</c:v>
                </c:pt>
                <c:pt idx="250">
                  <c:v>272.561383887132</c:v>
                </c:pt>
                <c:pt idx="251">
                  <c:v>276.109302782243</c:v>
                </c:pt>
                <c:pt idx="252">
                  <c:v>279.539846404906</c:v>
                </c:pt>
                <c:pt idx="253">
                  <c:v>281.1571453298843</c:v>
                </c:pt>
                <c:pt idx="254">
                  <c:v>280.2859577824967</c:v>
                </c:pt>
                <c:pt idx="255">
                  <c:v>278.054795757929</c:v>
                </c:pt>
                <c:pt idx="256">
                  <c:v>276.391247003309</c:v>
                </c:pt>
                <c:pt idx="257">
                  <c:v>276.57424899737</c:v>
                </c:pt>
                <c:pt idx="258">
                  <c:v>277.8411539446895</c:v>
                </c:pt>
                <c:pt idx="259">
                  <c:v>278.7357363162482</c:v>
                </c:pt>
                <c:pt idx="260">
                  <c:v>278.323880052567</c:v>
                </c:pt>
                <c:pt idx="261">
                  <c:v>277.381562863627</c:v>
                </c:pt>
                <c:pt idx="262">
                  <c:v>277.1883317708966</c:v>
                </c:pt>
                <c:pt idx="263">
                  <c:v>278.5135998879696</c:v>
                </c:pt>
                <c:pt idx="264">
                  <c:v>280.53568415488</c:v>
                </c:pt>
                <c:pt idx="265">
                  <c:v>281.8125052962969</c:v>
                </c:pt>
                <c:pt idx="266">
                  <c:v>281.601407889397</c:v>
                </c:pt>
                <c:pt idx="267">
                  <c:v>280.4256600618361</c:v>
                </c:pt>
                <c:pt idx="268">
                  <c:v>279.3170309778176</c:v>
                </c:pt>
                <c:pt idx="269">
                  <c:v>279.0667412598926</c:v>
                </c:pt>
                <c:pt idx="270">
                  <c:v>279.634769743489</c:v>
                </c:pt>
                <c:pt idx="271">
                  <c:v>280.7052164000826</c:v>
                </c:pt>
                <c:pt idx="272">
                  <c:v>281.795347650846</c:v>
                </c:pt>
                <c:pt idx="273">
                  <c:v>282.131631689687</c:v>
                </c:pt>
                <c:pt idx="274">
                  <c:v>280.846039060752</c:v>
                </c:pt>
                <c:pt idx="275">
                  <c:v>277.643169095439</c:v>
                </c:pt>
                <c:pt idx="276">
                  <c:v>274.039254526938</c:v>
                </c:pt>
                <c:pt idx="277">
                  <c:v>272.297691032804</c:v>
                </c:pt>
                <c:pt idx="278">
                  <c:v>273.498389213316</c:v>
                </c:pt>
                <c:pt idx="279">
                  <c:v>276.0954394022597</c:v>
                </c:pt>
                <c:pt idx="280">
                  <c:v>277.559381246567</c:v>
                </c:pt>
                <c:pt idx="281">
                  <c:v>276.1131997585275</c:v>
                </c:pt>
                <c:pt idx="282">
                  <c:v>272.239092534588</c:v>
                </c:pt>
                <c:pt idx="283">
                  <c:v>267.139597896607</c:v>
                </c:pt>
                <c:pt idx="284">
                  <c:v>262.055353214343</c:v>
                </c:pt>
                <c:pt idx="285">
                  <c:v>257.36828231427</c:v>
                </c:pt>
                <c:pt idx="286">
                  <c:v>253.3303568393</c:v>
                </c:pt>
                <c:pt idx="287">
                  <c:v>250.092662672842</c:v>
                </c:pt>
                <c:pt idx="288">
                  <c:v>247.4143603770961</c:v>
                </c:pt>
                <c:pt idx="289">
                  <c:v>245.1509391963473</c:v>
                </c:pt>
                <c:pt idx="290">
                  <c:v>243.029952637611</c:v>
                </c:pt>
                <c:pt idx="291">
                  <c:v>241.294110480944</c:v>
                </c:pt>
                <c:pt idx="292">
                  <c:v>240.503697977912</c:v>
                </c:pt>
                <c:pt idx="293">
                  <c:v>240.915401641528</c:v>
                </c:pt>
                <c:pt idx="294">
                  <c:v>242.164733348354</c:v>
                </c:pt>
                <c:pt idx="295">
                  <c:v>243.683359051904</c:v>
                </c:pt>
                <c:pt idx="296">
                  <c:v>244.9969711701073</c:v>
                </c:pt>
                <c:pt idx="297">
                  <c:v>246.193882997958</c:v>
                </c:pt>
                <c:pt idx="298">
                  <c:v>247.4946787744757</c:v>
                </c:pt>
                <c:pt idx="299">
                  <c:v>249.108040757718</c:v>
                </c:pt>
                <c:pt idx="300">
                  <c:v>251.228344200119</c:v>
                </c:pt>
                <c:pt idx="301">
                  <c:v>253.8241485932047</c:v>
                </c:pt>
                <c:pt idx="302">
                  <c:v>256.9304891863181</c:v>
                </c:pt>
                <c:pt idx="303">
                  <c:v>259.971826100349</c:v>
                </c:pt>
                <c:pt idx="304">
                  <c:v>261.9171242252469</c:v>
                </c:pt>
                <c:pt idx="305">
                  <c:v>262.29381219546</c:v>
                </c:pt>
                <c:pt idx="306">
                  <c:v>261.9584974165871</c:v>
                </c:pt>
                <c:pt idx="307">
                  <c:v>262.240774339245</c:v>
                </c:pt>
                <c:pt idx="308">
                  <c:v>263.9407524426745</c:v>
                </c:pt>
                <c:pt idx="309">
                  <c:v>266.3580104766336</c:v>
                </c:pt>
                <c:pt idx="310">
                  <c:v>268.314046569665</c:v>
                </c:pt>
                <c:pt idx="311">
                  <c:v>269.041299373873</c:v>
                </c:pt>
                <c:pt idx="312">
                  <c:v>269.07049937402</c:v>
                </c:pt>
                <c:pt idx="313">
                  <c:v>269.3178669938037</c:v>
                </c:pt>
                <c:pt idx="314">
                  <c:v>270.3843304880186</c:v>
                </c:pt>
                <c:pt idx="315">
                  <c:v>272.013701105118</c:v>
                </c:pt>
                <c:pt idx="316">
                  <c:v>273.5596424148943</c:v>
                </c:pt>
                <c:pt idx="317">
                  <c:v>274.6213350216536</c:v>
                </c:pt>
                <c:pt idx="318">
                  <c:v>275.5051342287369</c:v>
                </c:pt>
                <c:pt idx="319">
                  <c:v>276.780856830459</c:v>
                </c:pt>
                <c:pt idx="320">
                  <c:v>278.7711425781228</c:v>
                </c:pt>
                <c:pt idx="321">
                  <c:v>281.315323825805</c:v>
                </c:pt>
                <c:pt idx="322">
                  <c:v>284.054993547996</c:v>
                </c:pt>
                <c:pt idx="323">
                  <c:v>286.631456644304</c:v>
                </c:pt>
                <c:pt idx="324">
                  <c:v>288.707043901567</c:v>
                </c:pt>
                <c:pt idx="325">
                  <c:v>289.8409629977988</c:v>
                </c:pt>
                <c:pt idx="326">
                  <c:v>289.9739907480031</c:v>
                </c:pt>
                <c:pt idx="327">
                  <c:v>289.6847615639388</c:v>
                </c:pt>
                <c:pt idx="328">
                  <c:v>289.790571616542</c:v>
                </c:pt>
                <c:pt idx="329">
                  <c:v>290.8349810679746</c:v>
                </c:pt>
                <c:pt idx="330">
                  <c:v>292.5153104951286</c:v>
                </c:pt>
                <c:pt idx="331">
                  <c:v>294.259398021044</c:v>
                </c:pt>
                <c:pt idx="332">
                  <c:v>295.572801170749</c:v>
                </c:pt>
                <c:pt idx="333">
                  <c:v>296.5212230970769</c:v>
                </c:pt>
                <c:pt idx="334">
                  <c:v>297.2979930420697</c:v>
                </c:pt>
                <c:pt idx="335">
                  <c:v>298.0807191133503</c:v>
                </c:pt>
                <c:pt idx="336">
                  <c:v>299.023467306168</c:v>
                </c:pt>
                <c:pt idx="337">
                  <c:v>300.1730272684766</c:v>
                </c:pt>
                <c:pt idx="338">
                  <c:v>301.6912177531925</c:v>
                </c:pt>
                <c:pt idx="339">
                  <c:v>303.7555881122739</c:v>
                </c:pt>
                <c:pt idx="340">
                  <c:v>306.4531474574889</c:v>
                </c:pt>
                <c:pt idx="341">
                  <c:v>309.899492857854</c:v>
                </c:pt>
              </c:numCache>
            </c:numRef>
          </c:val>
          <c:smooth val="0"/>
        </c:ser>
        <c:dLbls>
          <c:showLegendKey val="0"/>
          <c:showVal val="0"/>
          <c:showCatName val="0"/>
          <c:showSerName val="0"/>
          <c:showPercent val="0"/>
          <c:showBubbleSize val="0"/>
        </c:dLbls>
        <c:marker val="1"/>
        <c:smooth val="0"/>
        <c:axId val="513482200"/>
        <c:axId val="513382184"/>
      </c:lineChart>
      <c:dateAx>
        <c:axId val="513482200"/>
        <c:scaling>
          <c:orientation val="minMax"/>
        </c:scaling>
        <c:delete val="0"/>
        <c:axPos val="b"/>
        <c:numFmt formatCode="yy" sourceLinked="0"/>
        <c:majorTickMark val="out"/>
        <c:minorTickMark val="none"/>
        <c:tickLblPos val="low"/>
        <c:spPr>
          <a:ln w="9525">
            <a:solidFill>
              <a:srgbClr val="838383">
                <a:lumMod val="50000"/>
              </a:srgbClr>
            </a:solidFill>
          </a:ln>
        </c:spPr>
        <c:crossAx val="513382184"/>
        <c:crosses val="autoZero"/>
        <c:auto val="1"/>
        <c:lblOffset val="100"/>
        <c:baseTimeUnit val="months"/>
        <c:majorUnit val="12.0"/>
        <c:majorTimeUnit val="months"/>
      </c:dateAx>
      <c:valAx>
        <c:axId val="513382184"/>
        <c:scaling>
          <c:orientation val="minMax"/>
          <c:max val="450.0"/>
          <c:min val="0.0"/>
        </c:scaling>
        <c:delete val="0"/>
        <c:axPos val="l"/>
        <c:numFmt formatCode="#,##0" sourceLinked="0"/>
        <c:majorTickMark val="none"/>
        <c:minorTickMark val="none"/>
        <c:tickLblPos val="nextTo"/>
        <c:spPr>
          <a:noFill/>
          <a:ln w="15875">
            <a:solidFill>
              <a:srgbClr val="838383">
                <a:lumMod val="50000"/>
              </a:srgbClr>
            </a:solidFill>
          </a:ln>
        </c:spPr>
        <c:crossAx val="513482200"/>
        <c:crosses val="autoZero"/>
        <c:crossBetween val="between"/>
        <c:majorUnit val="90.0"/>
      </c:valAx>
      <c:spPr>
        <a:noFill/>
        <a:ln w="3175">
          <a:solidFill>
            <a:srgbClr val="838383">
              <a:lumMod val="50000"/>
            </a:srgbClr>
          </a:solidFill>
        </a:ln>
      </c:spPr>
    </c:plotArea>
    <c:plotVisOnly val="1"/>
    <c:dispBlanksAs val="gap"/>
    <c:showDLblsOverMax val="0"/>
  </c:chart>
  <c:spPr>
    <a:noFill/>
  </c:spPr>
  <c:txPr>
    <a:bodyPr/>
    <a:lstStyle/>
    <a:p>
      <a:pPr>
        <a:defRPr sz="1200" b="1">
          <a:latin typeface="+mn-lt"/>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2199256342958"/>
          <c:y val="0.0588235294117647"/>
          <c:w val="0.924502296587926"/>
          <c:h val="0.874398641346303"/>
        </c:manualLayout>
      </c:layout>
      <c:barChart>
        <c:barDir val="col"/>
        <c:grouping val="clustered"/>
        <c:varyColors val="0"/>
        <c:ser>
          <c:idx val="0"/>
          <c:order val="0"/>
          <c:tx>
            <c:strRef>
              <c:f>data!$B$3</c:f>
              <c:strCache>
                <c:ptCount val="1"/>
                <c:pt idx="0">
                  <c:v>HSTKOQ</c:v>
                </c:pt>
              </c:strCache>
            </c:strRef>
          </c:tx>
          <c:spPr>
            <a:solidFill>
              <a:srgbClr val="0070C0"/>
            </a:solidFill>
            <a:ln w="31750">
              <a:solidFill>
                <a:srgbClr val="0070C0"/>
              </a:solidFill>
            </a:ln>
          </c:spPr>
          <c:invertIfNegative val="0"/>
          <c:cat>
            <c:numRef>
              <c:f>data!$A$186:$A$231</c:f>
              <c:numCache>
                <c:formatCode>mm/dd/yy;@</c:formatCode>
                <c:ptCount val="46"/>
                <c:pt idx="0">
                  <c:v>37346.0</c:v>
                </c:pt>
                <c:pt idx="1">
                  <c:v>37437.0</c:v>
                </c:pt>
                <c:pt idx="2">
                  <c:v>37529.0</c:v>
                </c:pt>
                <c:pt idx="3">
                  <c:v>37621.0</c:v>
                </c:pt>
                <c:pt idx="4">
                  <c:v>37711.0</c:v>
                </c:pt>
                <c:pt idx="5">
                  <c:v>37802.0</c:v>
                </c:pt>
                <c:pt idx="6">
                  <c:v>37894.0</c:v>
                </c:pt>
                <c:pt idx="7">
                  <c:v>37986.0</c:v>
                </c:pt>
                <c:pt idx="8">
                  <c:v>38077.0</c:v>
                </c:pt>
                <c:pt idx="9">
                  <c:v>38168.0</c:v>
                </c:pt>
                <c:pt idx="10">
                  <c:v>38260.0</c:v>
                </c:pt>
                <c:pt idx="11">
                  <c:v>38352.0</c:v>
                </c:pt>
                <c:pt idx="12">
                  <c:v>38442.0</c:v>
                </c:pt>
                <c:pt idx="13">
                  <c:v>38533.0</c:v>
                </c:pt>
                <c:pt idx="14">
                  <c:v>38625.0</c:v>
                </c:pt>
                <c:pt idx="15">
                  <c:v>38717.0</c:v>
                </c:pt>
                <c:pt idx="16">
                  <c:v>38807.0</c:v>
                </c:pt>
                <c:pt idx="17">
                  <c:v>38898.0</c:v>
                </c:pt>
                <c:pt idx="18">
                  <c:v>38990.0</c:v>
                </c:pt>
                <c:pt idx="19">
                  <c:v>39082.0</c:v>
                </c:pt>
                <c:pt idx="20">
                  <c:v>39172.0</c:v>
                </c:pt>
                <c:pt idx="21">
                  <c:v>39263.0</c:v>
                </c:pt>
                <c:pt idx="22">
                  <c:v>39355.0</c:v>
                </c:pt>
                <c:pt idx="23">
                  <c:v>39447.0</c:v>
                </c:pt>
                <c:pt idx="24">
                  <c:v>39538.0</c:v>
                </c:pt>
                <c:pt idx="25">
                  <c:v>39629.0</c:v>
                </c:pt>
                <c:pt idx="26">
                  <c:v>39721.0</c:v>
                </c:pt>
                <c:pt idx="27">
                  <c:v>39813.0</c:v>
                </c:pt>
                <c:pt idx="28">
                  <c:v>39903.0</c:v>
                </c:pt>
                <c:pt idx="29">
                  <c:v>39994.0</c:v>
                </c:pt>
                <c:pt idx="30">
                  <c:v>40086.0</c:v>
                </c:pt>
                <c:pt idx="31">
                  <c:v>40178.0</c:v>
                </c:pt>
                <c:pt idx="32">
                  <c:v>40268.0</c:v>
                </c:pt>
                <c:pt idx="33">
                  <c:v>40359.0</c:v>
                </c:pt>
                <c:pt idx="34">
                  <c:v>40451.0</c:v>
                </c:pt>
                <c:pt idx="35">
                  <c:v>40543.0</c:v>
                </c:pt>
                <c:pt idx="36">
                  <c:v>40633.0</c:v>
                </c:pt>
                <c:pt idx="37">
                  <c:v>40724.0</c:v>
                </c:pt>
                <c:pt idx="38">
                  <c:v>40816.0</c:v>
                </c:pt>
                <c:pt idx="39">
                  <c:v>40908.0</c:v>
                </c:pt>
                <c:pt idx="40">
                  <c:v>40999.0</c:v>
                </c:pt>
                <c:pt idx="41">
                  <c:v>41090.0</c:v>
                </c:pt>
                <c:pt idx="42">
                  <c:v>41182.0</c:v>
                </c:pt>
                <c:pt idx="43">
                  <c:v>41274.0</c:v>
                </c:pt>
                <c:pt idx="44">
                  <c:v>41364.0</c:v>
                </c:pt>
                <c:pt idx="45">
                  <c:v>41455.0</c:v>
                </c:pt>
              </c:numCache>
            </c:numRef>
          </c:cat>
          <c:val>
            <c:numRef>
              <c:f>data!$C$186:$C$231</c:f>
              <c:numCache>
                <c:formatCode>_(* #,##0_);_(* \(#,##0\);_(* "-"??_);_(@_)</c:formatCode>
                <c:ptCount val="46"/>
                <c:pt idx="0">
                  <c:v>1263.0</c:v>
                </c:pt>
                <c:pt idx="1">
                  <c:v>1865.0</c:v>
                </c:pt>
                <c:pt idx="2">
                  <c:v>1299.0</c:v>
                </c:pt>
                <c:pt idx="3">
                  <c:v>1061.0</c:v>
                </c:pt>
                <c:pt idx="4">
                  <c:v>1165.0</c:v>
                </c:pt>
                <c:pt idx="5">
                  <c:v>713.0</c:v>
                </c:pt>
                <c:pt idx="6">
                  <c:v>541.0</c:v>
                </c:pt>
                <c:pt idx="7">
                  <c:v>746.0</c:v>
                </c:pt>
                <c:pt idx="8">
                  <c:v>854.0</c:v>
                </c:pt>
                <c:pt idx="9">
                  <c:v>1031.0</c:v>
                </c:pt>
                <c:pt idx="10">
                  <c:v>1864.0</c:v>
                </c:pt>
                <c:pt idx="11">
                  <c:v>2230.0</c:v>
                </c:pt>
                <c:pt idx="12">
                  <c:v>2125.0</c:v>
                </c:pt>
                <c:pt idx="13">
                  <c:v>2037.0</c:v>
                </c:pt>
                <c:pt idx="14">
                  <c:v>1804.0</c:v>
                </c:pt>
                <c:pt idx="15">
                  <c:v>1546.0</c:v>
                </c:pt>
                <c:pt idx="16">
                  <c:v>1487.0</c:v>
                </c:pt>
                <c:pt idx="17">
                  <c:v>1503.0</c:v>
                </c:pt>
                <c:pt idx="18">
                  <c:v>1043.0</c:v>
                </c:pt>
                <c:pt idx="19">
                  <c:v>815.0</c:v>
                </c:pt>
                <c:pt idx="20">
                  <c:v>365.0</c:v>
                </c:pt>
                <c:pt idx="21">
                  <c:v>782.0</c:v>
                </c:pt>
                <c:pt idx="22">
                  <c:v>472.0</c:v>
                </c:pt>
                <c:pt idx="23">
                  <c:v>628.0</c:v>
                </c:pt>
                <c:pt idx="24">
                  <c:v>611.0</c:v>
                </c:pt>
                <c:pt idx="25">
                  <c:v>259.0</c:v>
                </c:pt>
                <c:pt idx="26">
                  <c:v>688.0</c:v>
                </c:pt>
                <c:pt idx="27">
                  <c:v>99.0</c:v>
                </c:pt>
                <c:pt idx="28">
                  <c:v>536.0</c:v>
                </c:pt>
                <c:pt idx="29">
                  <c:v>852.0</c:v>
                </c:pt>
                <c:pt idx="30">
                  <c:v>442.0</c:v>
                </c:pt>
                <c:pt idx="31">
                  <c:v>662.0</c:v>
                </c:pt>
                <c:pt idx="32">
                  <c:v>612.0</c:v>
                </c:pt>
                <c:pt idx="33">
                  <c:v>258.0</c:v>
                </c:pt>
                <c:pt idx="34">
                  <c:v>504.0</c:v>
                </c:pt>
                <c:pt idx="35">
                  <c:v>871.0</c:v>
                </c:pt>
                <c:pt idx="36">
                  <c:v>521.0</c:v>
                </c:pt>
                <c:pt idx="37">
                  <c:v>531.0</c:v>
                </c:pt>
                <c:pt idx="38">
                  <c:v>475.0</c:v>
                </c:pt>
                <c:pt idx="39">
                  <c:v>514.0</c:v>
                </c:pt>
                <c:pt idx="40">
                  <c:v>885.0</c:v>
                </c:pt>
                <c:pt idx="41">
                  <c:v>689.0</c:v>
                </c:pt>
                <c:pt idx="42">
                  <c:v>1027.0</c:v>
                </c:pt>
                <c:pt idx="43">
                  <c:v>829.0</c:v>
                </c:pt>
                <c:pt idx="44">
                  <c:v>403.0</c:v>
                </c:pt>
                <c:pt idx="45">
                  <c:v>746.0</c:v>
                </c:pt>
              </c:numCache>
            </c:numRef>
          </c:val>
        </c:ser>
        <c:dLbls>
          <c:showLegendKey val="0"/>
          <c:showVal val="0"/>
          <c:showCatName val="0"/>
          <c:showSerName val="0"/>
          <c:showPercent val="0"/>
          <c:showBubbleSize val="0"/>
        </c:dLbls>
        <c:gapWidth val="50"/>
        <c:axId val="513247528"/>
        <c:axId val="513003224"/>
      </c:barChart>
      <c:lineChart>
        <c:grouping val="standard"/>
        <c:varyColors val="0"/>
        <c:ser>
          <c:idx val="1"/>
          <c:order val="1"/>
          <c:spPr>
            <a:ln>
              <a:solidFill>
                <a:srgbClr val="C00000"/>
              </a:solidFill>
            </a:ln>
          </c:spPr>
          <c:marker>
            <c:symbol val="none"/>
          </c:marker>
          <c:val>
            <c:numRef>
              <c:f>data!$F$186:$F$231</c:f>
              <c:numCache>
                <c:formatCode>_(* #,##0_);_(* \(#,##0\);_(* "-"??_);_(@_)</c:formatCode>
                <c:ptCount val="46"/>
                <c:pt idx="0">
                  <c:v>1383.64583333331</c:v>
                </c:pt>
                <c:pt idx="1">
                  <c:v>1383.64583333331</c:v>
                </c:pt>
                <c:pt idx="2">
                  <c:v>1383.64583333331</c:v>
                </c:pt>
                <c:pt idx="3">
                  <c:v>1383.64583333331</c:v>
                </c:pt>
                <c:pt idx="4">
                  <c:v>1383.64583333331</c:v>
                </c:pt>
                <c:pt idx="5">
                  <c:v>1383.64583333331</c:v>
                </c:pt>
                <c:pt idx="6">
                  <c:v>1383.64583333331</c:v>
                </c:pt>
                <c:pt idx="7">
                  <c:v>1383.64583333331</c:v>
                </c:pt>
                <c:pt idx="8">
                  <c:v>1383.64583333331</c:v>
                </c:pt>
                <c:pt idx="9">
                  <c:v>1383.64583333331</c:v>
                </c:pt>
                <c:pt idx="10">
                  <c:v>1383.64583333331</c:v>
                </c:pt>
                <c:pt idx="11">
                  <c:v>1383.64583333331</c:v>
                </c:pt>
                <c:pt idx="12">
                  <c:v>1383.64583333331</c:v>
                </c:pt>
                <c:pt idx="13">
                  <c:v>1383.64583333331</c:v>
                </c:pt>
                <c:pt idx="14">
                  <c:v>1383.64583333331</c:v>
                </c:pt>
                <c:pt idx="15">
                  <c:v>1384.0</c:v>
                </c:pt>
                <c:pt idx="20">
                  <c:v>519.0</c:v>
                </c:pt>
                <c:pt idx="21">
                  <c:v>519.0</c:v>
                </c:pt>
                <c:pt idx="22">
                  <c:v>519.0</c:v>
                </c:pt>
                <c:pt idx="23">
                  <c:v>519.0</c:v>
                </c:pt>
                <c:pt idx="24">
                  <c:v>519.0</c:v>
                </c:pt>
                <c:pt idx="25">
                  <c:v>519.0</c:v>
                </c:pt>
                <c:pt idx="26">
                  <c:v>519.0</c:v>
                </c:pt>
                <c:pt idx="27">
                  <c:v>519.0</c:v>
                </c:pt>
                <c:pt idx="28">
                  <c:v>519.0</c:v>
                </c:pt>
                <c:pt idx="29">
                  <c:v>519.0</c:v>
                </c:pt>
                <c:pt idx="30">
                  <c:v>519.0</c:v>
                </c:pt>
                <c:pt idx="31">
                  <c:v>519.0</c:v>
                </c:pt>
                <c:pt idx="32">
                  <c:v>519.0</c:v>
                </c:pt>
                <c:pt idx="33">
                  <c:v>519.0</c:v>
                </c:pt>
                <c:pt idx="38">
                  <c:v>696.0</c:v>
                </c:pt>
                <c:pt idx="39">
                  <c:v>696.0</c:v>
                </c:pt>
                <c:pt idx="40">
                  <c:v>696.0</c:v>
                </c:pt>
                <c:pt idx="41">
                  <c:v>696.0</c:v>
                </c:pt>
                <c:pt idx="42">
                  <c:v>696.0</c:v>
                </c:pt>
                <c:pt idx="43">
                  <c:v>696.0</c:v>
                </c:pt>
                <c:pt idx="44">
                  <c:v>696.0</c:v>
                </c:pt>
                <c:pt idx="45">
                  <c:v>696.0</c:v>
                </c:pt>
              </c:numCache>
            </c:numRef>
          </c:val>
          <c:smooth val="0"/>
        </c:ser>
        <c:dLbls>
          <c:showLegendKey val="0"/>
          <c:showVal val="0"/>
          <c:showCatName val="0"/>
          <c:showSerName val="0"/>
          <c:showPercent val="0"/>
          <c:showBubbleSize val="0"/>
        </c:dLbls>
        <c:marker val="1"/>
        <c:smooth val="0"/>
        <c:axId val="513247528"/>
        <c:axId val="513003224"/>
      </c:lineChart>
      <c:catAx>
        <c:axId val="513247528"/>
        <c:scaling>
          <c:orientation val="minMax"/>
        </c:scaling>
        <c:delete val="0"/>
        <c:axPos val="b"/>
        <c:numFmt formatCode="yy" sourceLinked="0"/>
        <c:majorTickMark val="cross"/>
        <c:minorTickMark val="cross"/>
        <c:tickLblPos val="low"/>
        <c:spPr>
          <a:ln w="9525">
            <a:solidFill>
              <a:srgbClr val="000000"/>
            </a:solidFill>
          </a:ln>
        </c:spPr>
        <c:txPr>
          <a:bodyPr rot="0"/>
          <a:lstStyle/>
          <a:p>
            <a:pPr>
              <a:defRPr sz="1400" b="1">
                <a:latin typeface="Arial" pitchFamily="34" charset="0"/>
                <a:cs typeface="Arial" pitchFamily="34" charset="0"/>
              </a:defRPr>
            </a:pPr>
            <a:endParaRPr lang="en-US"/>
          </a:p>
        </c:txPr>
        <c:crossAx val="513003224"/>
        <c:crosses val="autoZero"/>
        <c:auto val="0"/>
        <c:lblAlgn val="ctr"/>
        <c:lblOffset val="100"/>
        <c:tickLblSkip val="4"/>
        <c:tickMarkSkip val="2"/>
        <c:noMultiLvlLbl val="0"/>
      </c:catAx>
      <c:valAx>
        <c:axId val="513003224"/>
        <c:scaling>
          <c:orientation val="minMax"/>
        </c:scaling>
        <c:delete val="0"/>
        <c:axPos val="l"/>
        <c:numFmt formatCode="#,##0" sourceLinked="0"/>
        <c:majorTickMark val="out"/>
        <c:minorTickMark val="none"/>
        <c:tickLblPos val="nextTo"/>
        <c:spPr>
          <a:noFill/>
          <a:ln w="15875">
            <a:solidFill>
              <a:srgbClr val="000000"/>
            </a:solidFill>
          </a:ln>
        </c:spPr>
        <c:txPr>
          <a:bodyPr/>
          <a:lstStyle/>
          <a:p>
            <a:pPr>
              <a:defRPr sz="1400" b="1">
                <a:latin typeface="Arial" pitchFamily="34" charset="0"/>
                <a:cs typeface="Arial" pitchFamily="34" charset="0"/>
              </a:defRPr>
            </a:pPr>
            <a:endParaRPr lang="en-US"/>
          </a:p>
        </c:txPr>
        <c:crossAx val="513247528"/>
        <c:crosses val="autoZero"/>
        <c:crossBetween val="between"/>
      </c:valAx>
      <c:spPr>
        <a:noFill/>
        <a:ln w="15875">
          <a:solidFill>
            <a:srgbClr val="000000"/>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02199256342958"/>
          <c:y val="0.0588235294117647"/>
          <c:w val="0.924502296587926"/>
          <c:h val="0.874398641346303"/>
        </c:manualLayout>
      </c:layout>
      <c:lineChart>
        <c:grouping val="standard"/>
        <c:varyColors val="0"/>
        <c:ser>
          <c:idx val="0"/>
          <c:order val="0"/>
          <c:tx>
            <c:strRef>
              <c:f>data!$B$1</c:f>
              <c:strCache>
                <c:ptCount val="1"/>
                <c:pt idx="0">
                  <c:v>Population by single-year of age</c:v>
                </c:pt>
              </c:strCache>
            </c:strRef>
          </c:tx>
          <c:spPr>
            <a:ln w="31750">
              <a:solidFill>
                <a:srgbClr val="0070C0"/>
              </a:solidFill>
            </a:ln>
          </c:spPr>
          <c:marker>
            <c:symbol val="none"/>
          </c:marker>
          <c:dLbls>
            <c:dLbl>
              <c:idx val="21"/>
              <c:layout>
                <c:manualLayout>
                  <c:x val="-0.0190058479532164"/>
                  <c:y val="-0.0396103912559282"/>
                </c:manualLayout>
              </c:layout>
              <c:showLegendKey val="0"/>
              <c:showVal val="1"/>
              <c:showCatName val="0"/>
              <c:showSerName val="0"/>
              <c:showPercent val="0"/>
              <c:showBubbleSize val="0"/>
            </c:dLbl>
            <c:dLbl>
              <c:idx val="35"/>
              <c:layout>
                <c:manualLayout>
                  <c:x val="-0.0116959064327485"/>
                  <c:y val="0.0420860407094237"/>
                </c:manualLayout>
              </c:layout>
              <c:showLegendKey val="0"/>
              <c:showVal val="1"/>
              <c:showCatName val="0"/>
              <c:showSerName val="0"/>
              <c:showPercent val="0"/>
              <c:showBubbleSize val="0"/>
            </c:dLbl>
            <c:numFmt formatCode="#,##0.0" sourceLinked="0"/>
            <c:txPr>
              <a:bodyPr/>
              <a:lstStyle/>
              <a:p>
                <a:pPr>
                  <a:defRPr sz="1400" b="1">
                    <a:latin typeface="Arial" pitchFamily="34" charset="0"/>
                    <a:cs typeface="Arial" pitchFamily="34" charset="0"/>
                  </a:defRPr>
                </a:pPr>
                <a:endParaRPr lang="en-US"/>
              </a:p>
            </c:txPr>
            <c:showLegendKey val="0"/>
            <c:showVal val="0"/>
            <c:showCatName val="0"/>
            <c:showSerName val="0"/>
            <c:showPercent val="0"/>
            <c:showBubbleSize val="0"/>
          </c:dLbls>
          <c:cat>
            <c:strRef>
              <c:f>data!$A$14:$A$114</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data!$B$14:$B$114</c:f>
              <c:numCache>
                <c:formatCode>General</c:formatCode>
                <c:ptCount val="101"/>
                <c:pt idx="0">
                  <c:v>3.943405E6</c:v>
                </c:pt>
                <c:pt idx="1">
                  <c:v>3.9582E6</c:v>
                </c:pt>
                <c:pt idx="2">
                  <c:v>4.026602E6</c:v>
                </c:pt>
                <c:pt idx="3">
                  <c:v>3.962117E6</c:v>
                </c:pt>
                <c:pt idx="4">
                  <c:v>4.071383E6</c:v>
                </c:pt>
                <c:pt idx="5">
                  <c:v>4.123145E6</c:v>
                </c:pt>
                <c:pt idx="6">
                  <c:v>4.122724E6</c:v>
                </c:pt>
                <c:pt idx="7">
                  <c:v>4.090417E6</c:v>
                </c:pt>
                <c:pt idx="8">
                  <c:v>4.092825E6</c:v>
                </c:pt>
                <c:pt idx="9">
                  <c:v>4.082009E6</c:v>
                </c:pt>
                <c:pt idx="10">
                  <c:v>4.067431E6</c:v>
                </c:pt>
                <c:pt idx="11">
                  <c:v>4.090913E6</c:v>
                </c:pt>
                <c:pt idx="12">
                  <c:v>4.217569E6</c:v>
                </c:pt>
                <c:pt idx="13">
                  <c:v>4.152521E6</c:v>
                </c:pt>
                <c:pt idx="14">
                  <c:v>4.157629E6</c:v>
                </c:pt>
                <c:pt idx="15">
                  <c:v>4.123121E6</c:v>
                </c:pt>
                <c:pt idx="16">
                  <c:v>4.170795E6</c:v>
                </c:pt>
                <c:pt idx="17">
                  <c:v>4.226958E6</c:v>
                </c:pt>
                <c:pt idx="18">
                  <c:v>4.31076E6</c:v>
                </c:pt>
                <c:pt idx="19">
                  <c:v>4.384886E6</c:v>
                </c:pt>
                <c:pt idx="20">
                  <c:v>4.504498E6</c:v>
                </c:pt>
                <c:pt idx="21">
                  <c:v>4.586335E6</c:v>
                </c:pt>
                <c:pt idx="22">
                  <c:v>4.675794E6</c:v>
                </c:pt>
                <c:pt idx="23">
                  <c:v>4.536975E6</c:v>
                </c:pt>
                <c:pt idx="24">
                  <c:v>4.41469E6</c:v>
                </c:pt>
                <c:pt idx="25">
                  <c:v>4.309318E6</c:v>
                </c:pt>
                <c:pt idx="26">
                  <c:v>4.280945E6</c:v>
                </c:pt>
                <c:pt idx="27">
                  <c:v>4.344595E6</c:v>
                </c:pt>
                <c:pt idx="28">
                  <c:v>4.293348E6</c:v>
                </c:pt>
                <c:pt idx="29">
                  <c:v>4.220891E6</c:v>
                </c:pt>
                <c:pt idx="30">
                  <c:v>4.31572E6</c:v>
                </c:pt>
                <c:pt idx="31">
                  <c:v>4.228617E6</c:v>
                </c:pt>
                <c:pt idx="32">
                  <c:v>4.331659E6</c:v>
                </c:pt>
                <c:pt idx="33">
                  <c:v>4.224627E6</c:v>
                </c:pt>
                <c:pt idx="34">
                  <c:v>3.988096E6</c:v>
                </c:pt>
                <c:pt idx="35">
                  <c:v>4.011507E6</c:v>
                </c:pt>
                <c:pt idx="36">
                  <c:v>3.868284E6</c:v>
                </c:pt>
                <c:pt idx="37">
                  <c:v>3.885572E6</c:v>
                </c:pt>
                <c:pt idx="38">
                  <c:v>3.939765E6</c:v>
                </c:pt>
                <c:pt idx="39">
                  <c:v>3.823674E6</c:v>
                </c:pt>
                <c:pt idx="40">
                  <c:v>3.998581E6</c:v>
                </c:pt>
                <c:pt idx="41">
                  <c:v>4.176412E6</c:v>
                </c:pt>
                <c:pt idx="42">
                  <c:v>4.402919E6</c:v>
                </c:pt>
                <c:pt idx="43">
                  <c:v>4.294392E6</c:v>
                </c:pt>
                <c:pt idx="44">
                  <c:v>4.092108E6</c:v>
                </c:pt>
                <c:pt idx="45">
                  <c:v>4.065674E6</c:v>
                </c:pt>
                <c:pt idx="46">
                  <c:v>4.093481E6</c:v>
                </c:pt>
                <c:pt idx="47">
                  <c:v>4.264298E6</c:v>
                </c:pt>
                <c:pt idx="48">
                  <c:v>4.511299E6</c:v>
                </c:pt>
                <c:pt idx="49">
                  <c:v>4.487214E6</c:v>
                </c:pt>
                <c:pt idx="50">
                  <c:v>4.508985E6</c:v>
                </c:pt>
                <c:pt idx="51">
                  <c:v>4.497111E6</c:v>
                </c:pt>
                <c:pt idx="52">
                  <c:v>4.605294E6</c:v>
                </c:pt>
                <c:pt idx="53">
                  <c:v>4.544526E6</c:v>
                </c:pt>
                <c:pt idx="54">
                  <c:v>4.40106E6</c:v>
                </c:pt>
                <c:pt idx="55">
                  <c:v>4.426468E6</c:v>
                </c:pt>
                <c:pt idx="56">
                  <c:v>4.305077E6</c:v>
                </c:pt>
                <c:pt idx="57">
                  <c:v>4.197982E6</c:v>
                </c:pt>
                <c:pt idx="58">
                  <c:v>4.148824E6</c:v>
                </c:pt>
                <c:pt idx="59">
                  <c:v>3.920931E6</c:v>
                </c:pt>
                <c:pt idx="60">
                  <c:v>3.85018E6</c:v>
                </c:pt>
                <c:pt idx="61">
                  <c:v>3.666823E6</c:v>
                </c:pt>
                <c:pt idx="62">
                  <c:v>3.555728E6</c:v>
                </c:pt>
                <c:pt idx="63">
                  <c:v>3.497402E6</c:v>
                </c:pt>
                <c:pt idx="64">
                  <c:v>3.415332E6</c:v>
                </c:pt>
                <c:pt idx="65">
                  <c:v>3.508724E6</c:v>
                </c:pt>
                <c:pt idx="66">
                  <c:v>3.104695E6</c:v>
                </c:pt>
                <c:pt idx="67">
                  <c:v>2.579313E6</c:v>
                </c:pt>
                <c:pt idx="68">
                  <c:v>2.559371E6</c:v>
                </c:pt>
                <c:pt idx="69">
                  <c:v>2.564567E6</c:v>
                </c:pt>
                <c:pt idx="70">
                  <c:v>2.458834E6</c:v>
                </c:pt>
                <c:pt idx="71">
                  <c:v>2.150268E6</c:v>
                </c:pt>
                <c:pt idx="72">
                  <c:v>2.017144E6</c:v>
                </c:pt>
                <c:pt idx="73">
                  <c:v>1.887407E6</c:v>
                </c:pt>
                <c:pt idx="74">
                  <c:v>1.821853E6</c:v>
                </c:pt>
                <c:pt idx="75">
                  <c:v>1.699703E6</c:v>
                </c:pt>
                <c:pt idx="76">
                  <c:v>1.596512E6</c:v>
                </c:pt>
                <c:pt idx="77">
                  <c:v>1.527263E6</c:v>
                </c:pt>
                <c:pt idx="78">
                  <c:v>1.439454E6</c:v>
                </c:pt>
                <c:pt idx="79">
                  <c:v>1.31222E6</c:v>
                </c:pt>
                <c:pt idx="80">
                  <c:v>1.298296E6</c:v>
                </c:pt>
                <c:pt idx="81">
                  <c:v>1.208482E6</c:v>
                </c:pt>
                <c:pt idx="82">
                  <c:v>1.191091E6</c:v>
                </c:pt>
                <c:pt idx="83">
                  <c:v>1.084812E6</c:v>
                </c:pt>
                <c:pt idx="84">
                  <c:v>1.010705E6</c:v>
                </c:pt>
                <c:pt idx="85">
                  <c:v>938517.0</c:v>
                </c:pt>
                <c:pt idx="86">
                  <c:v>839597.0</c:v>
                </c:pt>
                <c:pt idx="87">
                  <c:v>755994.0</c:v>
                </c:pt>
                <c:pt idx="88">
                  <c:v>679365.0</c:v>
                </c:pt>
                <c:pt idx="89">
                  <c:v>576528.0</c:v>
                </c:pt>
                <c:pt idx="90">
                  <c:v>489706.0</c:v>
                </c:pt>
                <c:pt idx="91">
                  <c:v>423393.0</c:v>
                </c:pt>
                <c:pt idx="92">
                  <c:v>335403.0</c:v>
                </c:pt>
                <c:pt idx="93">
                  <c:v>248189.0</c:v>
                </c:pt>
                <c:pt idx="94">
                  <c:v>199304.0</c:v>
                </c:pt>
                <c:pt idx="95">
                  <c:v>148710.0</c:v>
                </c:pt>
                <c:pt idx="96">
                  <c:v>107736.0</c:v>
                </c:pt>
                <c:pt idx="97">
                  <c:v>78895.0</c:v>
                </c:pt>
                <c:pt idx="98">
                  <c:v>56924.0</c:v>
                </c:pt>
                <c:pt idx="99">
                  <c:v>38000.0</c:v>
                </c:pt>
                <c:pt idx="100">
                  <c:v>65527.0</c:v>
                </c:pt>
              </c:numCache>
            </c:numRef>
          </c:val>
          <c:smooth val="0"/>
        </c:ser>
        <c:ser>
          <c:idx val="1"/>
          <c:order val="1"/>
          <c:spPr>
            <a:ln>
              <a:prstDash val="sysDash"/>
            </a:ln>
          </c:spPr>
          <c:marker>
            <c:symbol val="none"/>
          </c:marker>
          <c:val>
            <c:numRef>
              <c:f>data!$C$14:$C$113</c:f>
              <c:numCache>
                <c:formatCode>0.0</c:formatCode>
                <c:ptCount val="100"/>
                <c:pt idx="0">
                  <c:v>4.21998914285712E6</c:v>
                </c:pt>
                <c:pt idx="1">
                  <c:v>4.21998914285712E6</c:v>
                </c:pt>
                <c:pt idx="2">
                  <c:v>4.21998914285712E6</c:v>
                </c:pt>
                <c:pt idx="3">
                  <c:v>4.21998914285712E6</c:v>
                </c:pt>
                <c:pt idx="4">
                  <c:v>4.21998914285712E6</c:v>
                </c:pt>
                <c:pt idx="5">
                  <c:v>4.21998914285712E6</c:v>
                </c:pt>
                <c:pt idx="6">
                  <c:v>4.21998914285712E6</c:v>
                </c:pt>
                <c:pt idx="7">
                  <c:v>4.21998914285712E6</c:v>
                </c:pt>
                <c:pt idx="8">
                  <c:v>4.21998914285712E6</c:v>
                </c:pt>
                <c:pt idx="9">
                  <c:v>4.21998914285712E6</c:v>
                </c:pt>
                <c:pt idx="10">
                  <c:v>4.21998914285712E6</c:v>
                </c:pt>
                <c:pt idx="11">
                  <c:v>4.21998914285712E6</c:v>
                </c:pt>
                <c:pt idx="12">
                  <c:v>4.21998914285712E6</c:v>
                </c:pt>
                <c:pt idx="13">
                  <c:v>4.21998914285712E6</c:v>
                </c:pt>
                <c:pt idx="14">
                  <c:v>4.21998914285712E6</c:v>
                </c:pt>
                <c:pt idx="15">
                  <c:v>4.21998914285712E6</c:v>
                </c:pt>
                <c:pt idx="16">
                  <c:v>4.21998914285712E6</c:v>
                </c:pt>
                <c:pt idx="17">
                  <c:v>4.21998914285712E6</c:v>
                </c:pt>
                <c:pt idx="18">
                  <c:v>4.21998914285712E6</c:v>
                </c:pt>
                <c:pt idx="19">
                  <c:v>4.21998914285712E6</c:v>
                </c:pt>
                <c:pt idx="20">
                  <c:v>4.21998914285712E6</c:v>
                </c:pt>
                <c:pt idx="21">
                  <c:v>4.21998914285712E6</c:v>
                </c:pt>
                <c:pt idx="22">
                  <c:v>4.21998914285712E6</c:v>
                </c:pt>
                <c:pt idx="23">
                  <c:v>4.21998914285712E6</c:v>
                </c:pt>
                <c:pt idx="24">
                  <c:v>4.21998914285712E6</c:v>
                </c:pt>
                <c:pt idx="25">
                  <c:v>4.21998914285712E6</c:v>
                </c:pt>
                <c:pt idx="26">
                  <c:v>4.21998914285712E6</c:v>
                </c:pt>
                <c:pt idx="27">
                  <c:v>4.21998914285712E6</c:v>
                </c:pt>
                <c:pt idx="28">
                  <c:v>4.21998914285712E6</c:v>
                </c:pt>
                <c:pt idx="29">
                  <c:v>4.21998914285712E6</c:v>
                </c:pt>
                <c:pt idx="30">
                  <c:v>4.21998914285712E6</c:v>
                </c:pt>
                <c:pt idx="31">
                  <c:v>4.21998914285712E6</c:v>
                </c:pt>
                <c:pt idx="32">
                  <c:v>4.21998914285712E6</c:v>
                </c:pt>
                <c:pt idx="33">
                  <c:v>4.21998914285712E6</c:v>
                </c:pt>
                <c:pt idx="34">
                  <c:v>4.21998914285712E6</c:v>
                </c:pt>
                <c:pt idx="35">
                  <c:v>4.21998914285712E6</c:v>
                </c:pt>
              </c:numCache>
            </c:numRef>
          </c:val>
          <c:smooth val="0"/>
        </c:ser>
        <c:dLbls>
          <c:showLegendKey val="0"/>
          <c:showVal val="0"/>
          <c:showCatName val="0"/>
          <c:showSerName val="0"/>
          <c:showPercent val="0"/>
          <c:showBubbleSize val="0"/>
        </c:dLbls>
        <c:marker val="1"/>
        <c:smooth val="0"/>
        <c:axId val="513193256"/>
        <c:axId val="2834216"/>
      </c:lineChart>
      <c:catAx>
        <c:axId val="513193256"/>
        <c:scaling>
          <c:orientation val="minMax"/>
        </c:scaling>
        <c:delete val="0"/>
        <c:axPos val="b"/>
        <c:numFmt formatCode="#,##0" sourceLinked="0"/>
        <c:majorTickMark val="out"/>
        <c:minorTickMark val="none"/>
        <c:tickLblPos val="low"/>
        <c:spPr>
          <a:ln w="9525">
            <a:solidFill>
              <a:srgbClr val="000000"/>
            </a:solidFill>
          </a:ln>
        </c:spPr>
        <c:txPr>
          <a:bodyPr rot="0"/>
          <a:lstStyle/>
          <a:p>
            <a:pPr>
              <a:defRPr sz="1400" b="1">
                <a:latin typeface="Arial" pitchFamily="34" charset="0"/>
                <a:cs typeface="Arial" pitchFamily="34" charset="0"/>
              </a:defRPr>
            </a:pPr>
            <a:endParaRPr lang="en-US"/>
          </a:p>
        </c:txPr>
        <c:crossAx val="2834216"/>
        <c:crosses val="autoZero"/>
        <c:auto val="0"/>
        <c:lblAlgn val="ctr"/>
        <c:lblOffset val="100"/>
        <c:tickLblSkip val="5"/>
        <c:tickMarkSkip val="5"/>
        <c:noMultiLvlLbl val="0"/>
      </c:catAx>
      <c:valAx>
        <c:axId val="2834216"/>
        <c:scaling>
          <c:orientation val="minMax"/>
        </c:scaling>
        <c:delete val="0"/>
        <c:axPos val="l"/>
        <c:numFmt formatCode="#,##0.0" sourceLinked="0"/>
        <c:majorTickMark val="out"/>
        <c:minorTickMark val="none"/>
        <c:tickLblPos val="nextTo"/>
        <c:spPr>
          <a:noFill/>
          <a:ln w="15875">
            <a:solidFill>
              <a:srgbClr val="000000"/>
            </a:solidFill>
          </a:ln>
        </c:spPr>
        <c:txPr>
          <a:bodyPr/>
          <a:lstStyle/>
          <a:p>
            <a:pPr>
              <a:defRPr sz="1400" b="1">
                <a:latin typeface="Arial" pitchFamily="34" charset="0"/>
                <a:cs typeface="Arial" pitchFamily="34" charset="0"/>
              </a:defRPr>
            </a:pPr>
            <a:endParaRPr lang="en-US"/>
          </a:p>
        </c:txPr>
        <c:crossAx val="513193256"/>
        <c:crosses val="autoZero"/>
        <c:crossBetween val="between"/>
        <c:dispUnits>
          <c:builtInUnit val="millions"/>
        </c:dispUnits>
      </c:valAx>
      <c:spPr>
        <a:noFill/>
        <a:ln w="15875">
          <a:solidFill>
            <a:srgbClr val="000000"/>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28342791519"/>
          <c:y val="0.110457778998138"/>
          <c:w val="0.579400988375289"/>
          <c:h val="0.833333333333334"/>
        </c:manualLayout>
      </c:layout>
      <c:barChart>
        <c:barDir val="bar"/>
        <c:grouping val="clustered"/>
        <c:varyColors val="0"/>
        <c:ser>
          <c:idx val="0"/>
          <c:order val="0"/>
          <c:tx>
            <c:v>Better</c:v>
          </c:tx>
          <c:invertIfNegative val="0"/>
          <c:cat>
            <c:strRef>
              <c:f>'condition graph'!$A$6:$A$14</c:f>
              <c:strCache>
                <c:ptCount val="9"/>
                <c:pt idx="0">
                  <c:v>Customers' willingness to buy</c:v>
                </c:pt>
                <c:pt idx="1">
                  <c:v>Demand in the market segment you build in</c:v>
                </c:pt>
                <c:pt idx="2">
                  <c:v>Competition from foreclosures/short sales</c:v>
                </c:pt>
                <c:pt idx="3">
                  <c:v>Customers' access to mortgage credit</c:v>
                </c:pt>
                <c:pt idx="4">
                  <c:v>Accuracy of appraisals</c:v>
                </c:pt>
                <c:pt idx="5">
                  <c:v>Availability of AD&amp;C financing</c:v>
                </c:pt>
                <c:pt idx="6">
                  <c:v>Competition from large volume builders</c:v>
                </c:pt>
                <c:pt idx="7">
                  <c:v>Other</c:v>
                </c:pt>
                <c:pt idx="8">
                  <c:v>Costs of construction</c:v>
                </c:pt>
              </c:strCache>
            </c:strRef>
          </c:cat>
          <c:val>
            <c:numRef>
              <c:f>'condition graph'!$B$6:$B$14</c:f>
              <c:numCache>
                <c:formatCode>General</c:formatCode>
                <c:ptCount val="9"/>
                <c:pt idx="0">
                  <c:v>63.0</c:v>
                </c:pt>
                <c:pt idx="1">
                  <c:v>60.0</c:v>
                </c:pt>
                <c:pt idx="2">
                  <c:v>53.0</c:v>
                </c:pt>
                <c:pt idx="3">
                  <c:v>27.0</c:v>
                </c:pt>
                <c:pt idx="4">
                  <c:v>17.0</c:v>
                </c:pt>
                <c:pt idx="5">
                  <c:v>15.0</c:v>
                </c:pt>
                <c:pt idx="6">
                  <c:v>7.0</c:v>
                </c:pt>
                <c:pt idx="7">
                  <c:v>4.0</c:v>
                </c:pt>
                <c:pt idx="8">
                  <c:v>2.0</c:v>
                </c:pt>
              </c:numCache>
            </c:numRef>
          </c:val>
        </c:ser>
        <c:ser>
          <c:idx val="1"/>
          <c:order val="1"/>
          <c:tx>
            <c:v>Worse</c:v>
          </c:tx>
          <c:invertIfNegative val="0"/>
          <c:cat>
            <c:strRef>
              <c:f>'condition graph'!$A$6:$A$14</c:f>
              <c:strCache>
                <c:ptCount val="9"/>
                <c:pt idx="0">
                  <c:v>Customers' willingness to buy</c:v>
                </c:pt>
                <c:pt idx="1">
                  <c:v>Demand in the market segment you build in</c:v>
                </c:pt>
                <c:pt idx="2">
                  <c:v>Competition from foreclosures/short sales</c:v>
                </c:pt>
                <c:pt idx="3">
                  <c:v>Customers' access to mortgage credit</c:v>
                </c:pt>
                <c:pt idx="4">
                  <c:v>Accuracy of appraisals</c:v>
                </c:pt>
                <c:pt idx="5">
                  <c:v>Availability of AD&amp;C financing</c:v>
                </c:pt>
                <c:pt idx="6">
                  <c:v>Competition from large volume builders</c:v>
                </c:pt>
                <c:pt idx="7">
                  <c:v>Other</c:v>
                </c:pt>
                <c:pt idx="8">
                  <c:v>Costs of construction</c:v>
                </c:pt>
              </c:strCache>
            </c:strRef>
          </c:cat>
          <c:val>
            <c:numRef>
              <c:f>'condition graph'!$C$6:$C$14</c:f>
              <c:numCache>
                <c:formatCode>General</c:formatCode>
                <c:ptCount val="9"/>
                <c:pt idx="0">
                  <c:v>9.0</c:v>
                </c:pt>
                <c:pt idx="1">
                  <c:v>9.0</c:v>
                </c:pt>
                <c:pt idx="2">
                  <c:v>6.0</c:v>
                </c:pt>
                <c:pt idx="3">
                  <c:v>9.0</c:v>
                </c:pt>
                <c:pt idx="4">
                  <c:v>29.0</c:v>
                </c:pt>
                <c:pt idx="5">
                  <c:v>14.0</c:v>
                </c:pt>
                <c:pt idx="6">
                  <c:v>43.0</c:v>
                </c:pt>
                <c:pt idx="7">
                  <c:v>36.0</c:v>
                </c:pt>
                <c:pt idx="8">
                  <c:v>88.0</c:v>
                </c:pt>
              </c:numCache>
            </c:numRef>
          </c:val>
        </c:ser>
        <c:ser>
          <c:idx val="2"/>
          <c:order val="2"/>
          <c:tx>
            <c:v>No Change</c:v>
          </c:tx>
          <c:invertIfNegative val="0"/>
          <c:cat>
            <c:strRef>
              <c:f>'condition graph'!$A$6:$A$14</c:f>
              <c:strCache>
                <c:ptCount val="9"/>
                <c:pt idx="0">
                  <c:v>Customers' willingness to buy</c:v>
                </c:pt>
                <c:pt idx="1">
                  <c:v>Demand in the market segment you build in</c:v>
                </c:pt>
                <c:pt idx="2">
                  <c:v>Competition from foreclosures/short sales</c:v>
                </c:pt>
                <c:pt idx="3">
                  <c:v>Customers' access to mortgage credit</c:v>
                </c:pt>
                <c:pt idx="4">
                  <c:v>Accuracy of appraisals</c:v>
                </c:pt>
                <c:pt idx="5">
                  <c:v>Availability of AD&amp;C financing</c:v>
                </c:pt>
                <c:pt idx="6">
                  <c:v>Competition from large volume builders</c:v>
                </c:pt>
                <c:pt idx="7">
                  <c:v>Other</c:v>
                </c:pt>
                <c:pt idx="8">
                  <c:v>Costs of construction</c:v>
                </c:pt>
              </c:strCache>
            </c:strRef>
          </c:cat>
          <c:val>
            <c:numRef>
              <c:f>'condition graph'!$D$6:$D$14</c:f>
              <c:numCache>
                <c:formatCode>General</c:formatCode>
                <c:ptCount val="9"/>
                <c:pt idx="0">
                  <c:v>28.0</c:v>
                </c:pt>
                <c:pt idx="1">
                  <c:v>31.0</c:v>
                </c:pt>
                <c:pt idx="2">
                  <c:v>41.0</c:v>
                </c:pt>
                <c:pt idx="3">
                  <c:v>63.0</c:v>
                </c:pt>
                <c:pt idx="4">
                  <c:v>54.0</c:v>
                </c:pt>
                <c:pt idx="5">
                  <c:v>71.0</c:v>
                </c:pt>
                <c:pt idx="6">
                  <c:v>50.0</c:v>
                </c:pt>
                <c:pt idx="7">
                  <c:v>60.0</c:v>
                </c:pt>
                <c:pt idx="8">
                  <c:v>10.0</c:v>
                </c:pt>
              </c:numCache>
            </c:numRef>
          </c:val>
        </c:ser>
        <c:dLbls>
          <c:showLegendKey val="0"/>
          <c:showVal val="0"/>
          <c:showCatName val="0"/>
          <c:showSerName val="0"/>
          <c:showPercent val="0"/>
          <c:showBubbleSize val="0"/>
        </c:dLbls>
        <c:gapWidth val="150"/>
        <c:axId val="2959608"/>
        <c:axId val="2962616"/>
      </c:barChart>
      <c:catAx>
        <c:axId val="2959608"/>
        <c:scaling>
          <c:orientation val="maxMin"/>
        </c:scaling>
        <c:delete val="0"/>
        <c:axPos val="l"/>
        <c:numFmt formatCode="General" sourceLinked="1"/>
        <c:majorTickMark val="out"/>
        <c:minorTickMark val="none"/>
        <c:tickLblPos val="nextTo"/>
        <c:txPr>
          <a:bodyPr/>
          <a:lstStyle/>
          <a:p>
            <a:pPr>
              <a:defRPr sz="1200" b="1"/>
            </a:pPr>
            <a:endParaRPr lang="en-US"/>
          </a:p>
        </c:txPr>
        <c:crossAx val="2962616"/>
        <c:crosses val="autoZero"/>
        <c:auto val="1"/>
        <c:lblAlgn val="ctr"/>
        <c:lblOffset val="100"/>
        <c:noMultiLvlLbl val="0"/>
      </c:catAx>
      <c:valAx>
        <c:axId val="2962616"/>
        <c:scaling>
          <c:orientation val="minMax"/>
        </c:scaling>
        <c:delete val="0"/>
        <c:axPos val="t"/>
        <c:numFmt formatCode="General" sourceLinked="1"/>
        <c:majorTickMark val="out"/>
        <c:minorTickMark val="none"/>
        <c:tickLblPos val="nextTo"/>
        <c:crossAx val="2959608"/>
        <c:crosses val="autoZero"/>
        <c:crossBetween val="between"/>
      </c:valAx>
    </c:plotArea>
    <c:legend>
      <c:legendPos val="r"/>
      <c:overlay val="0"/>
    </c:legend>
    <c:plotVisOnly val="1"/>
    <c:dispBlanksAs val="gap"/>
    <c:showDLblsOverMax val="0"/>
  </c:chart>
  <c:txPr>
    <a:bodyPr/>
    <a:lstStyle/>
    <a:p>
      <a:pPr>
        <a:defRPr sz="14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444969243080459"/>
          <c:y val="0.0278947982662813"/>
          <c:w val="0.942721758306202"/>
          <c:h val="0.877547254095355"/>
        </c:manualLayout>
      </c:layout>
      <c:pieChart>
        <c:varyColors val="1"/>
        <c:ser>
          <c:idx val="0"/>
          <c:order val="0"/>
          <c:dLbls>
            <c:txPr>
              <a:bodyPr/>
              <a:lstStyle/>
              <a:p>
                <a:pPr>
                  <a:defRPr sz="1600" b="1"/>
                </a:pPr>
                <a:endParaRPr lang="en-US"/>
              </a:p>
            </c:txPr>
            <c:showLegendKey val="0"/>
            <c:showVal val="1"/>
            <c:showCatName val="1"/>
            <c:showSerName val="0"/>
            <c:showPercent val="0"/>
            <c:showBubbleSize val="0"/>
            <c:showLeaderLines val="1"/>
          </c:dLbls>
          <c:cat>
            <c:strRef>
              <c:f>graphs!$A$41:$A$42</c:f>
              <c:strCache>
                <c:ptCount val="2"/>
                <c:pt idx="0">
                  <c:v>Yes</c:v>
                </c:pt>
                <c:pt idx="1">
                  <c:v>No</c:v>
                </c:pt>
              </c:strCache>
            </c:strRef>
          </c:cat>
          <c:val>
            <c:numRef>
              <c:f>graphs!$B$41:$B$42</c:f>
              <c:numCache>
                <c:formatCode>General</c:formatCode>
                <c:ptCount val="2"/>
                <c:pt idx="0">
                  <c:v>57.0</c:v>
                </c:pt>
                <c:pt idx="1">
                  <c:v>43.0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400" baseline="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invertIfNegative val="0"/>
          <c:cat>
            <c:strRef>
              <c:f>graphs!$A$70:$A$77</c:f>
              <c:strCache>
                <c:ptCount val="8"/>
                <c:pt idx="0">
                  <c:v>No loss</c:v>
                </c:pt>
                <c:pt idx="1">
                  <c:v>1%-5%</c:v>
                </c:pt>
                <c:pt idx="2">
                  <c:v>6%-10%</c:v>
                </c:pt>
                <c:pt idx="3">
                  <c:v>11%-20%</c:v>
                </c:pt>
                <c:pt idx="4">
                  <c:v>21%-30%</c:v>
                </c:pt>
                <c:pt idx="5">
                  <c:v>31%-40%</c:v>
                </c:pt>
                <c:pt idx="6">
                  <c:v>41%-50%</c:v>
                </c:pt>
                <c:pt idx="7">
                  <c:v>50%+</c:v>
                </c:pt>
              </c:strCache>
            </c:strRef>
          </c:cat>
          <c:val>
            <c:numRef>
              <c:f>graphs!$B$70:$B$77</c:f>
              <c:numCache>
                <c:formatCode>0.0</c:formatCode>
                <c:ptCount val="8"/>
                <c:pt idx="0" formatCode="General">
                  <c:v>43.0</c:v>
                </c:pt>
                <c:pt idx="1">
                  <c:v>13.68</c:v>
                </c:pt>
                <c:pt idx="2">
                  <c:v>17.67000000000001</c:v>
                </c:pt>
                <c:pt idx="3">
                  <c:v>10.83</c:v>
                </c:pt>
                <c:pt idx="4">
                  <c:v>4.56</c:v>
                </c:pt>
                <c:pt idx="5">
                  <c:v>2.849999999999999</c:v>
                </c:pt>
                <c:pt idx="6">
                  <c:v>1.71</c:v>
                </c:pt>
                <c:pt idx="7">
                  <c:v>5.13</c:v>
                </c:pt>
              </c:numCache>
            </c:numRef>
          </c:val>
        </c:ser>
        <c:dLbls>
          <c:showLegendKey val="0"/>
          <c:showVal val="0"/>
          <c:showCatName val="0"/>
          <c:showSerName val="0"/>
          <c:showPercent val="0"/>
          <c:showBubbleSize val="0"/>
        </c:dLbls>
        <c:gapWidth val="150"/>
        <c:overlap val="100"/>
        <c:axId val="590277528"/>
        <c:axId val="590280472"/>
      </c:barChart>
      <c:catAx>
        <c:axId val="590277528"/>
        <c:scaling>
          <c:orientation val="maxMin"/>
        </c:scaling>
        <c:delete val="0"/>
        <c:axPos val="l"/>
        <c:numFmt formatCode="General" sourceLinked="1"/>
        <c:majorTickMark val="out"/>
        <c:minorTickMark val="none"/>
        <c:tickLblPos val="nextTo"/>
        <c:crossAx val="590280472"/>
        <c:crosses val="autoZero"/>
        <c:auto val="1"/>
        <c:lblAlgn val="ctr"/>
        <c:lblOffset val="100"/>
        <c:noMultiLvlLbl val="0"/>
      </c:catAx>
      <c:valAx>
        <c:axId val="590280472"/>
        <c:scaling>
          <c:orientation val="minMax"/>
        </c:scaling>
        <c:delete val="0"/>
        <c:axPos val="t"/>
        <c:numFmt formatCode="General" sourceLinked="1"/>
        <c:majorTickMark val="out"/>
        <c:minorTickMark val="none"/>
        <c:tickLblPos val="nextTo"/>
        <c:crossAx val="590277528"/>
        <c:crosses val="autoZero"/>
        <c:crossBetween val="between"/>
      </c:valAx>
    </c:plotArea>
    <c:plotVisOnly val="1"/>
    <c:dispBlanksAs val="gap"/>
    <c:showDLblsOverMax val="0"/>
  </c:chart>
  <c:txPr>
    <a:bodyPr/>
    <a:lstStyle/>
    <a:p>
      <a:pPr>
        <a:defRPr sz="1400" baseline="0"/>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v>Feb-09</c:v>
          </c:tx>
          <c:invertIfNegative val="0"/>
          <c:dLbls>
            <c:txPr>
              <a:bodyPr/>
              <a:lstStyle/>
              <a:p>
                <a:pPr>
                  <a:defRPr>
                    <a:solidFill>
                      <a:srgbClr val="92D050"/>
                    </a:solidFill>
                  </a:defRPr>
                </a:pPr>
                <a:endParaRPr lang="en-US"/>
              </a:p>
            </c:txPr>
            <c:showLegendKey val="0"/>
            <c:showVal val="1"/>
            <c:showCatName val="0"/>
            <c:showSerName val="0"/>
            <c:showPercent val="0"/>
            <c:showBubbleSize val="0"/>
            <c:showLeaderLines val="0"/>
          </c:dLbls>
          <c:val>
            <c:numRef>
              <c:f>'February 2009'!$B$5:$B$9</c:f>
              <c:numCache>
                <c:formatCode>General</c:formatCode>
                <c:ptCount val="5"/>
                <c:pt idx="0">
                  <c:v>36.0</c:v>
                </c:pt>
                <c:pt idx="1">
                  <c:v>40.0</c:v>
                </c:pt>
                <c:pt idx="2">
                  <c:v>12.0</c:v>
                </c:pt>
                <c:pt idx="3">
                  <c:v>5.0</c:v>
                </c:pt>
                <c:pt idx="4">
                  <c:v>2.0</c:v>
                </c:pt>
              </c:numCache>
            </c:numRef>
          </c:val>
        </c:ser>
        <c:ser>
          <c:idx val="1"/>
          <c:order val="1"/>
          <c:tx>
            <c:v>Sep-12</c:v>
          </c:tx>
          <c:invertIfNegative val="0"/>
          <c:dLbls>
            <c:txPr>
              <a:bodyPr/>
              <a:lstStyle/>
              <a:p>
                <a:pPr>
                  <a:defRPr>
                    <a:solidFill>
                      <a:srgbClr val="FF0000"/>
                    </a:solidFill>
                  </a:defRPr>
                </a:pPr>
                <a:endParaRPr lang="en-US"/>
              </a:p>
            </c:txPr>
            <c:showLegendKey val="0"/>
            <c:showVal val="1"/>
            <c:showCatName val="0"/>
            <c:showSerName val="0"/>
            <c:showPercent val="0"/>
            <c:showBubbleSize val="0"/>
            <c:showLeaderLines val="0"/>
          </c:dLbls>
          <c:val>
            <c:numRef>
              <c:f>'Sept 2012'!$B$5:$B$9</c:f>
              <c:numCache>
                <c:formatCode>General</c:formatCode>
                <c:ptCount val="5"/>
                <c:pt idx="0">
                  <c:v>10.0</c:v>
                </c:pt>
                <c:pt idx="1">
                  <c:v>20.0</c:v>
                </c:pt>
                <c:pt idx="2">
                  <c:v>21.0</c:v>
                </c:pt>
                <c:pt idx="3">
                  <c:v>31.0</c:v>
                </c:pt>
                <c:pt idx="4">
                  <c:v>12.0</c:v>
                </c:pt>
              </c:numCache>
            </c:numRef>
          </c:val>
        </c:ser>
        <c:ser>
          <c:idx val="0"/>
          <c:order val="2"/>
          <c:tx>
            <c:v>Aug-13</c:v>
          </c:tx>
          <c:invertIfNegative val="0"/>
          <c:dLbls>
            <c:numFmt formatCode="#,##0" sourceLinked="0"/>
            <c:txPr>
              <a:bodyPr/>
              <a:lstStyle/>
              <a:p>
                <a:pPr>
                  <a:defRPr>
                    <a:solidFill>
                      <a:srgbClr val="0070C0"/>
                    </a:solidFill>
                  </a:defRPr>
                </a:pPr>
                <a:endParaRPr lang="en-US"/>
              </a:p>
            </c:txPr>
            <c:showLegendKey val="0"/>
            <c:showVal val="1"/>
            <c:showCatName val="0"/>
            <c:showSerName val="0"/>
            <c:showPercent val="0"/>
            <c:showBubbleSize val="0"/>
            <c:showLeaderLines val="0"/>
          </c:dLbls>
          <c:cat>
            <c:strRef>
              <c:f>'August 2013'!$A$5:$A$9</c:f>
              <c:strCache>
                <c:ptCount val="5"/>
                <c:pt idx="0">
                  <c:v>Very High</c:v>
                </c:pt>
                <c:pt idx="1">
                  <c:v>High</c:v>
                </c:pt>
                <c:pt idx="2">
                  <c:v>Normal</c:v>
                </c:pt>
                <c:pt idx="3">
                  <c:v>Low</c:v>
                </c:pt>
                <c:pt idx="4">
                  <c:v>Very Low</c:v>
                </c:pt>
              </c:strCache>
            </c:strRef>
          </c:cat>
          <c:val>
            <c:numRef>
              <c:f>'August 2013'!$B$5:$B$9</c:f>
              <c:numCache>
                <c:formatCode>General</c:formatCode>
                <c:ptCount val="5"/>
                <c:pt idx="0">
                  <c:v>4.109999999999999</c:v>
                </c:pt>
                <c:pt idx="1">
                  <c:v>9.68</c:v>
                </c:pt>
                <c:pt idx="2">
                  <c:v>21.99</c:v>
                </c:pt>
                <c:pt idx="3">
                  <c:v>38.71</c:v>
                </c:pt>
                <c:pt idx="4">
                  <c:v>19.93999999999999</c:v>
                </c:pt>
              </c:numCache>
            </c:numRef>
          </c:val>
        </c:ser>
        <c:dLbls>
          <c:showLegendKey val="0"/>
          <c:showVal val="0"/>
          <c:showCatName val="0"/>
          <c:showSerName val="0"/>
          <c:showPercent val="0"/>
          <c:showBubbleSize val="0"/>
        </c:dLbls>
        <c:gapWidth val="150"/>
        <c:axId val="590211496"/>
        <c:axId val="590190136"/>
      </c:barChart>
      <c:catAx>
        <c:axId val="590211496"/>
        <c:scaling>
          <c:orientation val="minMax"/>
        </c:scaling>
        <c:delete val="0"/>
        <c:axPos val="b"/>
        <c:majorTickMark val="out"/>
        <c:minorTickMark val="none"/>
        <c:tickLblPos val="nextTo"/>
        <c:crossAx val="590190136"/>
        <c:crosses val="autoZero"/>
        <c:auto val="1"/>
        <c:lblAlgn val="ctr"/>
        <c:lblOffset val="100"/>
        <c:noMultiLvlLbl val="0"/>
      </c:catAx>
      <c:valAx>
        <c:axId val="590190136"/>
        <c:scaling>
          <c:orientation val="minMax"/>
        </c:scaling>
        <c:delete val="0"/>
        <c:axPos val="l"/>
        <c:numFmt formatCode="General" sourceLinked="1"/>
        <c:majorTickMark val="out"/>
        <c:minorTickMark val="none"/>
        <c:tickLblPos val="nextTo"/>
        <c:crossAx val="590211496"/>
        <c:crosses val="autoZero"/>
        <c:crossBetween val="between"/>
      </c:valAx>
    </c:plotArea>
    <c:legend>
      <c:legendPos val="b"/>
      <c:overlay val="0"/>
    </c:legend>
    <c:plotVisOnly val="1"/>
    <c:dispBlanksAs val="gap"/>
    <c:showDLblsOverMax val="0"/>
  </c:chart>
  <c:txPr>
    <a:bodyPr/>
    <a:lstStyle/>
    <a:p>
      <a:pPr>
        <a:defRPr sz="1400" baseline="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'Price Chg'!$D$5</c:f>
              <c:strCache>
                <c:ptCount val="1"/>
                <c:pt idx="0">
                  <c:v>A</c:v>
                </c:pt>
              </c:strCache>
            </c:strRef>
          </c:tx>
          <c:invertIfNegative val="0"/>
          <c:cat>
            <c:strRef>
              <c:f>'Price Chg'!$C$6:$C$7</c:f>
              <c:strCache>
                <c:ptCount val="2"/>
                <c:pt idx="0">
                  <c:v>Somewhat or substantially higher</c:v>
                </c:pt>
                <c:pt idx="1">
                  <c:v>somewhat or substantially lower</c:v>
                </c:pt>
              </c:strCache>
            </c:strRef>
          </c:cat>
          <c:val>
            <c:numRef>
              <c:f>'Price Chg'!$D$6:$D$7</c:f>
              <c:numCache>
                <c:formatCode>General</c:formatCode>
                <c:ptCount val="2"/>
                <c:pt idx="0">
                  <c:v>59.0</c:v>
                </c:pt>
                <c:pt idx="1">
                  <c:v>12.0</c:v>
                </c:pt>
              </c:numCache>
            </c:numRef>
          </c:val>
        </c:ser>
        <c:ser>
          <c:idx val="1"/>
          <c:order val="1"/>
          <c:tx>
            <c:strRef>
              <c:f>'Price Chg'!$E$5</c:f>
              <c:strCache>
                <c:ptCount val="1"/>
                <c:pt idx="0">
                  <c:v>B</c:v>
                </c:pt>
              </c:strCache>
            </c:strRef>
          </c:tx>
          <c:invertIfNegative val="0"/>
          <c:cat>
            <c:strRef>
              <c:f>'Price Chg'!$C$6:$C$7</c:f>
              <c:strCache>
                <c:ptCount val="2"/>
                <c:pt idx="0">
                  <c:v>Somewhat or substantially higher</c:v>
                </c:pt>
                <c:pt idx="1">
                  <c:v>somewhat or substantially lower</c:v>
                </c:pt>
              </c:strCache>
            </c:strRef>
          </c:cat>
          <c:val>
            <c:numRef>
              <c:f>'Price Chg'!$E$6:$E$7</c:f>
              <c:numCache>
                <c:formatCode>General</c:formatCode>
                <c:ptCount val="2"/>
                <c:pt idx="0">
                  <c:v>54.0</c:v>
                </c:pt>
                <c:pt idx="1">
                  <c:v>12.0</c:v>
                </c:pt>
              </c:numCache>
            </c:numRef>
          </c:val>
        </c:ser>
        <c:ser>
          <c:idx val="2"/>
          <c:order val="2"/>
          <c:tx>
            <c:strRef>
              <c:f>'Price Chg'!$F$5</c:f>
              <c:strCache>
                <c:ptCount val="1"/>
                <c:pt idx="0">
                  <c:v>C</c:v>
                </c:pt>
              </c:strCache>
            </c:strRef>
          </c:tx>
          <c:invertIfNegative val="0"/>
          <c:cat>
            <c:strRef>
              <c:f>'Price Chg'!$C$6:$C$7</c:f>
              <c:strCache>
                <c:ptCount val="2"/>
                <c:pt idx="0">
                  <c:v>Somewhat or substantially higher</c:v>
                </c:pt>
                <c:pt idx="1">
                  <c:v>somewhat or substantially lower</c:v>
                </c:pt>
              </c:strCache>
            </c:strRef>
          </c:cat>
          <c:val>
            <c:numRef>
              <c:f>'Price Chg'!$F$6:$F$7</c:f>
              <c:numCache>
                <c:formatCode>General</c:formatCode>
                <c:ptCount val="2"/>
                <c:pt idx="0">
                  <c:v>43.0</c:v>
                </c:pt>
                <c:pt idx="1">
                  <c:v>13.0</c:v>
                </c:pt>
              </c:numCache>
            </c:numRef>
          </c:val>
        </c:ser>
        <c:dLbls>
          <c:showLegendKey val="0"/>
          <c:showVal val="0"/>
          <c:showCatName val="0"/>
          <c:showSerName val="0"/>
          <c:showPercent val="0"/>
          <c:showBubbleSize val="0"/>
        </c:dLbls>
        <c:gapWidth val="150"/>
        <c:axId val="590141160"/>
        <c:axId val="590144136"/>
      </c:barChart>
      <c:catAx>
        <c:axId val="590141160"/>
        <c:scaling>
          <c:orientation val="minMax"/>
        </c:scaling>
        <c:delete val="0"/>
        <c:axPos val="b"/>
        <c:majorTickMark val="out"/>
        <c:minorTickMark val="none"/>
        <c:tickLblPos val="nextTo"/>
        <c:crossAx val="590144136"/>
        <c:crosses val="autoZero"/>
        <c:auto val="1"/>
        <c:lblAlgn val="ctr"/>
        <c:lblOffset val="100"/>
        <c:noMultiLvlLbl val="0"/>
      </c:catAx>
      <c:valAx>
        <c:axId val="590144136"/>
        <c:scaling>
          <c:orientation val="minMax"/>
        </c:scaling>
        <c:delete val="0"/>
        <c:axPos val="l"/>
        <c:numFmt formatCode="General" sourceLinked="1"/>
        <c:majorTickMark val="out"/>
        <c:minorTickMark val="none"/>
        <c:tickLblPos val="nextTo"/>
        <c:crossAx val="590141160"/>
        <c:crosses val="autoZero"/>
        <c:crossBetween val="between"/>
      </c:valAx>
    </c:plotArea>
    <c:legend>
      <c:legendPos val="b"/>
      <c:overlay val="0"/>
    </c:legend>
    <c:plotVisOnly val="1"/>
    <c:dispBlanksAs val="gap"/>
    <c:showDLblsOverMax val="0"/>
  </c:chart>
  <c:txPr>
    <a:bodyPr/>
    <a:lstStyle/>
    <a:p>
      <a:pPr>
        <a:defRPr sz="1400" baseline="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8821741032371"/>
          <c:y val="0.0519389009110096"/>
          <c:w val="0.897918853893264"/>
          <c:h val="0.881903486729308"/>
        </c:manualLayout>
      </c:layout>
      <c:lineChart>
        <c:grouping val="standard"/>
        <c:varyColors val="0"/>
        <c:ser>
          <c:idx val="2"/>
          <c:order val="0"/>
          <c:tx>
            <c:strRef>
              <c:f>'[TABLE 22a - PPI for Selected Building Materials_Automated.xlsm]MONTHLY'!$P$3</c:f>
              <c:strCache>
                <c:ptCount val="1"/>
                <c:pt idx="0">
                  <c:v>   Lumber</c:v>
                </c:pt>
              </c:strCache>
            </c:strRef>
          </c:tx>
          <c:spPr>
            <a:ln w="41275">
              <a:solidFill>
                <a:srgbClr val="C00000"/>
              </a:solidFill>
            </a:ln>
          </c:spPr>
          <c:marker>
            <c:symbol val="none"/>
          </c:marker>
          <c:cat>
            <c:numRef>
              <c:f>'[TABLE 22a - PPI for Selected Building Materials_Automated.xlsm]MONTHLY'!$A$185:$A$288</c:f>
              <c:numCache>
                <c:formatCode>mmm</c:formatCode>
                <c:ptCount val="104"/>
                <c:pt idx="0" formatCode="yyyy\ \-\ mmm">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formatCode="yyyy\ \-\ mmm">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formatCode="yyyy\ \-\ mmm">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formatCode="yyyy\ \-\ mmm">
                  <c:v>39478.0</c:v>
                </c:pt>
                <c:pt idx="37">
                  <c:v>39507.0</c:v>
                </c:pt>
                <c:pt idx="38">
                  <c:v>39538.0</c:v>
                </c:pt>
                <c:pt idx="39">
                  <c:v>39568.0</c:v>
                </c:pt>
                <c:pt idx="40">
                  <c:v>39599.0</c:v>
                </c:pt>
                <c:pt idx="41">
                  <c:v>39629.0</c:v>
                </c:pt>
                <c:pt idx="42">
                  <c:v>39660.0</c:v>
                </c:pt>
                <c:pt idx="43">
                  <c:v>39691.0</c:v>
                </c:pt>
                <c:pt idx="44">
                  <c:v>39721.0</c:v>
                </c:pt>
                <c:pt idx="45">
                  <c:v>39752.0</c:v>
                </c:pt>
                <c:pt idx="46">
                  <c:v>39782.0</c:v>
                </c:pt>
                <c:pt idx="47">
                  <c:v>39813.0</c:v>
                </c:pt>
                <c:pt idx="48" formatCode="yyyy\ \-\ mmm">
                  <c:v>39844.0</c:v>
                </c:pt>
                <c:pt idx="49">
                  <c:v>39872.0</c:v>
                </c:pt>
                <c:pt idx="50">
                  <c:v>39903.0</c:v>
                </c:pt>
                <c:pt idx="51">
                  <c:v>39933.0</c:v>
                </c:pt>
                <c:pt idx="52">
                  <c:v>39964.0</c:v>
                </c:pt>
                <c:pt idx="53">
                  <c:v>39994.0</c:v>
                </c:pt>
                <c:pt idx="54">
                  <c:v>40025.0</c:v>
                </c:pt>
                <c:pt idx="55">
                  <c:v>40056.0</c:v>
                </c:pt>
                <c:pt idx="56">
                  <c:v>40086.0</c:v>
                </c:pt>
                <c:pt idx="57">
                  <c:v>40117.0</c:v>
                </c:pt>
                <c:pt idx="58">
                  <c:v>40147.0</c:v>
                </c:pt>
                <c:pt idx="59">
                  <c:v>40178.0</c:v>
                </c:pt>
                <c:pt idx="60" formatCode="yyyy\ \-\ mmm">
                  <c:v>40209.0</c:v>
                </c:pt>
                <c:pt idx="61">
                  <c:v>40237.0</c:v>
                </c:pt>
                <c:pt idx="62">
                  <c:v>40268.0</c:v>
                </c:pt>
                <c:pt idx="63">
                  <c:v>40298.0</c:v>
                </c:pt>
                <c:pt idx="64">
                  <c:v>40329.0</c:v>
                </c:pt>
                <c:pt idx="65">
                  <c:v>40359.0</c:v>
                </c:pt>
                <c:pt idx="66">
                  <c:v>40390.0</c:v>
                </c:pt>
                <c:pt idx="67">
                  <c:v>40421.0</c:v>
                </c:pt>
                <c:pt idx="68">
                  <c:v>40451.0</c:v>
                </c:pt>
                <c:pt idx="69">
                  <c:v>40482.0</c:v>
                </c:pt>
                <c:pt idx="70">
                  <c:v>40512.0</c:v>
                </c:pt>
                <c:pt idx="71">
                  <c:v>40543.0</c:v>
                </c:pt>
                <c:pt idx="72" formatCode="yyyy\ \-\ mmm">
                  <c:v>40574.0</c:v>
                </c:pt>
                <c:pt idx="73">
                  <c:v>40602.0</c:v>
                </c:pt>
                <c:pt idx="74">
                  <c:v>40633.0</c:v>
                </c:pt>
                <c:pt idx="75">
                  <c:v>40663.0</c:v>
                </c:pt>
                <c:pt idx="76">
                  <c:v>40694.0</c:v>
                </c:pt>
                <c:pt idx="77">
                  <c:v>40724.0</c:v>
                </c:pt>
                <c:pt idx="78">
                  <c:v>40755.0</c:v>
                </c:pt>
                <c:pt idx="79">
                  <c:v>40786.0</c:v>
                </c:pt>
                <c:pt idx="80">
                  <c:v>40816.0</c:v>
                </c:pt>
                <c:pt idx="81">
                  <c:v>40847.0</c:v>
                </c:pt>
                <c:pt idx="82">
                  <c:v>40877.0</c:v>
                </c:pt>
                <c:pt idx="83">
                  <c:v>40908.0</c:v>
                </c:pt>
                <c:pt idx="84" formatCode="yyyy\ \-\ mmm">
                  <c:v>40939.0</c:v>
                </c:pt>
                <c:pt idx="85">
                  <c:v>40968.0</c:v>
                </c:pt>
                <c:pt idx="86">
                  <c:v>40999.0</c:v>
                </c:pt>
                <c:pt idx="87">
                  <c:v>41029.0</c:v>
                </c:pt>
                <c:pt idx="88">
                  <c:v>41060.0</c:v>
                </c:pt>
                <c:pt idx="89">
                  <c:v>41090.0</c:v>
                </c:pt>
                <c:pt idx="90">
                  <c:v>41121.0</c:v>
                </c:pt>
                <c:pt idx="91">
                  <c:v>41152.0</c:v>
                </c:pt>
                <c:pt idx="92">
                  <c:v>41182.0</c:v>
                </c:pt>
                <c:pt idx="93">
                  <c:v>41213.0</c:v>
                </c:pt>
                <c:pt idx="94">
                  <c:v>41243.0</c:v>
                </c:pt>
                <c:pt idx="95">
                  <c:v>41274.0</c:v>
                </c:pt>
                <c:pt idx="96">
                  <c:v>41305.0</c:v>
                </c:pt>
                <c:pt idx="97">
                  <c:v>41333.0</c:v>
                </c:pt>
                <c:pt idx="98">
                  <c:v>41364.0</c:v>
                </c:pt>
                <c:pt idx="99">
                  <c:v>41394.0</c:v>
                </c:pt>
                <c:pt idx="100">
                  <c:v>41425.0</c:v>
                </c:pt>
                <c:pt idx="101">
                  <c:v>41455.0</c:v>
                </c:pt>
                <c:pt idx="102">
                  <c:v>41486.0</c:v>
                </c:pt>
                <c:pt idx="103">
                  <c:v>41517.0</c:v>
                </c:pt>
              </c:numCache>
            </c:numRef>
          </c:cat>
          <c:val>
            <c:numRef>
              <c:f>'[TABLE 22a - PPI for Selected Building Materials_Automated.xlsm]MONTHLY'!$P$185:$P$288</c:f>
              <c:numCache>
                <c:formatCode>_(* #,##0.0_);_(* \(#,##0.0\);_(* "-"??_);_(@_)</c:formatCode>
                <c:ptCount val="104"/>
                <c:pt idx="0">
                  <c:v>197.600006103516</c:v>
                </c:pt>
                <c:pt idx="1">
                  <c:v>205.5</c:v>
                </c:pt>
                <c:pt idx="2">
                  <c:v>206.399993896484</c:v>
                </c:pt>
                <c:pt idx="3">
                  <c:v>204.800003051758</c:v>
                </c:pt>
                <c:pt idx="4">
                  <c:v>196.899993896484</c:v>
                </c:pt>
                <c:pt idx="5">
                  <c:v>202.300003051758</c:v>
                </c:pt>
                <c:pt idx="6">
                  <c:v>198.0</c:v>
                </c:pt>
                <c:pt idx="7">
                  <c:v>194.0</c:v>
                </c:pt>
                <c:pt idx="8">
                  <c:v>197.699996948242</c:v>
                </c:pt>
                <c:pt idx="9">
                  <c:v>195.800003051758</c:v>
                </c:pt>
                <c:pt idx="10">
                  <c:v>191.5</c:v>
                </c:pt>
                <c:pt idx="11">
                  <c:v>193.199996948242</c:v>
                </c:pt>
                <c:pt idx="12">
                  <c:v>199.399993896484</c:v>
                </c:pt>
                <c:pt idx="13">
                  <c:v>200.899993896484</c:v>
                </c:pt>
                <c:pt idx="14">
                  <c:v>200.199996948242</c:v>
                </c:pt>
                <c:pt idx="15">
                  <c:v>198.800003051758</c:v>
                </c:pt>
                <c:pt idx="16">
                  <c:v>200.600006103516</c:v>
                </c:pt>
                <c:pt idx="17">
                  <c:v>192.300003051758</c:v>
                </c:pt>
                <c:pt idx="18">
                  <c:v>187.300003051758</c:v>
                </c:pt>
                <c:pt idx="19">
                  <c:v>182.399993896484</c:v>
                </c:pt>
                <c:pt idx="20">
                  <c:v>182.199996948242</c:v>
                </c:pt>
                <c:pt idx="21">
                  <c:v>174.600006103516</c:v>
                </c:pt>
                <c:pt idx="22">
                  <c:v>171.600006103516</c:v>
                </c:pt>
                <c:pt idx="23">
                  <c:v>172.5</c:v>
                </c:pt>
                <c:pt idx="24">
                  <c:v>176.899993896484</c:v>
                </c:pt>
                <c:pt idx="25">
                  <c:v>176.800003051758</c:v>
                </c:pt>
                <c:pt idx="26">
                  <c:v>177.5</c:v>
                </c:pt>
                <c:pt idx="27">
                  <c:v>177.0</c:v>
                </c:pt>
                <c:pt idx="28">
                  <c:v>175.600006103516</c:v>
                </c:pt>
                <c:pt idx="29">
                  <c:v>177.199996948242</c:v>
                </c:pt>
                <c:pt idx="30">
                  <c:v>179.199996948242</c:v>
                </c:pt>
                <c:pt idx="31">
                  <c:v>176.800003051758</c:v>
                </c:pt>
                <c:pt idx="32">
                  <c:v>174.199996948242</c:v>
                </c:pt>
                <c:pt idx="33">
                  <c:v>171.199996948242</c:v>
                </c:pt>
                <c:pt idx="34">
                  <c:v>167.199996948242</c:v>
                </c:pt>
                <c:pt idx="35">
                  <c:v>167.300003051758</c:v>
                </c:pt>
                <c:pt idx="36">
                  <c:v>163.699996948242</c:v>
                </c:pt>
                <c:pt idx="37">
                  <c:v>161.899993896484</c:v>
                </c:pt>
                <c:pt idx="38">
                  <c:v>162.100006103516</c:v>
                </c:pt>
                <c:pt idx="39">
                  <c:v>162.800003051758</c:v>
                </c:pt>
                <c:pt idx="40">
                  <c:v>169.100006103516</c:v>
                </c:pt>
                <c:pt idx="41">
                  <c:v>170.399993896484</c:v>
                </c:pt>
                <c:pt idx="42">
                  <c:v>166.899993896484</c:v>
                </c:pt>
                <c:pt idx="43">
                  <c:v>167.300003051758</c:v>
                </c:pt>
                <c:pt idx="44">
                  <c:v>166.699996948242</c:v>
                </c:pt>
                <c:pt idx="45">
                  <c:v>159.399993896484</c:v>
                </c:pt>
                <c:pt idx="46">
                  <c:v>156.699996948242</c:v>
                </c:pt>
                <c:pt idx="47">
                  <c:v>154.899993896484</c:v>
                </c:pt>
                <c:pt idx="48">
                  <c:v>150.399993896484</c:v>
                </c:pt>
                <c:pt idx="49">
                  <c:v>148.5</c:v>
                </c:pt>
                <c:pt idx="50">
                  <c:v>144.800003051758</c:v>
                </c:pt>
                <c:pt idx="51">
                  <c:v>145.0</c:v>
                </c:pt>
                <c:pt idx="52">
                  <c:v>143.699996948242</c:v>
                </c:pt>
                <c:pt idx="53">
                  <c:v>144.600006103516</c:v>
                </c:pt>
                <c:pt idx="54">
                  <c:v>150.899993896484</c:v>
                </c:pt>
                <c:pt idx="55">
                  <c:v>151.399993896484</c:v>
                </c:pt>
                <c:pt idx="56">
                  <c:v>152.600006103516</c:v>
                </c:pt>
                <c:pt idx="57">
                  <c:v>151.399993896484</c:v>
                </c:pt>
                <c:pt idx="58">
                  <c:v>153.300003051758</c:v>
                </c:pt>
                <c:pt idx="59">
                  <c:v>156.399993896484</c:v>
                </c:pt>
                <c:pt idx="60">
                  <c:v>157.199996948242</c:v>
                </c:pt>
                <c:pt idx="61">
                  <c:v>166.399993896484</c:v>
                </c:pt>
                <c:pt idx="62">
                  <c:v>169.199996948242</c:v>
                </c:pt>
                <c:pt idx="63">
                  <c:v>175.800003051758</c:v>
                </c:pt>
                <c:pt idx="64">
                  <c:v>180.0</c:v>
                </c:pt>
                <c:pt idx="65">
                  <c:v>170.100006103516</c:v>
                </c:pt>
                <c:pt idx="66">
                  <c:v>167.399993896484</c:v>
                </c:pt>
                <c:pt idx="67">
                  <c:v>165.0</c:v>
                </c:pt>
                <c:pt idx="68">
                  <c:v>163.899993896484</c:v>
                </c:pt>
                <c:pt idx="69">
                  <c:v>162.600006103516</c:v>
                </c:pt>
                <c:pt idx="70">
                  <c:v>163.800003051758</c:v>
                </c:pt>
                <c:pt idx="71">
                  <c:v>166.399993896484</c:v>
                </c:pt>
                <c:pt idx="72">
                  <c:v>169.0</c:v>
                </c:pt>
                <c:pt idx="73">
                  <c:v>168.699996948242</c:v>
                </c:pt>
                <c:pt idx="74">
                  <c:v>170.0</c:v>
                </c:pt>
                <c:pt idx="75">
                  <c:v>168.699996948242</c:v>
                </c:pt>
                <c:pt idx="76">
                  <c:v>165.899993896484</c:v>
                </c:pt>
                <c:pt idx="77">
                  <c:v>165.300003051758</c:v>
                </c:pt>
                <c:pt idx="78">
                  <c:v>165.899993896484</c:v>
                </c:pt>
                <c:pt idx="79">
                  <c:v>167.699996948242</c:v>
                </c:pt>
                <c:pt idx="80">
                  <c:v>165.600006103516</c:v>
                </c:pt>
                <c:pt idx="81">
                  <c:v>165.0</c:v>
                </c:pt>
                <c:pt idx="82">
                  <c:v>163.199996948242</c:v>
                </c:pt>
                <c:pt idx="83">
                  <c:v>164.100006103516</c:v>
                </c:pt>
                <c:pt idx="84">
                  <c:v>164.100006103516</c:v>
                </c:pt>
                <c:pt idx="85">
                  <c:v>166.199996948242</c:v>
                </c:pt>
                <c:pt idx="86">
                  <c:v>169.300003051758</c:v>
                </c:pt>
                <c:pt idx="87">
                  <c:v>170.100006103516</c:v>
                </c:pt>
                <c:pt idx="88">
                  <c:v>174.800003051758</c:v>
                </c:pt>
                <c:pt idx="89">
                  <c:v>174.699996948242</c:v>
                </c:pt>
                <c:pt idx="90">
                  <c:v>170.699996948242</c:v>
                </c:pt>
                <c:pt idx="91">
                  <c:v>175.199996948242</c:v>
                </c:pt>
                <c:pt idx="92">
                  <c:v>174.800003051758</c:v>
                </c:pt>
                <c:pt idx="93">
                  <c:v>170.600006103516</c:v>
                </c:pt>
                <c:pt idx="94">
                  <c:v>177.0</c:v>
                </c:pt>
                <c:pt idx="95">
                  <c:v>181.899993896484</c:v>
                </c:pt>
                <c:pt idx="96">
                  <c:v>190.899993896484</c:v>
                </c:pt>
                <c:pt idx="97" formatCode="0.0%">
                  <c:v>196.100006103516</c:v>
                </c:pt>
                <c:pt idx="98" formatCode="0.0%">
                  <c:v>204.100006103516</c:v>
                </c:pt>
                <c:pt idx="99">
                  <c:v>208.399993896484</c:v>
                </c:pt>
                <c:pt idx="100">
                  <c:v>201.5</c:v>
                </c:pt>
                <c:pt idx="101">
                  <c:v>192.699996948242</c:v>
                </c:pt>
                <c:pt idx="102">
                  <c:v>190.699996948242</c:v>
                </c:pt>
                <c:pt idx="103">
                  <c:v>195.100006103516</c:v>
                </c:pt>
              </c:numCache>
            </c:numRef>
          </c:val>
          <c:smooth val="0"/>
        </c:ser>
        <c:ser>
          <c:idx val="0"/>
          <c:order val="1"/>
          <c:tx>
            <c:strRef>
              <c:f>'[TABLE 22a - PPI for Selected Building Materials_Automated.xlsm]MONTHLY'!$W$3</c:f>
              <c:strCache>
                <c:ptCount val="1"/>
                <c:pt idx="0">
                  <c:v>  Plywood</c:v>
                </c:pt>
              </c:strCache>
            </c:strRef>
          </c:tx>
          <c:spPr>
            <a:ln w="41275">
              <a:solidFill>
                <a:srgbClr val="2D2DF7"/>
              </a:solidFill>
            </a:ln>
          </c:spPr>
          <c:marker>
            <c:symbol val="none"/>
          </c:marker>
          <c:val>
            <c:numRef>
              <c:f>'[TABLE 22a - PPI for Selected Building Materials_Automated.xlsm]MONTHLY'!$W$185:$W$288</c:f>
              <c:numCache>
                <c:formatCode>_(* #,##0.0_);_(* \(#,##0.0\);_(* "-"??_);_(@_)</c:formatCode>
                <c:ptCount val="104"/>
                <c:pt idx="0">
                  <c:v>187.0</c:v>
                </c:pt>
                <c:pt idx="1">
                  <c:v>191.5</c:v>
                </c:pt>
                <c:pt idx="2">
                  <c:v>187.800003051758</c:v>
                </c:pt>
                <c:pt idx="3">
                  <c:v>183.800003051758</c:v>
                </c:pt>
                <c:pt idx="4">
                  <c:v>174.0</c:v>
                </c:pt>
                <c:pt idx="5">
                  <c:v>186.300003051758</c:v>
                </c:pt>
                <c:pt idx="6">
                  <c:v>181.899993896484</c:v>
                </c:pt>
                <c:pt idx="7">
                  <c:v>176.800003051758</c:v>
                </c:pt>
                <c:pt idx="8">
                  <c:v>200.100006103516</c:v>
                </c:pt>
                <c:pt idx="9">
                  <c:v>211.600006103516</c:v>
                </c:pt>
                <c:pt idx="10">
                  <c:v>180.699996948242</c:v>
                </c:pt>
                <c:pt idx="11">
                  <c:v>180.199996948242</c:v>
                </c:pt>
                <c:pt idx="12">
                  <c:v>181.899993896484</c:v>
                </c:pt>
                <c:pt idx="13">
                  <c:v>179.600006103516</c:v>
                </c:pt>
                <c:pt idx="14">
                  <c:v>180.199996948242</c:v>
                </c:pt>
                <c:pt idx="15">
                  <c:v>182.399993896484</c:v>
                </c:pt>
                <c:pt idx="16">
                  <c:v>176.300003051758</c:v>
                </c:pt>
                <c:pt idx="17">
                  <c:v>173.300003051758</c:v>
                </c:pt>
                <c:pt idx="18">
                  <c:v>173.5</c:v>
                </c:pt>
                <c:pt idx="19">
                  <c:v>166.800003051758</c:v>
                </c:pt>
                <c:pt idx="20">
                  <c:v>166.5</c:v>
                </c:pt>
                <c:pt idx="21">
                  <c:v>161.699996948242</c:v>
                </c:pt>
                <c:pt idx="22">
                  <c:v>164.199996948242</c:v>
                </c:pt>
                <c:pt idx="23">
                  <c:v>165.199996948242</c:v>
                </c:pt>
                <c:pt idx="24">
                  <c:v>168.0</c:v>
                </c:pt>
                <c:pt idx="25">
                  <c:v>169.399993896484</c:v>
                </c:pt>
                <c:pt idx="26">
                  <c:v>170.199996948242</c:v>
                </c:pt>
                <c:pt idx="27">
                  <c:v>172.800003051758</c:v>
                </c:pt>
                <c:pt idx="28">
                  <c:v>177.100006103516</c:v>
                </c:pt>
                <c:pt idx="29">
                  <c:v>179.899993896484</c:v>
                </c:pt>
                <c:pt idx="30">
                  <c:v>181.5</c:v>
                </c:pt>
                <c:pt idx="31">
                  <c:v>181.100006103516</c:v>
                </c:pt>
                <c:pt idx="32">
                  <c:v>180.699996948242</c:v>
                </c:pt>
                <c:pt idx="33">
                  <c:v>177.199996948242</c:v>
                </c:pt>
                <c:pt idx="34">
                  <c:v>177.5</c:v>
                </c:pt>
                <c:pt idx="35">
                  <c:v>177.199996948242</c:v>
                </c:pt>
                <c:pt idx="36">
                  <c:v>174.300003051758</c:v>
                </c:pt>
                <c:pt idx="37">
                  <c:v>173.0</c:v>
                </c:pt>
                <c:pt idx="38">
                  <c:v>173.300003051758</c:v>
                </c:pt>
                <c:pt idx="39">
                  <c:v>173.199996948242</c:v>
                </c:pt>
                <c:pt idx="40">
                  <c:v>177.800003051758</c:v>
                </c:pt>
                <c:pt idx="41">
                  <c:v>179.300003051758</c:v>
                </c:pt>
                <c:pt idx="42">
                  <c:v>176.199996948242</c:v>
                </c:pt>
                <c:pt idx="43">
                  <c:v>174.899993896484</c:v>
                </c:pt>
                <c:pt idx="44">
                  <c:v>178.5</c:v>
                </c:pt>
                <c:pt idx="45">
                  <c:v>175.300003051758</c:v>
                </c:pt>
                <c:pt idx="46">
                  <c:v>172.5</c:v>
                </c:pt>
                <c:pt idx="47">
                  <c:v>168.600006103516</c:v>
                </c:pt>
                <c:pt idx="48">
                  <c:v>165.899993896484</c:v>
                </c:pt>
                <c:pt idx="49">
                  <c:v>165.300003051758</c:v>
                </c:pt>
                <c:pt idx="50">
                  <c:v>163.899993896484</c:v>
                </c:pt>
                <c:pt idx="51">
                  <c:v>160.899993896484</c:v>
                </c:pt>
                <c:pt idx="52">
                  <c:v>161.5</c:v>
                </c:pt>
                <c:pt idx="53">
                  <c:v>160.300003051758</c:v>
                </c:pt>
                <c:pt idx="54">
                  <c:v>163.0</c:v>
                </c:pt>
                <c:pt idx="55">
                  <c:v>164.399993896484</c:v>
                </c:pt>
                <c:pt idx="56">
                  <c:v>166.699996948242</c:v>
                </c:pt>
                <c:pt idx="57">
                  <c:v>163.899993896484</c:v>
                </c:pt>
                <c:pt idx="58">
                  <c:v>164.100006103516</c:v>
                </c:pt>
                <c:pt idx="59">
                  <c:v>164.899993896484</c:v>
                </c:pt>
                <c:pt idx="60">
                  <c:v>164.300003051758</c:v>
                </c:pt>
                <c:pt idx="61">
                  <c:v>168.300003051758</c:v>
                </c:pt>
                <c:pt idx="62">
                  <c:v>172.899993896484</c:v>
                </c:pt>
                <c:pt idx="63">
                  <c:v>188.0</c:v>
                </c:pt>
                <c:pt idx="64">
                  <c:v>195.699996948242</c:v>
                </c:pt>
                <c:pt idx="65">
                  <c:v>186.300003051758</c:v>
                </c:pt>
                <c:pt idx="66">
                  <c:v>181.5</c:v>
                </c:pt>
                <c:pt idx="67">
                  <c:v>177.199996948242</c:v>
                </c:pt>
                <c:pt idx="68">
                  <c:v>174.100006103516</c:v>
                </c:pt>
                <c:pt idx="69">
                  <c:v>171.899993896484</c:v>
                </c:pt>
                <c:pt idx="70">
                  <c:v>169.100006103516</c:v>
                </c:pt>
                <c:pt idx="71">
                  <c:v>170.600006103516</c:v>
                </c:pt>
                <c:pt idx="72">
                  <c:v>174.100006103516</c:v>
                </c:pt>
                <c:pt idx="73">
                  <c:v>175.699996948242</c:v>
                </c:pt>
                <c:pt idx="74">
                  <c:v>175.0</c:v>
                </c:pt>
                <c:pt idx="75">
                  <c:v>177.699996948242</c:v>
                </c:pt>
                <c:pt idx="76">
                  <c:v>168.699996948242</c:v>
                </c:pt>
                <c:pt idx="77">
                  <c:v>167.199996948242</c:v>
                </c:pt>
                <c:pt idx="78">
                  <c:v>165.199996948242</c:v>
                </c:pt>
                <c:pt idx="79">
                  <c:v>165.800003051758</c:v>
                </c:pt>
                <c:pt idx="80">
                  <c:v>168.600006103516</c:v>
                </c:pt>
                <c:pt idx="81">
                  <c:v>173.199996948242</c:v>
                </c:pt>
                <c:pt idx="82">
                  <c:v>171.100006103516</c:v>
                </c:pt>
                <c:pt idx="83">
                  <c:v>173.199996948242</c:v>
                </c:pt>
                <c:pt idx="84">
                  <c:v>175.899993896484</c:v>
                </c:pt>
                <c:pt idx="85">
                  <c:v>180.699996948242</c:v>
                </c:pt>
                <c:pt idx="86">
                  <c:v>185.800003051758</c:v>
                </c:pt>
                <c:pt idx="87">
                  <c:v>189.199996948242</c:v>
                </c:pt>
                <c:pt idx="88">
                  <c:v>189.399993896484</c:v>
                </c:pt>
                <c:pt idx="89">
                  <c:v>189.800003051758</c:v>
                </c:pt>
                <c:pt idx="90">
                  <c:v>189.800003051758</c:v>
                </c:pt>
                <c:pt idx="91">
                  <c:v>193.0</c:v>
                </c:pt>
                <c:pt idx="92">
                  <c:v>197.199996948242</c:v>
                </c:pt>
                <c:pt idx="93">
                  <c:v>192.600006103516</c:v>
                </c:pt>
                <c:pt idx="94">
                  <c:v>192.0</c:v>
                </c:pt>
                <c:pt idx="95">
                  <c:v>193.399993896484</c:v>
                </c:pt>
                <c:pt idx="96">
                  <c:v>198.199996948242</c:v>
                </c:pt>
                <c:pt idx="97">
                  <c:v>200.699996948242</c:v>
                </c:pt>
                <c:pt idx="98">
                  <c:v>204.699996948242</c:v>
                </c:pt>
                <c:pt idx="99">
                  <c:v>207.899993896484</c:v>
                </c:pt>
                <c:pt idx="100">
                  <c:v>202.0</c:v>
                </c:pt>
                <c:pt idx="101">
                  <c:v>205.800003051758</c:v>
                </c:pt>
                <c:pt idx="102">
                  <c:v>195.899993896484</c:v>
                </c:pt>
                <c:pt idx="103">
                  <c:v>195.399993896484</c:v>
                </c:pt>
              </c:numCache>
            </c:numRef>
          </c:val>
          <c:smooth val="0"/>
        </c:ser>
        <c:ser>
          <c:idx val="1"/>
          <c:order val="2"/>
          <c:tx>
            <c:strRef>
              <c:f>'[TABLE 22a - PPI for Selected Building Materials_Automated.xlsm]MONTHLY'!$AB$3</c:f>
              <c:strCache>
                <c:ptCount val="1"/>
                <c:pt idx="0">
                  <c:v>Gypsum products</c:v>
                </c:pt>
              </c:strCache>
            </c:strRef>
          </c:tx>
          <c:spPr>
            <a:ln w="41275">
              <a:solidFill>
                <a:srgbClr val="00B050"/>
              </a:solidFill>
            </a:ln>
          </c:spPr>
          <c:marker>
            <c:symbol val="none"/>
          </c:marker>
          <c:val>
            <c:numRef>
              <c:f>'[TABLE 22a - PPI for Selected Building Materials_Automated.xlsm]MONTHLY'!$AB$185:$AB$288</c:f>
              <c:numCache>
                <c:formatCode>_(* #,##0.0_);_(* \(#,##0.0\);_(* "-"??_);_(@_)</c:formatCode>
                <c:ptCount val="104"/>
                <c:pt idx="0">
                  <c:v>214.899993896484</c:v>
                </c:pt>
                <c:pt idx="1">
                  <c:v>215.699996948242</c:v>
                </c:pt>
                <c:pt idx="2">
                  <c:v>217.399993896484</c:v>
                </c:pt>
                <c:pt idx="3">
                  <c:v>217.100006103516</c:v>
                </c:pt>
                <c:pt idx="4">
                  <c:v>220.600006103516</c:v>
                </c:pt>
                <c:pt idx="5">
                  <c:v>224.699996948242</c:v>
                </c:pt>
                <c:pt idx="6">
                  <c:v>227.800003051758</c:v>
                </c:pt>
                <c:pt idx="7">
                  <c:v>237.300003051758</c:v>
                </c:pt>
                <c:pt idx="8">
                  <c:v>240.5</c:v>
                </c:pt>
                <c:pt idx="9">
                  <c:v>243.199996948242</c:v>
                </c:pt>
                <c:pt idx="10">
                  <c:v>244.0</c:v>
                </c:pt>
                <c:pt idx="11">
                  <c:v>252.0</c:v>
                </c:pt>
                <c:pt idx="12">
                  <c:v>257.1000061035164</c:v>
                </c:pt>
                <c:pt idx="13">
                  <c:v>266.0</c:v>
                </c:pt>
                <c:pt idx="14">
                  <c:v>269.899993896484</c:v>
                </c:pt>
                <c:pt idx="15">
                  <c:v>271.6000061035164</c:v>
                </c:pt>
                <c:pt idx="16">
                  <c:v>278.799987792969</c:v>
                </c:pt>
                <c:pt idx="17">
                  <c:v>277.299987792969</c:v>
                </c:pt>
                <c:pt idx="18">
                  <c:v>289.7000122070306</c:v>
                </c:pt>
                <c:pt idx="19">
                  <c:v>288.1000061035164</c:v>
                </c:pt>
                <c:pt idx="20">
                  <c:v>282.899993896484</c:v>
                </c:pt>
                <c:pt idx="21">
                  <c:v>279.899993896484</c:v>
                </c:pt>
                <c:pt idx="22">
                  <c:v>271.399993896484</c:v>
                </c:pt>
                <c:pt idx="23">
                  <c:v>265.899993896484</c:v>
                </c:pt>
                <c:pt idx="24">
                  <c:v>265.299987792969</c:v>
                </c:pt>
                <c:pt idx="25">
                  <c:v>256.799987792969</c:v>
                </c:pt>
                <c:pt idx="26">
                  <c:v>258.6000061035164</c:v>
                </c:pt>
                <c:pt idx="27">
                  <c:v>252.699996948242</c:v>
                </c:pt>
                <c:pt idx="28">
                  <c:v>243.0</c:v>
                </c:pt>
                <c:pt idx="29">
                  <c:v>240.300003051758</c:v>
                </c:pt>
                <c:pt idx="30">
                  <c:v>223.399993896484</c:v>
                </c:pt>
                <c:pt idx="31">
                  <c:v>216.0</c:v>
                </c:pt>
                <c:pt idx="32">
                  <c:v>212.199996948242</c:v>
                </c:pt>
                <c:pt idx="33">
                  <c:v>211.600006103516</c:v>
                </c:pt>
                <c:pt idx="34">
                  <c:v>208.899993896484</c:v>
                </c:pt>
                <c:pt idx="35">
                  <c:v>207.199996948242</c:v>
                </c:pt>
                <c:pt idx="36">
                  <c:v>206.600006103516</c:v>
                </c:pt>
                <c:pt idx="37">
                  <c:v>206.100006103516</c:v>
                </c:pt>
                <c:pt idx="38">
                  <c:v>203.899993896484</c:v>
                </c:pt>
                <c:pt idx="39">
                  <c:v>211.0</c:v>
                </c:pt>
                <c:pt idx="40">
                  <c:v>207.800003051758</c:v>
                </c:pt>
                <c:pt idx="41">
                  <c:v>209.199996948242</c:v>
                </c:pt>
                <c:pt idx="42">
                  <c:v>210.300003051758</c:v>
                </c:pt>
                <c:pt idx="43">
                  <c:v>219.5</c:v>
                </c:pt>
                <c:pt idx="44">
                  <c:v>218.600006103516</c:v>
                </c:pt>
                <c:pt idx="45">
                  <c:v>220.699996948242</c:v>
                </c:pt>
                <c:pt idx="46">
                  <c:v>222.100006103516</c:v>
                </c:pt>
                <c:pt idx="47">
                  <c:v>222.199996948242</c:v>
                </c:pt>
                <c:pt idx="48">
                  <c:v>224.600006103516</c:v>
                </c:pt>
                <c:pt idx="49">
                  <c:v>222.300003051758</c:v>
                </c:pt>
                <c:pt idx="50">
                  <c:v>221.399993896484</c:v>
                </c:pt>
                <c:pt idx="51">
                  <c:v>222.699996948242</c:v>
                </c:pt>
                <c:pt idx="52">
                  <c:v>218.300003051758</c:v>
                </c:pt>
                <c:pt idx="53">
                  <c:v>216.0</c:v>
                </c:pt>
                <c:pt idx="54">
                  <c:v>210.899993896484</c:v>
                </c:pt>
                <c:pt idx="55">
                  <c:v>210.899993896484</c:v>
                </c:pt>
                <c:pt idx="56">
                  <c:v>210.399993896484</c:v>
                </c:pt>
                <c:pt idx="57">
                  <c:v>205.0</c:v>
                </c:pt>
                <c:pt idx="58">
                  <c:v>203.100006103516</c:v>
                </c:pt>
                <c:pt idx="59">
                  <c:v>199.600006103516</c:v>
                </c:pt>
                <c:pt idx="60">
                  <c:v>198.600006103516</c:v>
                </c:pt>
                <c:pt idx="61">
                  <c:v>199.199996948242</c:v>
                </c:pt>
                <c:pt idx="62">
                  <c:v>201.199996948242</c:v>
                </c:pt>
                <c:pt idx="63">
                  <c:v>206.0</c:v>
                </c:pt>
                <c:pt idx="64">
                  <c:v>212.800003051758</c:v>
                </c:pt>
                <c:pt idx="65">
                  <c:v>220.800003051758</c:v>
                </c:pt>
                <c:pt idx="66">
                  <c:v>211.100006103516</c:v>
                </c:pt>
                <c:pt idx="67">
                  <c:v>209.699996948242</c:v>
                </c:pt>
                <c:pt idx="68">
                  <c:v>205.899993896484</c:v>
                </c:pt>
                <c:pt idx="69">
                  <c:v>204.399993896484</c:v>
                </c:pt>
                <c:pt idx="70">
                  <c:v>203.5</c:v>
                </c:pt>
                <c:pt idx="71">
                  <c:v>205.899993896484</c:v>
                </c:pt>
                <c:pt idx="72">
                  <c:v>199.5</c:v>
                </c:pt>
                <c:pt idx="73">
                  <c:v>195.899993896484</c:v>
                </c:pt>
                <c:pt idx="74">
                  <c:v>211.399993896484</c:v>
                </c:pt>
                <c:pt idx="75">
                  <c:v>202.800003051758</c:v>
                </c:pt>
                <c:pt idx="76">
                  <c:v>201.600006103516</c:v>
                </c:pt>
                <c:pt idx="77">
                  <c:v>204.5</c:v>
                </c:pt>
                <c:pt idx="78">
                  <c:v>202.899993896484</c:v>
                </c:pt>
                <c:pt idx="79">
                  <c:v>199.899993896484</c:v>
                </c:pt>
                <c:pt idx="80">
                  <c:v>197.100006103516</c:v>
                </c:pt>
                <c:pt idx="81">
                  <c:v>202.199996948242</c:v>
                </c:pt>
                <c:pt idx="82">
                  <c:v>201.600006103516</c:v>
                </c:pt>
                <c:pt idx="83">
                  <c:v>202.699996948242</c:v>
                </c:pt>
                <c:pt idx="84">
                  <c:v>214.699996948242</c:v>
                </c:pt>
                <c:pt idx="85">
                  <c:v>229.100006103516</c:v>
                </c:pt>
                <c:pt idx="86">
                  <c:v>230.399993896484</c:v>
                </c:pt>
                <c:pt idx="87">
                  <c:v>227.899993896484</c:v>
                </c:pt>
                <c:pt idx="88">
                  <c:v>229.5</c:v>
                </c:pt>
                <c:pt idx="89">
                  <c:v>236.600006103516</c:v>
                </c:pt>
                <c:pt idx="90">
                  <c:v>234.899993896484</c:v>
                </c:pt>
                <c:pt idx="91">
                  <c:v>235.399993896484</c:v>
                </c:pt>
                <c:pt idx="92">
                  <c:v>232.300003051758</c:v>
                </c:pt>
                <c:pt idx="93">
                  <c:v>230.699996948242</c:v>
                </c:pt>
                <c:pt idx="94">
                  <c:v>230.899993896484</c:v>
                </c:pt>
                <c:pt idx="95">
                  <c:v>231.199996948242</c:v>
                </c:pt>
                <c:pt idx="96">
                  <c:v>258.399993896484</c:v>
                </c:pt>
                <c:pt idx="97">
                  <c:v>269.1000061035164</c:v>
                </c:pt>
                <c:pt idx="98">
                  <c:v>271.6000061035164</c:v>
                </c:pt>
                <c:pt idx="99">
                  <c:v>272.399993896484</c:v>
                </c:pt>
                <c:pt idx="100">
                  <c:v>273.899993896484</c:v>
                </c:pt>
                <c:pt idx="101">
                  <c:v>273.399993896484</c:v>
                </c:pt>
                <c:pt idx="102">
                  <c:v>268.899993896484</c:v>
                </c:pt>
                <c:pt idx="103">
                  <c:v>268.399993896484</c:v>
                </c:pt>
              </c:numCache>
            </c:numRef>
          </c:val>
          <c:smooth val="0"/>
        </c:ser>
        <c:dLbls>
          <c:showLegendKey val="0"/>
          <c:showVal val="0"/>
          <c:showCatName val="0"/>
          <c:showSerName val="0"/>
          <c:showPercent val="0"/>
          <c:showBubbleSize val="0"/>
        </c:dLbls>
        <c:marker val="1"/>
        <c:smooth val="0"/>
        <c:axId val="590083096"/>
        <c:axId val="590079368"/>
      </c:lineChart>
      <c:valAx>
        <c:axId val="590079368"/>
        <c:scaling>
          <c:orientation val="minMax"/>
          <c:min val="100.0"/>
        </c:scaling>
        <c:delete val="0"/>
        <c:axPos val="l"/>
        <c:majorGridlines>
          <c:spPr>
            <a:ln>
              <a:solidFill>
                <a:schemeClr val="tx2"/>
              </a:solidFill>
              <a:prstDash val="dash"/>
            </a:ln>
          </c:spPr>
        </c:majorGridlines>
        <c:numFmt formatCode="#,##0" sourceLinked="0"/>
        <c:majorTickMark val="out"/>
        <c:minorTickMark val="none"/>
        <c:tickLblPos val="nextTo"/>
        <c:spPr>
          <a:noFill/>
          <a:ln>
            <a:solidFill>
              <a:srgbClr val="000000"/>
            </a:solidFill>
          </a:ln>
        </c:spPr>
        <c:txPr>
          <a:bodyPr/>
          <a:lstStyle/>
          <a:p>
            <a:pPr>
              <a:defRPr sz="1200" b="1">
                <a:solidFill>
                  <a:srgbClr val="000000"/>
                </a:solidFill>
              </a:defRPr>
            </a:pPr>
            <a:endParaRPr lang="en-US"/>
          </a:p>
        </c:txPr>
        <c:crossAx val="590083096"/>
        <c:crosses val="autoZero"/>
        <c:crossBetween val="between"/>
      </c:valAx>
      <c:dateAx>
        <c:axId val="590083096"/>
        <c:scaling>
          <c:orientation val="minMax"/>
        </c:scaling>
        <c:delete val="0"/>
        <c:axPos val="b"/>
        <c:numFmt formatCode="yy" sourceLinked="0"/>
        <c:majorTickMark val="out"/>
        <c:minorTickMark val="none"/>
        <c:tickLblPos val="nextTo"/>
        <c:spPr>
          <a:ln>
            <a:solidFill>
              <a:srgbClr val="002663"/>
            </a:solidFill>
          </a:ln>
        </c:spPr>
        <c:txPr>
          <a:bodyPr/>
          <a:lstStyle/>
          <a:p>
            <a:pPr>
              <a:defRPr sz="1200" b="1">
                <a:solidFill>
                  <a:srgbClr val="000000"/>
                </a:solidFill>
              </a:defRPr>
            </a:pPr>
            <a:endParaRPr lang="en-US"/>
          </a:p>
        </c:txPr>
        <c:crossAx val="590079368"/>
        <c:crosses val="autoZero"/>
        <c:auto val="1"/>
        <c:lblOffset val="100"/>
        <c:baseTimeUnit val="months"/>
        <c:majorUnit val="12.0"/>
      </c:dateAx>
      <c:spPr>
        <a:noFill/>
        <a:ln>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77803103559429"/>
          <c:y val="0.0531425626881385"/>
          <c:w val="0.868946792835111"/>
          <c:h val="0.874398641346303"/>
        </c:manualLayout>
      </c:layout>
      <c:barChart>
        <c:barDir val="col"/>
        <c:grouping val="clustered"/>
        <c:varyColors val="0"/>
        <c:ser>
          <c:idx val="1"/>
          <c:order val="2"/>
          <c:tx>
            <c:strRef>
              <c:f>data!$K$4</c:f>
              <c:strCache>
                <c:ptCount val="1"/>
                <c:pt idx="0">
                  <c:v>recession</c:v>
                </c:pt>
              </c:strCache>
            </c:strRef>
          </c:tx>
          <c:spPr>
            <a:solidFill>
              <a:srgbClr val="838383">
                <a:lumMod val="75000"/>
                <a:alpha val="25000"/>
              </a:srgbClr>
            </a:solidFill>
          </c:spPr>
          <c:invertIfNegative val="0"/>
          <c:cat>
            <c:numRef>
              <c:f>data!$K$506:$K$666</c:f>
              <c:numCache>
                <c:formatCode>mm/dd/yy;@</c:formatCode>
                <c:ptCount val="161"/>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numCache>
            </c:numRef>
          </c:cat>
          <c:val>
            <c:numRef>
              <c:f>data!$L$506:$L$666</c:f>
              <c:numCache>
                <c:formatCode>General</c:formatCode>
                <c:ptCount val="161"/>
                <c:pt idx="14" formatCode="_(* #,##0_);_(* \(#,##0\);_(* &quot;-&quot;??_);_(@_)">
                  <c:v>1.0</c:v>
                </c:pt>
                <c:pt idx="15" formatCode="_(* #,##0_);_(* \(#,##0\);_(* &quot;-&quot;??_);_(@_)">
                  <c:v>1.0</c:v>
                </c:pt>
                <c:pt idx="16" formatCode="_(* #,##0_);_(* \(#,##0\);_(* &quot;-&quot;??_);_(@_)">
                  <c:v>1.0</c:v>
                </c:pt>
                <c:pt idx="17" formatCode="_(* #,##0_);_(* \(#,##0\);_(* &quot;-&quot;??_);_(@_)">
                  <c:v>1.0</c:v>
                </c:pt>
                <c:pt idx="18" formatCode="_(* #,##0_);_(* \(#,##0\);_(* &quot;-&quot;??_);_(@_)">
                  <c:v>1.0</c:v>
                </c:pt>
                <c:pt idx="19" formatCode="_(* #,##0_);_(* \(#,##0\);_(* &quot;-&quot;??_);_(@_)">
                  <c:v>1.0</c:v>
                </c:pt>
                <c:pt idx="20" formatCode="_(* #,##0_);_(* \(#,##0\);_(* &quot;-&quot;??_);_(@_)">
                  <c:v>1.0</c:v>
                </c:pt>
                <c:pt idx="21" formatCode="_(* #,##0_);_(* \(#,##0\);_(* &quot;-&quot;??_);_(@_)">
                  <c:v>1.0</c:v>
                </c:pt>
                <c:pt idx="22" formatCode="_(* #,##0_);_(* \(#,##0\);_(* &quot;-&quot;??_);_(@_)">
                  <c:v>1.0</c:v>
                </c:pt>
                <c:pt idx="95" formatCode="_(* #,##0_);_(* \(#,##0\);_(* &quot;-&quot;??_);_(@_)">
                  <c:v>1.0</c:v>
                </c:pt>
                <c:pt idx="96" formatCode="_(* #,##0_);_(* \(#,##0\);_(* &quot;-&quot;??_);_(@_)">
                  <c:v>1.0</c:v>
                </c:pt>
                <c:pt idx="97" formatCode="_(* #,##0_);_(* \(#,##0\);_(* &quot;-&quot;??_);_(@_)">
                  <c:v>1.0</c:v>
                </c:pt>
                <c:pt idx="98" formatCode="_(* #,##0_);_(* \(#,##0\);_(* &quot;-&quot;??_);_(@_)">
                  <c:v>1.0</c:v>
                </c:pt>
                <c:pt idx="99" formatCode="_(* #,##0_);_(* \(#,##0\);_(* &quot;-&quot;??_);_(@_)">
                  <c:v>1.0</c:v>
                </c:pt>
                <c:pt idx="100" formatCode="_(* #,##0_);_(* \(#,##0\);_(* &quot;-&quot;??_);_(@_)">
                  <c:v>1.0</c:v>
                </c:pt>
                <c:pt idx="101" formatCode="_(* #,##0_);_(* \(#,##0\);_(* &quot;-&quot;??_);_(@_)">
                  <c:v>1.0</c:v>
                </c:pt>
                <c:pt idx="102" formatCode="_(* #,##0_);_(* \(#,##0\);_(* &quot;-&quot;??_);_(@_)">
                  <c:v>1.0</c:v>
                </c:pt>
                <c:pt idx="103" formatCode="_(* #,##0_);_(* \(#,##0\);_(* &quot;-&quot;??_);_(@_)">
                  <c:v>1.0</c:v>
                </c:pt>
                <c:pt idx="104" formatCode="_(* #,##0_);_(* \(#,##0\);_(* &quot;-&quot;??_);_(@_)">
                  <c:v>1.0</c:v>
                </c:pt>
                <c:pt idx="105" formatCode="_(* #,##0_);_(* \(#,##0\);_(* &quot;-&quot;??_);_(@_)">
                  <c:v>1.0</c:v>
                </c:pt>
                <c:pt idx="106" formatCode="_(* #,##0_);_(* \(#,##0\);_(* &quot;-&quot;??_);_(@_)">
                  <c:v>1.0</c:v>
                </c:pt>
                <c:pt idx="107" formatCode="_(* #,##0_);_(* \(#,##0\);_(* &quot;-&quot;??_);_(@_)">
                  <c:v>1.0</c:v>
                </c:pt>
                <c:pt idx="108" formatCode="_(* #,##0_);_(* \(#,##0\);_(* &quot;-&quot;??_);_(@_)">
                  <c:v>1.0</c:v>
                </c:pt>
                <c:pt idx="109" formatCode="_(* #,##0_);_(* \(#,##0\);_(* &quot;-&quot;??_);_(@_)">
                  <c:v>1.0</c:v>
                </c:pt>
                <c:pt idx="110" formatCode="_(* #,##0_);_(* \(#,##0\);_(* &quot;-&quot;??_);_(@_)">
                  <c:v>1.0</c:v>
                </c:pt>
                <c:pt idx="111" formatCode="_(* #,##0_);_(* \(#,##0\);_(* &quot;-&quot;??_);_(@_)">
                  <c:v>1.0</c:v>
                </c:pt>
                <c:pt idx="112" formatCode="_(* #,##0_);_(* \(#,##0\);_(* &quot;-&quot;??_);_(@_)">
                  <c:v>1.0</c:v>
                </c:pt>
                <c:pt idx="113" formatCode="_(* #,##0_);_(* \(#,##0\);_(* &quot;-&quot;??_);_(@_)">
                  <c:v>1.0</c:v>
                </c:pt>
              </c:numCache>
            </c:numRef>
          </c:val>
        </c:ser>
        <c:dLbls>
          <c:showLegendKey val="0"/>
          <c:showVal val="0"/>
          <c:showCatName val="0"/>
          <c:showSerName val="0"/>
          <c:showPercent val="0"/>
          <c:showBubbleSize val="0"/>
        </c:dLbls>
        <c:gapWidth val="0"/>
        <c:overlap val="100"/>
        <c:axId val="424229976"/>
        <c:axId val="424642696"/>
      </c:barChart>
      <c:lineChart>
        <c:grouping val="standard"/>
        <c:varyColors val="0"/>
        <c:ser>
          <c:idx val="0"/>
          <c:order val="0"/>
          <c:tx>
            <c:strRef>
              <c:f>data!$B$3</c:f>
              <c:strCache>
                <c:ptCount val="1"/>
                <c:pt idx="0">
                  <c:v>ET</c:v>
                </c:pt>
              </c:strCache>
            </c:strRef>
          </c:tx>
          <c:spPr>
            <a:ln w="31750">
              <a:solidFill>
                <a:srgbClr val="0070C0"/>
              </a:solidFill>
            </a:ln>
          </c:spPr>
          <c:marker>
            <c:symbol val="none"/>
          </c:marker>
          <c:dLbls>
            <c:dLbl>
              <c:idx val="96"/>
              <c:layout>
                <c:manualLayout>
                  <c:x val="-0.12280701754386"/>
                  <c:y val="-0.0287051815866432"/>
                </c:manualLayout>
              </c:layout>
              <c:tx>
                <c:rich>
                  <a:bodyPr/>
                  <a:lstStyle/>
                  <a:p>
                    <a:r>
                      <a:rPr lang="en-US" dirty="0" smtClean="0">
                        <a:solidFill>
                          <a:srgbClr val="000000"/>
                        </a:solidFill>
                      </a:rPr>
                      <a:t>Jan</a:t>
                    </a:r>
                    <a:r>
                      <a:rPr lang="en-US" baseline="0" dirty="0" smtClean="0">
                        <a:solidFill>
                          <a:srgbClr val="000000"/>
                        </a:solidFill>
                      </a:rPr>
                      <a:t> 2008: </a:t>
                    </a:r>
                    <a:r>
                      <a:rPr lang="en-US" dirty="0" smtClean="0"/>
                      <a:t>138</a:t>
                    </a:r>
                    <a:endParaRPr lang="en-US" dirty="0"/>
                  </a:p>
                </c:rich>
              </c:tx>
              <c:showLegendKey val="0"/>
              <c:showVal val="1"/>
              <c:showCatName val="0"/>
              <c:showSerName val="0"/>
              <c:showPercent val="0"/>
              <c:showBubbleSize val="0"/>
            </c:dLbl>
            <c:dLbl>
              <c:idx val="120"/>
              <c:layout>
                <c:manualLayout>
                  <c:x val="-0.133040935672515"/>
                  <c:y val="0.0263130831210895"/>
                </c:manualLayout>
              </c:layout>
              <c:tx>
                <c:rich>
                  <a:bodyPr/>
                  <a:lstStyle/>
                  <a:p>
                    <a:r>
                      <a:rPr lang="en-US" dirty="0" smtClean="0">
                        <a:solidFill>
                          <a:srgbClr val="000000"/>
                        </a:solidFill>
                      </a:rPr>
                      <a:t>Feb 2010:</a:t>
                    </a:r>
                    <a:r>
                      <a:rPr lang="en-US" dirty="0" smtClean="0"/>
                      <a:t> 129</a:t>
                    </a:r>
                    <a:endParaRPr lang="en-US" dirty="0"/>
                  </a:p>
                </c:rich>
              </c:tx>
              <c:showLegendKey val="0"/>
              <c:showVal val="1"/>
              <c:showCatName val="0"/>
              <c:showSerName val="0"/>
              <c:showPercent val="0"/>
              <c:showBubbleSize val="0"/>
            </c:dLbl>
            <c:dLbl>
              <c:idx val="163"/>
              <c:layout>
                <c:manualLayout>
                  <c:x val="-0.0672514619883041"/>
                  <c:y val="-0.0191367877244287"/>
                </c:manualLayout>
              </c:layout>
              <c:tx>
                <c:rich>
                  <a:bodyPr/>
                  <a:lstStyle/>
                  <a:p>
                    <a:r>
                      <a:rPr lang="en-US" dirty="0" smtClean="0">
                        <a:solidFill>
                          <a:srgbClr val="000000"/>
                        </a:solidFill>
                      </a:rPr>
                      <a:t>Aug 2013: </a:t>
                    </a:r>
                    <a:r>
                      <a:rPr lang="en-US" dirty="0" smtClean="0"/>
                      <a:t>136</a:t>
                    </a:r>
                    <a:endParaRPr lang="en-US" dirty="0"/>
                  </a:p>
                </c:rich>
              </c:tx>
              <c:showLegendKey val="0"/>
              <c:showVal val="1"/>
              <c:showCatName val="0"/>
              <c:showSerName val="0"/>
              <c:showPercent val="0"/>
              <c:showBubbleSize val="0"/>
            </c:dLbl>
            <c:txPr>
              <a:bodyPr/>
              <a:lstStyle/>
              <a:p>
                <a:pPr>
                  <a:defRPr sz="1400" b="1">
                    <a:solidFill>
                      <a:srgbClr val="0070C0"/>
                    </a:solidFill>
                    <a:latin typeface="Arial" pitchFamily="34" charset="0"/>
                    <a:cs typeface="Arial" pitchFamily="34" charset="0"/>
                  </a:defRPr>
                </a:pPr>
                <a:endParaRPr lang="en-US"/>
              </a:p>
            </c:txPr>
            <c:showLegendKey val="0"/>
            <c:showVal val="0"/>
            <c:showCatName val="0"/>
            <c:showSerName val="0"/>
            <c:showPercent val="0"/>
            <c:showBubbleSize val="0"/>
          </c:dLbls>
          <c:cat>
            <c:numRef>
              <c:f>data!$A$14:$A$177</c:f>
              <c:numCache>
                <c:formatCode>mm/dd/yy;@</c:formatCode>
                <c:ptCount val="164"/>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numCache>
            </c:numRef>
          </c:cat>
          <c:val>
            <c:numRef>
              <c:f>data!$B$14:$B$177</c:f>
              <c:numCache>
                <c:formatCode>0</c:formatCode>
                <c:ptCount val="164"/>
                <c:pt idx="0">
                  <c:v>130869.0</c:v>
                </c:pt>
                <c:pt idx="1">
                  <c:v>130999.0</c:v>
                </c:pt>
                <c:pt idx="2">
                  <c:v>131470.0</c:v>
                </c:pt>
                <c:pt idx="3">
                  <c:v>131757.0</c:v>
                </c:pt>
                <c:pt idx="4">
                  <c:v>131982.0</c:v>
                </c:pt>
                <c:pt idx="5">
                  <c:v>131936.0</c:v>
                </c:pt>
                <c:pt idx="6">
                  <c:v>132102.0</c:v>
                </c:pt>
                <c:pt idx="7">
                  <c:v>132104.0</c:v>
                </c:pt>
                <c:pt idx="8">
                  <c:v>132231.0</c:v>
                </c:pt>
                <c:pt idx="9">
                  <c:v>132219.0</c:v>
                </c:pt>
                <c:pt idx="10">
                  <c:v>132442.0</c:v>
                </c:pt>
                <c:pt idx="11">
                  <c:v>132580.0</c:v>
                </c:pt>
                <c:pt idx="12">
                  <c:v>132548.0</c:v>
                </c:pt>
                <c:pt idx="13">
                  <c:v>132617.0</c:v>
                </c:pt>
                <c:pt idx="14">
                  <c:v>132588.0</c:v>
                </c:pt>
                <c:pt idx="15">
                  <c:v>132307.0</c:v>
                </c:pt>
                <c:pt idx="16">
                  <c:v>132266.0</c:v>
                </c:pt>
                <c:pt idx="17">
                  <c:v>132140.0</c:v>
                </c:pt>
                <c:pt idx="18">
                  <c:v>132018.0</c:v>
                </c:pt>
                <c:pt idx="19">
                  <c:v>131862.0</c:v>
                </c:pt>
                <c:pt idx="20">
                  <c:v>131618.0</c:v>
                </c:pt>
                <c:pt idx="21">
                  <c:v>131291.0</c:v>
                </c:pt>
                <c:pt idx="22">
                  <c:v>130995.0</c:v>
                </c:pt>
                <c:pt idx="23">
                  <c:v>130823.0</c:v>
                </c:pt>
                <c:pt idx="24">
                  <c:v>130680.0</c:v>
                </c:pt>
                <c:pt idx="25">
                  <c:v>130545.0</c:v>
                </c:pt>
                <c:pt idx="26">
                  <c:v>130523.0</c:v>
                </c:pt>
                <c:pt idx="27">
                  <c:v>130440.0</c:v>
                </c:pt>
                <c:pt idx="28">
                  <c:v>130434.0</c:v>
                </c:pt>
                <c:pt idx="29">
                  <c:v>130486.0</c:v>
                </c:pt>
                <c:pt idx="30">
                  <c:v>130394.0</c:v>
                </c:pt>
                <c:pt idx="31">
                  <c:v>130380.0</c:v>
                </c:pt>
                <c:pt idx="32">
                  <c:v>130322.0</c:v>
                </c:pt>
                <c:pt idx="33">
                  <c:v>130446.0</c:v>
                </c:pt>
                <c:pt idx="34">
                  <c:v>130453.0</c:v>
                </c:pt>
                <c:pt idx="35">
                  <c:v>130291.0</c:v>
                </c:pt>
                <c:pt idx="36">
                  <c:v>130380.0</c:v>
                </c:pt>
                <c:pt idx="37">
                  <c:v>130222.0</c:v>
                </c:pt>
                <c:pt idx="38">
                  <c:v>130007.0</c:v>
                </c:pt>
                <c:pt idx="39">
                  <c:v>129956.0</c:v>
                </c:pt>
                <c:pt idx="40">
                  <c:v>129946.0</c:v>
                </c:pt>
                <c:pt idx="41">
                  <c:v>129943.0</c:v>
                </c:pt>
                <c:pt idx="42">
                  <c:v>129963.0</c:v>
                </c:pt>
                <c:pt idx="43">
                  <c:v>129919.0</c:v>
                </c:pt>
                <c:pt idx="44">
                  <c:v>130024.0</c:v>
                </c:pt>
                <c:pt idx="45">
                  <c:v>130221.0</c:v>
                </c:pt>
                <c:pt idx="46">
                  <c:v>130234.0</c:v>
                </c:pt>
                <c:pt idx="47">
                  <c:v>130353.0</c:v>
                </c:pt>
                <c:pt idx="48">
                  <c:v>130512.0</c:v>
                </c:pt>
                <c:pt idx="49">
                  <c:v>130555.0</c:v>
                </c:pt>
                <c:pt idx="50">
                  <c:v>130888.0</c:v>
                </c:pt>
                <c:pt idx="51">
                  <c:v>131135.0</c:v>
                </c:pt>
                <c:pt idx="52">
                  <c:v>131441.0</c:v>
                </c:pt>
                <c:pt idx="53">
                  <c:v>131519.0</c:v>
                </c:pt>
                <c:pt idx="54">
                  <c:v>131556.0</c:v>
                </c:pt>
                <c:pt idx="55">
                  <c:v>131681.0</c:v>
                </c:pt>
                <c:pt idx="56">
                  <c:v>131836.0</c:v>
                </c:pt>
                <c:pt idx="57">
                  <c:v>132179.0</c:v>
                </c:pt>
                <c:pt idx="58">
                  <c:v>132244.0</c:v>
                </c:pt>
                <c:pt idx="59">
                  <c:v>132372.0</c:v>
                </c:pt>
                <c:pt idx="60">
                  <c:v>132502.0</c:v>
                </c:pt>
                <c:pt idx="61">
                  <c:v>132742.0</c:v>
                </c:pt>
                <c:pt idx="62">
                  <c:v>132877.0</c:v>
                </c:pt>
                <c:pt idx="63">
                  <c:v>133239.0</c:v>
                </c:pt>
                <c:pt idx="64">
                  <c:v>133407.0</c:v>
                </c:pt>
                <c:pt idx="65">
                  <c:v>133653.0</c:v>
                </c:pt>
                <c:pt idx="66">
                  <c:v>134025.0</c:v>
                </c:pt>
                <c:pt idx="67">
                  <c:v>134217.0</c:v>
                </c:pt>
                <c:pt idx="68">
                  <c:v>134282.0</c:v>
                </c:pt>
                <c:pt idx="69">
                  <c:v>134363.0</c:v>
                </c:pt>
                <c:pt idx="70">
                  <c:v>134698.0</c:v>
                </c:pt>
                <c:pt idx="71">
                  <c:v>134856.0</c:v>
                </c:pt>
                <c:pt idx="72">
                  <c:v>135130.0</c:v>
                </c:pt>
                <c:pt idx="73">
                  <c:v>135446.0</c:v>
                </c:pt>
                <c:pt idx="74">
                  <c:v>135726.0</c:v>
                </c:pt>
                <c:pt idx="75">
                  <c:v>135907.0</c:v>
                </c:pt>
                <c:pt idx="76">
                  <c:v>135928.0</c:v>
                </c:pt>
                <c:pt idx="77">
                  <c:v>136008.0</c:v>
                </c:pt>
                <c:pt idx="78">
                  <c:v>136218.0</c:v>
                </c:pt>
                <c:pt idx="79">
                  <c:v>136397.0</c:v>
                </c:pt>
                <c:pt idx="80">
                  <c:v>136556.0</c:v>
                </c:pt>
                <c:pt idx="81">
                  <c:v>136553.0</c:v>
                </c:pt>
                <c:pt idx="82">
                  <c:v>136758.0</c:v>
                </c:pt>
                <c:pt idx="83">
                  <c:v>136927.0</c:v>
                </c:pt>
                <c:pt idx="84">
                  <c:v>137161.0</c:v>
                </c:pt>
                <c:pt idx="85">
                  <c:v>137251.0</c:v>
                </c:pt>
                <c:pt idx="86">
                  <c:v>137437.0</c:v>
                </c:pt>
                <c:pt idx="87">
                  <c:v>137513.0</c:v>
                </c:pt>
                <c:pt idx="88">
                  <c:v>137654.0</c:v>
                </c:pt>
                <c:pt idx="89">
                  <c:v>137734.0</c:v>
                </c:pt>
                <c:pt idx="90">
                  <c:v>137699.0</c:v>
                </c:pt>
                <c:pt idx="91">
                  <c:v>137675.0</c:v>
                </c:pt>
                <c:pt idx="92">
                  <c:v>137752.0</c:v>
                </c:pt>
                <c:pt idx="93">
                  <c:v>137838.0</c:v>
                </c:pt>
                <c:pt idx="94">
                  <c:v>137949.0</c:v>
                </c:pt>
                <c:pt idx="95">
                  <c:v>138042.0</c:v>
                </c:pt>
                <c:pt idx="96">
                  <c:v>138056.0</c:v>
                </c:pt>
                <c:pt idx="97">
                  <c:v>137971.0</c:v>
                </c:pt>
                <c:pt idx="98">
                  <c:v>137892.0</c:v>
                </c:pt>
                <c:pt idx="99">
                  <c:v>137677.0</c:v>
                </c:pt>
                <c:pt idx="100">
                  <c:v>137491.0</c:v>
                </c:pt>
                <c:pt idx="101">
                  <c:v>137322.0</c:v>
                </c:pt>
                <c:pt idx="102">
                  <c:v>137106.0</c:v>
                </c:pt>
                <c:pt idx="103">
                  <c:v>136836.0</c:v>
                </c:pt>
                <c:pt idx="104">
                  <c:v>136377.0</c:v>
                </c:pt>
                <c:pt idx="105">
                  <c:v>135905.0</c:v>
                </c:pt>
                <c:pt idx="106">
                  <c:v>135130.0</c:v>
                </c:pt>
                <c:pt idx="107">
                  <c:v>134425.0</c:v>
                </c:pt>
                <c:pt idx="108">
                  <c:v>133631.0</c:v>
                </c:pt>
                <c:pt idx="109">
                  <c:v>132936.0</c:v>
                </c:pt>
                <c:pt idx="110">
                  <c:v>132106.0</c:v>
                </c:pt>
                <c:pt idx="111">
                  <c:v>131402.0</c:v>
                </c:pt>
                <c:pt idx="112">
                  <c:v>131050.0</c:v>
                </c:pt>
                <c:pt idx="113">
                  <c:v>130578.0</c:v>
                </c:pt>
                <c:pt idx="114">
                  <c:v>130227.0</c:v>
                </c:pt>
                <c:pt idx="115">
                  <c:v>130017.0</c:v>
                </c:pt>
                <c:pt idx="116">
                  <c:v>129784.0</c:v>
                </c:pt>
                <c:pt idx="117">
                  <c:v>129614.0</c:v>
                </c:pt>
                <c:pt idx="118">
                  <c:v>129593.0</c:v>
                </c:pt>
                <c:pt idx="119">
                  <c:v>129373.0</c:v>
                </c:pt>
                <c:pt idx="120">
                  <c:v>129360.0</c:v>
                </c:pt>
                <c:pt idx="121">
                  <c:v>129320.0</c:v>
                </c:pt>
                <c:pt idx="122">
                  <c:v>129474.0</c:v>
                </c:pt>
                <c:pt idx="123">
                  <c:v>129703.0</c:v>
                </c:pt>
                <c:pt idx="124">
                  <c:v>130224.0</c:v>
                </c:pt>
                <c:pt idx="125">
                  <c:v>130094.0</c:v>
                </c:pt>
                <c:pt idx="126">
                  <c:v>130008.0</c:v>
                </c:pt>
                <c:pt idx="127">
                  <c:v>129971.0</c:v>
                </c:pt>
                <c:pt idx="128">
                  <c:v>129928.0</c:v>
                </c:pt>
                <c:pt idx="129">
                  <c:v>130156.0</c:v>
                </c:pt>
                <c:pt idx="130">
                  <c:v>130300.0</c:v>
                </c:pt>
                <c:pt idx="131">
                  <c:v>130395.0</c:v>
                </c:pt>
                <c:pt idx="132">
                  <c:v>130464.0</c:v>
                </c:pt>
                <c:pt idx="133">
                  <c:v>130660.0</c:v>
                </c:pt>
                <c:pt idx="134">
                  <c:v>130865.0</c:v>
                </c:pt>
                <c:pt idx="135">
                  <c:v>131169.0</c:v>
                </c:pt>
                <c:pt idx="136">
                  <c:v>131284.0</c:v>
                </c:pt>
                <c:pt idx="137">
                  <c:v>131493.0</c:v>
                </c:pt>
                <c:pt idx="138">
                  <c:v>131571.0</c:v>
                </c:pt>
                <c:pt idx="139">
                  <c:v>131703.0</c:v>
                </c:pt>
                <c:pt idx="140">
                  <c:v>131928.0</c:v>
                </c:pt>
                <c:pt idx="141">
                  <c:v>132094.0</c:v>
                </c:pt>
                <c:pt idx="142">
                  <c:v>132268.0</c:v>
                </c:pt>
                <c:pt idx="143">
                  <c:v>132498.0</c:v>
                </c:pt>
                <c:pt idx="144">
                  <c:v>132809.0</c:v>
                </c:pt>
                <c:pt idx="145">
                  <c:v>133080.0</c:v>
                </c:pt>
                <c:pt idx="146">
                  <c:v>133285.0</c:v>
                </c:pt>
                <c:pt idx="147">
                  <c:v>133397.0</c:v>
                </c:pt>
                <c:pt idx="148">
                  <c:v>133522.0</c:v>
                </c:pt>
                <c:pt idx="149">
                  <c:v>133609.0</c:v>
                </c:pt>
                <c:pt idx="150">
                  <c:v>133762.0</c:v>
                </c:pt>
                <c:pt idx="151">
                  <c:v>133927.0</c:v>
                </c:pt>
                <c:pt idx="152">
                  <c:v>134065.0</c:v>
                </c:pt>
                <c:pt idx="153">
                  <c:v>134225.0</c:v>
                </c:pt>
                <c:pt idx="154">
                  <c:v>134472.0</c:v>
                </c:pt>
                <c:pt idx="155">
                  <c:v>134691.0</c:v>
                </c:pt>
                <c:pt idx="156">
                  <c:v>134839.0</c:v>
                </c:pt>
                <c:pt idx="157">
                  <c:v>135171.0</c:v>
                </c:pt>
                <c:pt idx="158">
                  <c:v>135313.0</c:v>
                </c:pt>
                <c:pt idx="159">
                  <c:v>135512.0</c:v>
                </c:pt>
                <c:pt idx="160">
                  <c:v>135688.0</c:v>
                </c:pt>
                <c:pt idx="161">
                  <c:v>135860.0</c:v>
                </c:pt>
                <c:pt idx="162">
                  <c:v>135964.0</c:v>
                </c:pt>
                <c:pt idx="163">
                  <c:v>136133.0</c:v>
                </c:pt>
              </c:numCache>
            </c:numRef>
          </c:val>
          <c:smooth val="0"/>
        </c:ser>
        <c:ser>
          <c:idx val="2"/>
          <c:order val="1"/>
          <c:tx>
            <c:v>trend</c:v>
          </c:tx>
          <c:spPr>
            <a:ln>
              <a:solidFill>
                <a:srgbClr val="080808"/>
              </a:solidFill>
              <a:prstDash val="sysDash"/>
            </a:ln>
          </c:spPr>
          <c:marker>
            <c:symbol val="none"/>
          </c:marker>
          <c:cat>
            <c:numRef>
              <c:f>data!$A$14:$A$177</c:f>
              <c:numCache>
                <c:formatCode>mm/dd/yy;@</c:formatCode>
                <c:ptCount val="164"/>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numCache>
            </c:numRef>
          </c:cat>
          <c:val>
            <c:numRef>
              <c:f>data!$C$14:$C$177</c:f>
              <c:numCache>
                <c:formatCode>_(* #,##0_);_(* \(#,##0\);_(* "-"??_);_(@_)</c:formatCode>
                <c:ptCount val="164"/>
                <c:pt idx="0">
                  <c:v>129471.4985234364</c:v>
                </c:pt>
                <c:pt idx="1">
                  <c:v>129541.0509879474</c:v>
                </c:pt>
                <c:pt idx="2">
                  <c:v>129615.4001741484</c:v>
                </c:pt>
                <c:pt idx="3">
                  <c:v>129687.3509995043</c:v>
                </c:pt>
                <c:pt idx="4">
                  <c:v>129761.7001857054</c:v>
                </c:pt>
                <c:pt idx="5">
                  <c:v>129833.6510110614</c:v>
                </c:pt>
                <c:pt idx="6">
                  <c:v>129908.0001972622</c:v>
                </c:pt>
                <c:pt idx="7">
                  <c:v>129982.3493834632</c:v>
                </c:pt>
                <c:pt idx="8">
                  <c:v>130054.3002088191</c:v>
                </c:pt>
                <c:pt idx="9">
                  <c:v>130128.6493950201</c:v>
                </c:pt>
                <c:pt idx="10">
                  <c:v>130200.600220376</c:v>
                </c:pt>
                <c:pt idx="11">
                  <c:v>130274.949406577</c:v>
                </c:pt>
                <c:pt idx="12">
                  <c:v>130349.298592778</c:v>
                </c:pt>
                <c:pt idx="13">
                  <c:v>130416.4526964434</c:v>
                </c:pt>
                <c:pt idx="14">
                  <c:v>130490.8018826445</c:v>
                </c:pt>
                <c:pt idx="15">
                  <c:v>130562.7527080004</c:v>
                </c:pt>
                <c:pt idx="16">
                  <c:v>130637.1018942014</c:v>
                </c:pt>
                <c:pt idx="17">
                  <c:v>130709.0527195573</c:v>
                </c:pt>
                <c:pt idx="18">
                  <c:v>130783.4019057583</c:v>
                </c:pt>
                <c:pt idx="19">
                  <c:v>130857.7510919593</c:v>
                </c:pt>
                <c:pt idx="20">
                  <c:v>130929.7019173152</c:v>
                </c:pt>
                <c:pt idx="21">
                  <c:v>131004.0511035162</c:v>
                </c:pt>
                <c:pt idx="22">
                  <c:v>131076.0019288721</c:v>
                </c:pt>
                <c:pt idx="23">
                  <c:v>131150.3511150724</c:v>
                </c:pt>
                <c:pt idx="24">
                  <c:v>131224.7003012742</c:v>
                </c:pt>
                <c:pt idx="25">
                  <c:v>131291.8544049387</c:v>
                </c:pt>
                <c:pt idx="26">
                  <c:v>131366.2035911407</c:v>
                </c:pt>
                <c:pt idx="27">
                  <c:v>131438.154416495</c:v>
                </c:pt>
                <c:pt idx="28">
                  <c:v>131512.5036026975</c:v>
                </c:pt>
                <c:pt idx="29">
                  <c:v>131584.4544280527</c:v>
                </c:pt>
                <c:pt idx="30">
                  <c:v>131658.8036142536</c:v>
                </c:pt>
                <c:pt idx="31">
                  <c:v>131733.1528004555</c:v>
                </c:pt>
                <c:pt idx="32">
                  <c:v>131805.1036258114</c:v>
                </c:pt>
                <c:pt idx="33">
                  <c:v>131879.4528120123</c:v>
                </c:pt>
                <c:pt idx="34">
                  <c:v>131951.4036373682</c:v>
                </c:pt>
                <c:pt idx="35">
                  <c:v>132025.7528235698</c:v>
                </c:pt>
                <c:pt idx="36">
                  <c:v>132100.1020097703</c:v>
                </c:pt>
                <c:pt idx="37">
                  <c:v>132167.2561134357</c:v>
                </c:pt>
                <c:pt idx="38">
                  <c:v>132241.6052996368</c:v>
                </c:pt>
                <c:pt idx="39">
                  <c:v>132313.5561249926</c:v>
                </c:pt>
                <c:pt idx="40">
                  <c:v>132387.9053111937</c:v>
                </c:pt>
                <c:pt idx="41">
                  <c:v>132459.8561365482</c:v>
                </c:pt>
                <c:pt idx="42">
                  <c:v>132534.2053227508</c:v>
                </c:pt>
                <c:pt idx="43">
                  <c:v>132608.5545089509</c:v>
                </c:pt>
                <c:pt idx="44">
                  <c:v>132680.5053343081</c:v>
                </c:pt>
                <c:pt idx="45">
                  <c:v>132754.8545205078</c:v>
                </c:pt>
                <c:pt idx="46">
                  <c:v>132826.8053458651</c:v>
                </c:pt>
                <c:pt idx="47">
                  <c:v>132901.1545320645</c:v>
                </c:pt>
                <c:pt idx="48">
                  <c:v>132975.5037182664</c:v>
                </c:pt>
                <c:pt idx="49">
                  <c:v>133045.0561827763</c:v>
                </c:pt>
                <c:pt idx="50">
                  <c:v>133119.4053689781</c:v>
                </c:pt>
                <c:pt idx="51">
                  <c:v>133191.3561943332</c:v>
                </c:pt>
                <c:pt idx="52">
                  <c:v>133265.705380536</c:v>
                </c:pt>
                <c:pt idx="53">
                  <c:v>133337.6562058908</c:v>
                </c:pt>
                <c:pt idx="54">
                  <c:v>133412.0053920911</c:v>
                </c:pt>
                <c:pt idx="55">
                  <c:v>133486.3545782922</c:v>
                </c:pt>
                <c:pt idx="56">
                  <c:v>133558.3054036481</c:v>
                </c:pt>
                <c:pt idx="57">
                  <c:v>133632.6545898491</c:v>
                </c:pt>
                <c:pt idx="58">
                  <c:v>133704.6054152057</c:v>
                </c:pt>
                <c:pt idx="59">
                  <c:v>133778.954601406</c:v>
                </c:pt>
                <c:pt idx="60">
                  <c:v>133853.3037876077</c:v>
                </c:pt>
                <c:pt idx="61">
                  <c:v>133920.4578912732</c:v>
                </c:pt>
                <c:pt idx="62">
                  <c:v>133994.8070774742</c:v>
                </c:pt>
                <c:pt idx="63">
                  <c:v>134066.7579028301</c:v>
                </c:pt>
                <c:pt idx="64">
                  <c:v>134141.1070890311</c:v>
                </c:pt>
                <c:pt idx="65">
                  <c:v>134213.057914387</c:v>
                </c:pt>
                <c:pt idx="66">
                  <c:v>134287.4071005881</c:v>
                </c:pt>
                <c:pt idx="67">
                  <c:v>134361.756286789</c:v>
                </c:pt>
                <c:pt idx="68">
                  <c:v>134433.7071121447</c:v>
                </c:pt>
                <c:pt idx="69">
                  <c:v>134508.0562983457</c:v>
                </c:pt>
                <c:pt idx="70">
                  <c:v>134580.0071237018</c:v>
                </c:pt>
                <c:pt idx="71">
                  <c:v>134654.3563099028</c:v>
                </c:pt>
                <c:pt idx="72">
                  <c:v>134728.7054961037</c:v>
                </c:pt>
                <c:pt idx="73">
                  <c:v>134795.8595997687</c:v>
                </c:pt>
                <c:pt idx="74">
                  <c:v>134870.2087859708</c:v>
                </c:pt>
                <c:pt idx="75">
                  <c:v>134942.1596113257</c:v>
                </c:pt>
                <c:pt idx="76">
                  <c:v>135016.5087975272</c:v>
                </c:pt>
                <c:pt idx="77">
                  <c:v>135088.459622883</c:v>
                </c:pt>
                <c:pt idx="78">
                  <c:v>135162.8088090841</c:v>
                </c:pt>
                <c:pt idx="79">
                  <c:v>135237.1579952858</c:v>
                </c:pt>
                <c:pt idx="80">
                  <c:v>135309.108820641</c:v>
                </c:pt>
                <c:pt idx="81">
                  <c:v>135383.458006841</c:v>
                </c:pt>
                <c:pt idx="82">
                  <c:v>135455.4088321978</c:v>
                </c:pt>
                <c:pt idx="83">
                  <c:v>135529.7580183989</c:v>
                </c:pt>
                <c:pt idx="84">
                  <c:v>135604.1072046007</c:v>
                </c:pt>
                <c:pt idx="85">
                  <c:v>135671.2613082661</c:v>
                </c:pt>
                <c:pt idx="86">
                  <c:v>135745.6104944665</c:v>
                </c:pt>
                <c:pt idx="87">
                  <c:v>135817.5613198223</c:v>
                </c:pt>
                <c:pt idx="88">
                  <c:v>135891.910506023</c:v>
                </c:pt>
                <c:pt idx="89">
                  <c:v>135963.8613313792</c:v>
                </c:pt>
                <c:pt idx="90">
                  <c:v>136038.2105175803</c:v>
                </c:pt>
                <c:pt idx="91">
                  <c:v>136112.559703781</c:v>
                </c:pt>
                <c:pt idx="92">
                  <c:v>136184.510529138</c:v>
                </c:pt>
                <c:pt idx="93">
                  <c:v>136258.859715338</c:v>
                </c:pt>
                <c:pt idx="94">
                  <c:v>136330.810540694</c:v>
                </c:pt>
                <c:pt idx="95">
                  <c:v>136405.1597268943</c:v>
                </c:pt>
                <c:pt idx="96">
                  <c:v>136479.508913096</c:v>
                </c:pt>
                <c:pt idx="97">
                  <c:v>136549.0613776068</c:v>
                </c:pt>
                <c:pt idx="98">
                  <c:v>136623.4105638078</c:v>
                </c:pt>
                <c:pt idx="99">
                  <c:v>136695.3613891637</c:v>
                </c:pt>
                <c:pt idx="100">
                  <c:v>136769.7105753657</c:v>
                </c:pt>
                <c:pt idx="101">
                  <c:v>136841.6614007205</c:v>
                </c:pt>
                <c:pt idx="102">
                  <c:v>136916.0105869214</c:v>
                </c:pt>
                <c:pt idx="103">
                  <c:v>136990.3597731219</c:v>
                </c:pt>
                <c:pt idx="104">
                  <c:v>137062.3105984784</c:v>
                </c:pt>
                <c:pt idx="105">
                  <c:v>137136.6597846795</c:v>
                </c:pt>
                <c:pt idx="106">
                  <c:v>137208.6106100353</c:v>
                </c:pt>
                <c:pt idx="107">
                  <c:v>137282.9597962354</c:v>
                </c:pt>
                <c:pt idx="108">
                  <c:v>137357.3089824375</c:v>
                </c:pt>
                <c:pt idx="109">
                  <c:v>137424.4630861027</c:v>
                </c:pt>
                <c:pt idx="110">
                  <c:v>137498.812272304</c:v>
                </c:pt>
                <c:pt idx="111">
                  <c:v>137570.7630976597</c:v>
                </c:pt>
                <c:pt idx="112">
                  <c:v>137645.1122838615</c:v>
                </c:pt>
                <c:pt idx="113">
                  <c:v>137717.0631092168</c:v>
                </c:pt>
                <c:pt idx="114">
                  <c:v>137791.4122954185</c:v>
                </c:pt>
                <c:pt idx="115">
                  <c:v>137865.7614816187</c:v>
                </c:pt>
                <c:pt idx="116">
                  <c:v>137937.7123069746</c:v>
                </c:pt>
                <c:pt idx="117">
                  <c:v>138012.0614931744</c:v>
                </c:pt>
                <c:pt idx="118">
                  <c:v>138084.0123185318</c:v>
                </c:pt>
                <c:pt idx="119">
                  <c:v>138158.3615047325</c:v>
                </c:pt>
                <c:pt idx="120">
                  <c:v>138232.7106909335</c:v>
                </c:pt>
                <c:pt idx="121">
                  <c:v>138299.864794598</c:v>
                </c:pt>
                <c:pt idx="122">
                  <c:v>138374.2139808008</c:v>
                </c:pt>
                <c:pt idx="123">
                  <c:v>138446.1648061559</c:v>
                </c:pt>
                <c:pt idx="124">
                  <c:v>138520.513992357</c:v>
                </c:pt>
                <c:pt idx="125">
                  <c:v>138592.4648177128</c:v>
                </c:pt>
                <c:pt idx="126">
                  <c:v>138666.8140039138</c:v>
                </c:pt>
                <c:pt idx="127">
                  <c:v>138741.1631901148</c:v>
                </c:pt>
                <c:pt idx="128">
                  <c:v>138813.1140154707</c:v>
                </c:pt>
                <c:pt idx="129">
                  <c:v>138887.4632016718</c:v>
                </c:pt>
                <c:pt idx="130">
                  <c:v>138959.4140270276</c:v>
                </c:pt>
                <c:pt idx="131">
                  <c:v>139033.7632132286</c:v>
                </c:pt>
                <c:pt idx="132">
                  <c:v>139108.1123994298</c:v>
                </c:pt>
                <c:pt idx="133">
                  <c:v>139175.266503095</c:v>
                </c:pt>
                <c:pt idx="134">
                  <c:v>139249.6156892962</c:v>
                </c:pt>
                <c:pt idx="135">
                  <c:v>139321.566514652</c:v>
                </c:pt>
                <c:pt idx="136">
                  <c:v>139395.9157008531</c:v>
                </c:pt>
                <c:pt idx="137">
                  <c:v>139467.8665262082</c:v>
                </c:pt>
                <c:pt idx="138">
                  <c:v>139542.21571241</c:v>
                </c:pt>
                <c:pt idx="139">
                  <c:v>139616.564898611</c:v>
                </c:pt>
                <c:pt idx="140">
                  <c:v>139688.5157239678</c:v>
                </c:pt>
                <c:pt idx="141">
                  <c:v>139762.8649101678</c:v>
                </c:pt>
                <c:pt idx="142">
                  <c:v>139834.8157355237</c:v>
                </c:pt>
                <c:pt idx="143">
                  <c:v>139909.1649217248</c:v>
                </c:pt>
                <c:pt idx="144">
                  <c:v>139983.5141079258</c:v>
                </c:pt>
                <c:pt idx="145">
                  <c:v>140053.0665724365</c:v>
                </c:pt>
                <c:pt idx="146">
                  <c:v>140127.4157586383</c:v>
                </c:pt>
                <c:pt idx="147">
                  <c:v>140199.3665839925</c:v>
                </c:pt>
                <c:pt idx="148">
                  <c:v>140273.7157701944</c:v>
                </c:pt>
                <c:pt idx="149">
                  <c:v>140345.6665955502</c:v>
                </c:pt>
                <c:pt idx="150">
                  <c:v>140420.0157817513</c:v>
                </c:pt>
                <c:pt idx="151">
                  <c:v>140494.3649679523</c:v>
                </c:pt>
                <c:pt idx="152">
                  <c:v>140566.3157933081</c:v>
                </c:pt>
                <c:pt idx="153">
                  <c:v>140640.6649795092</c:v>
                </c:pt>
                <c:pt idx="154">
                  <c:v>140712.6158048661</c:v>
                </c:pt>
                <c:pt idx="155">
                  <c:v>140786.9649910661</c:v>
                </c:pt>
                <c:pt idx="156">
                  <c:v>140861.3141772671</c:v>
                </c:pt>
                <c:pt idx="157">
                  <c:v>140928.4682809326</c:v>
                </c:pt>
                <c:pt idx="158">
                  <c:v>141002.8174671336</c:v>
                </c:pt>
                <c:pt idx="159">
                  <c:v>141074.7682924895</c:v>
                </c:pt>
                <c:pt idx="160">
                  <c:v>141149.1174786908</c:v>
                </c:pt>
                <c:pt idx="161">
                  <c:v>141221.0683040463</c:v>
                </c:pt>
                <c:pt idx="162">
                  <c:v>141295.4174902474</c:v>
                </c:pt>
                <c:pt idx="163">
                  <c:v>141369.7666764484</c:v>
                </c:pt>
              </c:numCache>
            </c:numRef>
          </c:val>
          <c:smooth val="0"/>
        </c:ser>
        <c:dLbls>
          <c:showLegendKey val="0"/>
          <c:showVal val="0"/>
          <c:showCatName val="0"/>
          <c:showSerName val="0"/>
          <c:showPercent val="0"/>
          <c:showBubbleSize val="0"/>
        </c:dLbls>
        <c:marker val="1"/>
        <c:smooth val="0"/>
        <c:axId val="424046056"/>
        <c:axId val="424637256"/>
      </c:lineChart>
      <c:dateAx>
        <c:axId val="424046056"/>
        <c:scaling>
          <c:orientation val="minMax"/>
        </c:scaling>
        <c:delete val="0"/>
        <c:axPos val="b"/>
        <c:numFmt formatCode="yy" sourceLinked="0"/>
        <c:majorTickMark val="out"/>
        <c:minorTickMark val="none"/>
        <c:tickLblPos val="low"/>
        <c:spPr>
          <a:ln w="9525">
            <a:solidFill>
              <a:srgbClr val="000000"/>
            </a:solidFill>
          </a:ln>
        </c:spPr>
        <c:txPr>
          <a:bodyPr/>
          <a:lstStyle/>
          <a:p>
            <a:pPr>
              <a:defRPr sz="1400" b="1">
                <a:latin typeface="Arial" pitchFamily="34" charset="0"/>
                <a:cs typeface="Arial" pitchFamily="34" charset="0"/>
              </a:defRPr>
            </a:pPr>
            <a:endParaRPr lang="en-US"/>
          </a:p>
        </c:txPr>
        <c:crossAx val="424637256"/>
        <c:crosses val="autoZero"/>
        <c:auto val="1"/>
        <c:lblOffset val="100"/>
        <c:baseTimeUnit val="months"/>
        <c:majorUnit val="12.0"/>
        <c:majorTimeUnit val="months"/>
        <c:minorUnit val="3.0"/>
        <c:minorTimeUnit val="months"/>
      </c:dateAx>
      <c:valAx>
        <c:axId val="424637256"/>
        <c:scaling>
          <c:orientation val="minMax"/>
          <c:max val="145000.0"/>
          <c:min val="125000.0"/>
        </c:scaling>
        <c:delete val="0"/>
        <c:axPos val="l"/>
        <c:numFmt formatCode="#,##0" sourceLinked="0"/>
        <c:majorTickMark val="out"/>
        <c:minorTickMark val="none"/>
        <c:tickLblPos val="nextTo"/>
        <c:spPr>
          <a:noFill/>
          <a:ln w="15875">
            <a:solidFill>
              <a:srgbClr val="000000"/>
            </a:solidFill>
          </a:ln>
        </c:spPr>
        <c:txPr>
          <a:bodyPr/>
          <a:lstStyle/>
          <a:p>
            <a:pPr>
              <a:defRPr sz="1400" b="1" baseline="0">
                <a:solidFill>
                  <a:srgbClr val="0070C0"/>
                </a:solidFill>
                <a:latin typeface="Arial" pitchFamily="34" charset="0"/>
                <a:cs typeface="Arial" pitchFamily="34" charset="0"/>
              </a:defRPr>
            </a:pPr>
            <a:endParaRPr lang="en-US"/>
          </a:p>
        </c:txPr>
        <c:crossAx val="424046056"/>
        <c:crosses val="autoZero"/>
        <c:crossBetween val="between"/>
        <c:majorUnit val="4000.0"/>
        <c:dispUnits>
          <c:builtInUnit val="thousands"/>
        </c:dispUnits>
      </c:valAx>
      <c:valAx>
        <c:axId val="424642696"/>
        <c:scaling>
          <c:orientation val="minMax"/>
          <c:max val="4.2"/>
          <c:min val="3.2"/>
        </c:scaling>
        <c:delete val="0"/>
        <c:axPos val="r"/>
        <c:numFmt formatCode="#,##0.0" sourceLinked="0"/>
        <c:majorTickMark val="none"/>
        <c:minorTickMark val="none"/>
        <c:tickLblPos val="nextTo"/>
        <c:spPr>
          <a:ln>
            <a:solidFill>
              <a:srgbClr val="000000"/>
            </a:solidFill>
          </a:ln>
        </c:spPr>
        <c:txPr>
          <a:bodyPr/>
          <a:lstStyle/>
          <a:p>
            <a:pPr>
              <a:defRPr sz="1400" b="1" baseline="0">
                <a:solidFill>
                  <a:schemeClr val="accent3"/>
                </a:solidFill>
              </a:defRPr>
            </a:pPr>
            <a:endParaRPr lang="en-US"/>
          </a:p>
        </c:txPr>
        <c:crossAx val="424229976"/>
        <c:crosses val="max"/>
        <c:crossBetween val="between"/>
        <c:majorUnit val="0.2"/>
      </c:valAx>
      <c:dateAx>
        <c:axId val="424229976"/>
        <c:scaling>
          <c:orientation val="minMax"/>
        </c:scaling>
        <c:delete val="1"/>
        <c:axPos val="b"/>
        <c:numFmt formatCode="mm/dd/yy;@" sourceLinked="1"/>
        <c:majorTickMark val="out"/>
        <c:minorTickMark val="none"/>
        <c:tickLblPos val="none"/>
        <c:crossAx val="424642696"/>
        <c:crosses val="autoZero"/>
        <c:auto val="0"/>
        <c:lblOffset val="100"/>
        <c:baseTimeUnit val="months"/>
        <c:majorUnit val="1.0"/>
        <c:minorUnit val="1.0"/>
      </c:dateAx>
      <c:spPr>
        <a:noFill/>
        <a:ln w="15875">
          <a:solidFill>
            <a:srgbClr val="838383">
              <a:lumMod val="50000"/>
            </a:srgbClr>
          </a:solid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Appraisal below Cost</c:v>
          </c:tx>
          <c:spPr>
            <a:ln w="31750">
              <a:solidFill>
                <a:srgbClr val="0070C0"/>
              </a:solidFill>
            </a:ln>
          </c:spPr>
          <c:marker>
            <c:symbol val="none"/>
          </c:marker>
          <c:dLbls>
            <c:dLbl>
              <c:idx val="2"/>
              <c:layout>
                <c:manualLayout>
                  <c:x val="-0.0248254460822343"/>
                  <c:y val="-0.035366111189754"/>
                </c:manualLayout>
              </c:layout>
              <c:showLegendKey val="0"/>
              <c:showVal val="1"/>
              <c:showCatName val="0"/>
              <c:showSerName val="0"/>
              <c:showPercent val="0"/>
              <c:showBubbleSize val="0"/>
            </c:dLbl>
            <c:dLbl>
              <c:idx val="4"/>
              <c:layout>
                <c:manualLayout>
                  <c:x val="-0.00620636152055878"/>
                  <c:y val="-0.0353661111897541"/>
                </c:manualLayout>
              </c:layout>
              <c:showLegendKey val="0"/>
              <c:showVal val="1"/>
              <c:showCatName val="0"/>
              <c:showSerName val="0"/>
              <c:showPercent val="0"/>
              <c:showBubbleSize val="0"/>
            </c:dLbl>
            <c:numFmt formatCode="0%" sourceLinked="0"/>
            <c:txPr>
              <a:bodyPr/>
              <a:lstStyle/>
              <a:p>
                <a:pPr>
                  <a:defRPr>
                    <a:solidFill>
                      <a:srgbClr val="0070C0"/>
                    </a:solidFill>
                  </a:defRPr>
                </a:pPr>
                <a:endParaRPr lang="en-US"/>
              </a:p>
            </c:txPr>
            <c:showLegendKey val="0"/>
            <c:showVal val="0"/>
            <c:showCatName val="0"/>
            <c:showSerName val="0"/>
            <c:showPercent val="0"/>
            <c:showBubbleSize val="0"/>
          </c:dLbls>
          <c:cat>
            <c:numRef>
              <c:f>Sheet1!$D$17:$D$21</c:f>
              <c:numCache>
                <c:formatCode>mmm\-yy</c:formatCode>
                <c:ptCount val="5"/>
                <c:pt idx="0">
                  <c:v>39995.0</c:v>
                </c:pt>
                <c:pt idx="1">
                  <c:v>40118.0</c:v>
                </c:pt>
                <c:pt idx="2">
                  <c:v>40269.0</c:v>
                </c:pt>
                <c:pt idx="3">
                  <c:v>40817.0</c:v>
                </c:pt>
                <c:pt idx="4">
                  <c:v>41365.0</c:v>
                </c:pt>
              </c:numCache>
            </c:numRef>
          </c:cat>
          <c:val>
            <c:numRef>
              <c:f>Sheet1!$E$17:$E$21</c:f>
              <c:numCache>
                <c:formatCode>General</c:formatCode>
                <c:ptCount val="5"/>
                <c:pt idx="0">
                  <c:v>0.59</c:v>
                </c:pt>
                <c:pt idx="1">
                  <c:v>0.640000000000012</c:v>
                </c:pt>
                <c:pt idx="2">
                  <c:v>0.68</c:v>
                </c:pt>
                <c:pt idx="3">
                  <c:v>0.600000000000001</c:v>
                </c:pt>
                <c:pt idx="4">
                  <c:v>0.54</c:v>
                </c:pt>
              </c:numCache>
            </c:numRef>
          </c:val>
          <c:smooth val="0"/>
        </c:ser>
        <c:ser>
          <c:idx val="1"/>
          <c:order val="1"/>
          <c:tx>
            <c:v>Lost a Sale</c:v>
          </c:tx>
          <c:spPr>
            <a:ln w="31750">
              <a:solidFill>
                <a:srgbClr val="C00000"/>
              </a:solidFill>
            </a:ln>
          </c:spPr>
          <c:marker>
            <c:symbol val="none"/>
          </c:marker>
          <c:dLbls>
            <c:dLbl>
              <c:idx val="4"/>
              <c:layout>
                <c:manualLayout>
                  <c:x val="-0.00465477114041904"/>
                  <c:y val="-0.020630231527357"/>
                </c:manualLayout>
              </c:layout>
              <c:showLegendKey val="0"/>
              <c:showVal val="1"/>
              <c:showCatName val="0"/>
              <c:showSerName val="0"/>
              <c:showPercent val="0"/>
              <c:showBubbleSize val="0"/>
            </c:dLbl>
            <c:numFmt formatCode="0%" sourceLinked="0"/>
            <c:txPr>
              <a:bodyPr/>
              <a:lstStyle/>
              <a:p>
                <a:pPr>
                  <a:defRPr>
                    <a:solidFill>
                      <a:srgbClr val="FF0000"/>
                    </a:solidFill>
                  </a:defRPr>
                </a:pPr>
                <a:endParaRPr lang="en-US"/>
              </a:p>
            </c:txPr>
            <c:showLegendKey val="0"/>
            <c:showVal val="0"/>
            <c:showCatName val="0"/>
            <c:showSerName val="0"/>
            <c:showPercent val="0"/>
            <c:showBubbleSize val="0"/>
          </c:dLbls>
          <c:val>
            <c:numRef>
              <c:f>Sheet1!$E$8:$E$12</c:f>
              <c:numCache>
                <c:formatCode>General</c:formatCode>
                <c:ptCount val="5"/>
                <c:pt idx="0">
                  <c:v>0.26</c:v>
                </c:pt>
                <c:pt idx="1">
                  <c:v>0.330000000000006</c:v>
                </c:pt>
                <c:pt idx="2">
                  <c:v>0.34</c:v>
                </c:pt>
                <c:pt idx="3">
                  <c:v>0.330000000000006</c:v>
                </c:pt>
                <c:pt idx="4">
                  <c:v>0.36</c:v>
                </c:pt>
              </c:numCache>
            </c:numRef>
          </c:val>
          <c:smooth val="0"/>
        </c:ser>
        <c:dLbls>
          <c:showLegendKey val="0"/>
          <c:showVal val="0"/>
          <c:showCatName val="0"/>
          <c:showSerName val="0"/>
          <c:showPercent val="0"/>
          <c:showBubbleSize val="0"/>
        </c:dLbls>
        <c:marker val="1"/>
        <c:smooth val="0"/>
        <c:axId val="589883512"/>
        <c:axId val="589886824"/>
      </c:lineChart>
      <c:dateAx>
        <c:axId val="589883512"/>
        <c:scaling>
          <c:orientation val="minMax"/>
        </c:scaling>
        <c:delete val="0"/>
        <c:axPos val="b"/>
        <c:numFmt formatCode="mmm\-yy" sourceLinked="1"/>
        <c:majorTickMark val="out"/>
        <c:minorTickMark val="none"/>
        <c:tickLblPos val="nextTo"/>
        <c:spPr>
          <a:ln>
            <a:solidFill>
              <a:srgbClr val="080808"/>
            </a:solidFill>
          </a:ln>
        </c:spPr>
        <c:txPr>
          <a:bodyPr rot="-2700000"/>
          <a:lstStyle/>
          <a:p>
            <a:pPr>
              <a:defRPr b="1">
                <a:latin typeface="Arial" pitchFamily="34" charset="0"/>
                <a:cs typeface="Arial" pitchFamily="34" charset="0"/>
              </a:defRPr>
            </a:pPr>
            <a:endParaRPr lang="en-US"/>
          </a:p>
        </c:txPr>
        <c:crossAx val="589886824"/>
        <c:crosses val="autoZero"/>
        <c:auto val="1"/>
        <c:lblOffset val="100"/>
        <c:baseTimeUnit val="months"/>
        <c:majorUnit val="3.0"/>
        <c:majorTimeUnit val="months"/>
      </c:dateAx>
      <c:valAx>
        <c:axId val="589886824"/>
        <c:scaling>
          <c:orientation val="minMax"/>
        </c:scaling>
        <c:delete val="0"/>
        <c:axPos val="l"/>
        <c:numFmt formatCode="0%" sourceLinked="0"/>
        <c:majorTickMark val="out"/>
        <c:minorTickMark val="none"/>
        <c:tickLblPos val="nextTo"/>
        <c:spPr>
          <a:ln>
            <a:solidFill>
              <a:srgbClr val="080808"/>
            </a:solidFill>
          </a:ln>
        </c:spPr>
        <c:txPr>
          <a:bodyPr/>
          <a:lstStyle/>
          <a:p>
            <a:pPr>
              <a:defRPr b="1">
                <a:latin typeface="Arial" pitchFamily="34" charset="0"/>
                <a:cs typeface="Arial" pitchFamily="34" charset="0"/>
              </a:defRPr>
            </a:pPr>
            <a:endParaRPr lang="en-US"/>
          </a:p>
        </c:txPr>
        <c:crossAx val="589883512"/>
        <c:crosses val="autoZero"/>
        <c:crossBetween val="between"/>
      </c:valAx>
    </c:plotArea>
    <c:legend>
      <c:legendPos val="b"/>
      <c:overlay val="0"/>
      <c:txPr>
        <a:bodyPr/>
        <a:lstStyle/>
        <a:p>
          <a:pPr>
            <a:defRPr b="1">
              <a:latin typeface="Arial" pitchFamily="34" charset="0"/>
              <a:cs typeface="Arial" pitchFamily="34" charset="0"/>
            </a:defRPr>
          </a:pPr>
          <a:endParaRPr lang="en-US"/>
        </a:p>
      </c:txPr>
    </c:legend>
    <c:plotVisOnly val="1"/>
    <c:dispBlanksAs val="gap"/>
    <c:showDLblsOverMax val="0"/>
  </c:chart>
  <c:txPr>
    <a:bodyPr/>
    <a:lstStyle/>
    <a:p>
      <a:pPr>
        <a:defRPr sz="1400" baseline="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7803103559429"/>
          <c:y val="0.0531425626881385"/>
          <c:w val="0.924502296587926"/>
          <c:h val="0.836125056647551"/>
        </c:manualLayout>
      </c:layout>
      <c:lineChart>
        <c:grouping val="standard"/>
        <c:varyColors val="0"/>
        <c:ser>
          <c:idx val="0"/>
          <c:order val="0"/>
          <c:tx>
            <c:strRef>
              <c:f>data!$B$1</c:f>
              <c:strCache>
                <c:ptCount val="1"/>
                <c:pt idx="0">
                  <c:v>RMI</c:v>
                </c:pt>
              </c:strCache>
            </c:strRef>
          </c:tx>
          <c:spPr>
            <a:ln w="31750">
              <a:solidFill>
                <a:srgbClr val="0070C0"/>
              </a:solidFill>
            </a:ln>
          </c:spPr>
          <c:marker>
            <c:symbol val="none"/>
          </c:marker>
          <c:dLbls>
            <c:dLbl>
              <c:idx val="49"/>
              <c:layout>
                <c:manualLayout>
                  <c:x val="-0.00438596491228081"/>
                  <c:y val="-0.0300937883577322"/>
                </c:manualLayout>
              </c:layout>
              <c:showLegendKey val="0"/>
              <c:showVal val="1"/>
              <c:showCatName val="0"/>
              <c:showSerName val="0"/>
              <c:showPercent val="0"/>
              <c:showBubbleSize val="0"/>
            </c:dLbl>
            <c:showLegendKey val="0"/>
            <c:showVal val="0"/>
            <c:showCatName val="0"/>
            <c:showSerName val="0"/>
            <c:showPercent val="0"/>
            <c:showBubbleSize val="0"/>
          </c:dLbls>
          <c:cat>
            <c:numRef>
              <c:f>data!$A$2:$A$51</c:f>
              <c:numCache>
                <c:formatCode>[$-409]mmm\-yy;@</c:formatCode>
                <c:ptCount val="50"/>
                <c:pt idx="0">
                  <c:v>36981.0</c:v>
                </c:pt>
                <c:pt idx="1">
                  <c:v>37072.0</c:v>
                </c:pt>
                <c:pt idx="2">
                  <c:v>37164.0</c:v>
                </c:pt>
                <c:pt idx="3">
                  <c:v>37256.0</c:v>
                </c:pt>
                <c:pt idx="4">
                  <c:v>37346.0</c:v>
                </c:pt>
                <c:pt idx="5">
                  <c:v>37437.0</c:v>
                </c:pt>
                <c:pt idx="6">
                  <c:v>37529.0</c:v>
                </c:pt>
                <c:pt idx="7">
                  <c:v>37621.0</c:v>
                </c:pt>
                <c:pt idx="8">
                  <c:v>37711.0</c:v>
                </c:pt>
                <c:pt idx="9">
                  <c:v>37802.0</c:v>
                </c:pt>
                <c:pt idx="10">
                  <c:v>37894.0</c:v>
                </c:pt>
                <c:pt idx="11">
                  <c:v>37986.0</c:v>
                </c:pt>
                <c:pt idx="12">
                  <c:v>38077.0</c:v>
                </c:pt>
                <c:pt idx="13">
                  <c:v>38168.0</c:v>
                </c:pt>
                <c:pt idx="14">
                  <c:v>38260.0</c:v>
                </c:pt>
                <c:pt idx="15">
                  <c:v>38352.0</c:v>
                </c:pt>
                <c:pt idx="16">
                  <c:v>38442.0</c:v>
                </c:pt>
                <c:pt idx="17">
                  <c:v>38533.0</c:v>
                </c:pt>
                <c:pt idx="18">
                  <c:v>38625.0</c:v>
                </c:pt>
                <c:pt idx="19">
                  <c:v>38717.0</c:v>
                </c:pt>
                <c:pt idx="20">
                  <c:v>38807.0</c:v>
                </c:pt>
                <c:pt idx="21">
                  <c:v>38898.0</c:v>
                </c:pt>
                <c:pt idx="22">
                  <c:v>38990.0</c:v>
                </c:pt>
                <c:pt idx="23">
                  <c:v>39082.0</c:v>
                </c:pt>
                <c:pt idx="24">
                  <c:v>39172.0</c:v>
                </c:pt>
                <c:pt idx="25">
                  <c:v>39263.0</c:v>
                </c:pt>
                <c:pt idx="26">
                  <c:v>39355.0</c:v>
                </c:pt>
                <c:pt idx="27">
                  <c:v>39447.0</c:v>
                </c:pt>
                <c:pt idx="28">
                  <c:v>39538.0</c:v>
                </c:pt>
                <c:pt idx="29">
                  <c:v>39629.0</c:v>
                </c:pt>
                <c:pt idx="30">
                  <c:v>39721.0</c:v>
                </c:pt>
                <c:pt idx="31">
                  <c:v>39813.0</c:v>
                </c:pt>
                <c:pt idx="32">
                  <c:v>39903.0</c:v>
                </c:pt>
                <c:pt idx="33">
                  <c:v>39994.0</c:v>
                </c:pt>
                <c:pt idx="34">
                  <c:v>40086.0</c:v>
                </c:pt>
                <c:pt idx="35">
                  <c:v>40178.0</c:v>
                </c:pt>
                <c:pt idx="36">
                  <c:v>40268.0</c:v>
                </c:pt>
                <c:pt idx="37">
                  <c:v>40359.0</c:v>
                </c:pt>
                <c:pt idx="38">
                  <c:v>40451.0</c:v>
                </c:pt>
                <c:pt idx="39">
                  <c:v>40543.0</c:v>
                </c:pt>
                <c:pt idx="40">
                  <c:v>40633.0</c:v>
                </c:pt>
                <c:pt idx="41">
                  <c:v>40724.0</c:v>
                </c:pt>
                <c:pt idx="42">
                  <c:v>40816.0</c:v>
                </c:pt>
                <c:pt idx="43">
                  <c:v>40908.0</c:v>
                </c:pt>
                <c:pt idx="44">
                  <c:v>40999.0</c:v>
                </c:pt>
                <c:pt idx="45">
                  <c:v>41090.0</c:v>
                </c:pt>
                <c:pt idx="46">
                  <c:v>41182.0</c:v>
                </c:pt>
                <c:pt idx="47">
                  <c:v>41274.0</c:v>
                </c:pt>
                <c:pt idx="48">
                  <c:v>41364.0</c:v>
                </c:pt>
                <c:pt idx="49">
                  <c:v>41455.0</c:v>
                </c:pt>
              </c:numCache>
            </c:numRef>
          </c:cat>
          <c:val>
            <c:numRef>
              <c:f>data!$B$2:$B$51</c:f>
              <c:numCache>
                <c:formatCode>_(* #,##0_);_(* \(#,##0\);_(* "-"??_);_(@_)</c:formatCode>
                <c:ptCount val="50"/>
                <c:pt idx="0">
                  <c:v>53.74077000000001</c:v>
                </c:pt>
                <c:pt idx="1">
                  <c:v>52.819335</c:v>
                </c:pt>
                <c:pt idx="2">
                  <c:v>44.17963</c:v>
                </c:pt>
                <c:pt idx="3">
                  <c:v>49.87394749999986</c:v>
                </c:pt>
                <c:pt idx="4">
                  <c:v>50.61273500000012</c:v>
                </c:pt>
                <c:pt idx="5">
                  <c:v>49.27156000000001</c:v>
                </c:pt>
                <c:pt idx="6">
                  <c:v>49.33273500000011</c:v>
                </c:pt>
                <c:pt idx="7">
                  <c:v>46.6822825</c:v>
                </c:pt>
                <c:pt idx="8">
                  <c:v>45.5418725</c:v>
                </c:pt>
                <c:pt idx="9">
                  <c:v>50.9334125</c:v>
                </c:pt>
                <c:pt idx="10">
                  <c:v>54.607005</c:v>
                </c:pt>
                <c:pt idx="11">
                  <c:v>55.9613775</c:v>
                </c:pt>
                <c:pt idx="12">
                  <c:v>57.35701</c:v>
                </c:pt>
                <c:pt idx="13">
                  <c:v>51.48495</c:v>
                </c:pt>
                <c:pt idx="14">
                  <c:v>52.10468749999982</c:v>
                </c:pt>
                <c:pt idx="15">
                  <c:v>52.35</c:v>
                </c:pt>
                <c:pt idx="16">
                  <c:v>53.25</c:v>
                </c:pt>
                <c:pt idx="17" formatCode="0">
                  <c:v>52.60570622646014</c:v>
                </c:pt>
                <c:pt idx="18" formatCode="0">
                  <c:v>51.31062817551537</c:v>
                </c:pt>
                <c:pt idx="19" formatCode="0">
                  <c:v>47.08260653198219</c:v>
                </c:pt>
                <c:pt idx="20" formatCode="0">
                  <c:v>48.50179001552434</c:v>
                </c:pt>
                <c:pt idx="21" formatCode="0">
                  <c:v>44.55735382201115</c:v>
                </c:pt>
                <c:pt idx="22" formatCode="0">
                  <c:v>46.018</c:v>
                </c:pt>
                <c:pt idx="23" formatCode="0">
                  <c:v>47.3075</c:v>
                </c:pt>
                <c:pt idx="24" formatCode="0">
                  <c:v>46.55</c:v>
                </c:pt>
                <c:pt idx="25" formatCode="0">
                  <c:v>44.79300000000001</c:v>
                </c:pt>
                <c:pt idx="26" formatCode="0">
                  <c:v>43.90625</c:v>
                </c:pt>
                <c:pt idx="27" formatCode="0">
                  <c:v>39.6045</c:v>
                </c:pt>
                <c:pt idx="28" formatCode="0">
                  <c:v>40.4715</c:v>
                </c:pt>
                <c:pt idx="29" formatCode="0">
                  <c:v>40.52</c:v>
                </c:pt>
                <c:pt idx="30" formatCode="0">
                  <c:v>31.698</c:v>
                </c:pt>
                <c:pt idx="31" formatCode="0">
                  <c:v>21.85875</c:v>
                </c:pt>
                <c:pt idx="32" formatCode="0">
                  <c:v>32.89400000000001</c:v>
                </c:pt>
                <c:pt idx="33" formatCode="0">
                  <c:v>36.9335</c:v>
                </c:pt>
                <c:pt idx="34" formatCode="0">
                  <c:v>40.51475</c:v>
                </c:pt>
                <c:pt idx="35" formatCode="0">
                  <c:v>42.3405</c:v>
                </c:pt>
                <c:pt idx="36" formatCode="0">
                  <c:v>45.06675000000001</c:v>
                </c:pt>
                <c:pt idx="37" formatCode="0">
                  <c:v>41.6075</c:v>
                </c:pt>
                <c:pt idx="38" formatCode="0">
                  <c:v>41.80725</c:v>
                </c:pt>
                <c:pt idx="39" formatCode="0">
                  <c:v>42.79925000000012</c:v>
                </c:pt>
                <c:pt idx="40" formatCode="0">
                  <c:v>47.563</c:v>
                </c:pt>
                <c:pt idx="41" formatCode="0">
                  <c:v>45.45875</c:v>
                </c:pt>
                <c:pt idx="42" formatCode="0">
                  <c:v>42.92950000000001</c:v>
                </c:pt>
                <c:pt idx="43" formatCode="0">
                  <c:v>48.279</c:v>
                </c:pt>
                <c:pt idx="44" formatCode="0">
                  <c:v>46.78925</c:v>
                </c:pt>
                <c:pt idx="45" formatCode="0">
                  <c:v>45.22600000000001</c:v>
                </c:pt>
                <c:pt idx="46" formatCode="0">
                  <c:v>50.22525000000016</c:v>
                </c:pt>
                <c:pt idx="47" formatCode="0">
                  <c:v>54.90725</c:v>
                </c:pt>
                <c:pt idx="48" formatCode="0">
                  <c:v>49.08675</c:v>
                </c:pt>
                <c:pt idx="49" formatCode="0">
                  <c:v>55.0</c:v>
                </c:pt>
              </c:numCache>
            </c:numRef>
          </c:val>
          <c:smooth val="0"/>
        </c:ser>
        <c:ser>
          <c:idx val="1"/>
          <c:order val="1"/>
          <c:spPr>
            <a:ln w="31750">
              <a:solidFill>
                <a:srgbClr val="0070C0"/>
              </a:solidFill>
              <a:prstDash val="sysDash"/>
            </a:ln>
          </c:spPr>
          <c:marker>
            <c:symbol val="none"/>
          </c:marker>
          <c:cat>
            <c:numRef>
              <c:f>data!$A$2:$A$51</c:f>
              <c:numCache>
                <c:formatCode>[$-409]mmm\-yy;@</c:formatCode>
                <c:ptCount val="50"/>
                <c:pt idx="0">
                  <c:v>36981.0</c:v>
                </c:pt>
                <c:pt idx="1">
                  <c:v>37072.0</c:v>
                </c:pt>
                <c:pt idx="2">
                  <c:v>37164.0</c:v>
                </c:pt>
                <c:pt idx="3">
                  <c:v>37256.0</c:v>
                </c:pt>
                <c:pt idx="4">
                  <c:v>37346.0</c:v>
                </c:pt>
                <c:pt idx="5">
                  <c:v>37437.0</c:v>
                </c:pt>
                <c:pt idx="6">
                  <c:v>37529.0</c:v>
                </c:pt>
                <c:pt idx="7">
                  <c:v>37621.0</c:v>
                </c:pt>
                <c:pt idx="8">
                  <c:v>37711.0</c:v>
                </c:pt>
                <c:pt idx="9">
                  <c:v>37802.0</c:v>
                </c:pt>
                <c:pt idx="10">
                  <c:v>37894.0</c:v>
                </c:pt>
                <c:pt idx="11">
                  <c:v>37986.0</c:v>
                </c:pt>
                <c:pt idx="12">
                  <c:v>38077.0</c:v>
                </c:pt>
                <c:pt idx="13">
                  <c:v>38168.0</c:v>
                </c:pt>
                <c:pt idx="14">
                  <c:v>38260.0</c:v>
                </c:pt>
                <c:pt idx="15">
                  <c:v>38352.0</c:v>
                </c:pt>
                <c:pt idx="16">
                  <c:v>38442.0</c:v>
                </c:pt>
                <c:pt idx="17">
                  <c:v>38533.0</c:v>
                </c:pt>
                <c:pt idx="18">
                  <c:v>38625.0</c:v>
                </c:pt>
                <c:pt idx="19">
                  <c:v>38717.0</c:v>
                </c:pt>
                <c:pt idx="20">
                  <c:v>38807.0</c:v>
                </c:pt>
                <c:pt idx="21">
                  <c:v>38898.0</c:v>
                </c:pt>
                <c:pt idx="22">
                  <c:v>38990.0</c:v>
                </c:pt>
                <c:pt idx="23">
                  <c:v>39082.0</c:v>
                </c:pt>
                <c:pt idx="24">
                  <c:v>39172.0</c:v>
                </c:pt>
                <c:pt idx="25">
                  <c:v>39263.0</c:v>
                </c:pt>
                <c:pt idx="26">
                  <c:v>39355.0</c:v>
                </c:pt>
                <c:pt idx="27">
                  <c:v>39447.0</c:v>
                </c:pt>
                <c:pt idx="28">
                  <c:v>39538.0</c:v>
                </c:pt>
                <c:pt idx="29">
                  <c:v>39629.0</c:v>
                </c:pt>
                <c:pt idx="30">
                  <c:v>39721.0</c:v>
                </c:pt>
                <c:pt idx="31">
                  <c:v>39813.0</c:v>
                </c:pt>
                <c:pt idx="32">
                  <c:v>39903.0</c:v>
                </c:pt>
                <c:pt idx="33">
                  <c:v>39994.0</c:v>
                </c:pt>
                <c:pt idx="34">
                  <c:v>40086.0</c:v>
                </c:pt>
                <c:pt idx="35">
                  <c:v>40178.0</c:v>
                </c:pt>
                <c:pt idx="36">
                  <c:v>40268.0</c:v>
                </c:pt>
                <c:pt idx="37">
                  <c:v>40359.0</c:v>
                </c:pt>
                <c:pt idx="38">
                  <c:v>40451.0</c:v>
                </c:pt>
                <c:pt idx="39">
                  <c:v>40543.0</c:v>
                </c:pt>
                <c:pt idx="40">
                  <c:v>40633.0</c:v>
                </c:pt>
                <c:pt idx="41">
                  <c:v>40724.0</c:v>
                </c:pt>
                <c:pt idx="42">
                  <c:v>40816.0</c:v>
                </c:pt>
                <c:pt idx="43">
                  <c:v>40908.0</c:v>
                </c:pt>
                <c:pt idx="44">
                  <c:v>40999.0</c:v>
                </c:pt>
                <c:pt idx="45">
                  <c:v>41090.0</c:v>
                </c:pt>
                <c:pt idx="46">
                  <c:v>41182.0</c:v>
                </c:pt>
                <c:pt idx="47">
                  <c:v>41274.0</c:v>
                </c:pt>
                <c:pt idx="48">
                  <c:v>41364.0</c:v>
                </c:pt>
                <c:pt idx="49">
                  <c:v>41455.0</c:v>
                </c:pt>
              </c:numCache>
            </c:numRef>
          </c:cat>
          <c:val>
            <c:numRef>
              <c:f>data!$C$2:$C$51</c:f>
              <c:numCache>
                <c:formatCode>_(* #,##0_);_(* \(#,##0\);_(* "-"??_);_(@_)</c:formatCode>
                <c:ptCount val="50"/>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50.0</c:v>
                </c:pt>
                <c:pt idx="42">
                  <c:v>50.0</c:v>
                </c:pt>
                <c:pt idx="43">
                  <c:v>50.0</c:v>
                </c:pt>
                <c:pt idx="44">
                  <c:v>50.0</c:v>
                </c:pt>
                <c:pt idx="45">
                  <c:v>50.0</c:v>
                </c:pt>
                <c:pt idx="46">
                  <c:v>50.0</c:v>
                </c:pt>
                <c:pt idx="47">
                  <c:v>50.0</c:v>
                </c:pt>
                <c:pt idx="48">
                  <c:v>50.0</c:v>
                </c:pt>
                <c:pt idx="49">
                  <c:v>50.0</c:v>
                </c:pt>
              </c:numCache>
            </c:numRef>
          </c:val>
          <c:smooth val="0"/>
        </c:ser>
        <c:dLbls>
          <c:showLegendKey val="0"/>
          <c:showVal val="0"/>
          <c:showCatName val="0"/>
          <c:showSerName val="0"/>
          <c:showPercent val="0"/>
          <c:showBubbleSize val="0"/>
        </c:dLbls>
        <c:marker val="1"/>
        <c:smooth val="0"/>
        <c:axId val="589980184"/>
        <c:axId val="589983464"/>
      </c:lineChart>
      <c:dateAx>
        <c:axId val="589980184"/>
        <c:scaling>
          <c:orientation val="minMax"/>
        </c:scaling>
        <c:delete val="0"/>
        <c:axPos val="b"/>
        <c:numFmt formatCode="[$-409]mmm\-yy;@" sourceLinked="0"/>
        <c:majorTickMark val="out"/>
        <c:minorTickMark val="out"/>
        <c:tickLblPos val="low"/>
        <c:spPr>
          <a:ln w="9525">
            <a:solidFill>
              <a:srgbClr val="000000"/>
            </a:solidFill>
          </a:ln>
        </c:spPr>
        <c:txPr>
          <a:bodyPr rot="-2700000" vert="horz"/>
          <a:lstStyle/>
          <a:p>
            <a:pPr>
              <a:defRPr/>
            </a:pPr>
            <a:endParaRPr lang="en-US"/>
          </a:p>
        </c:txPr>
        <c:crossAx val="589983464"/>
        <c:crosses val="autoZero"/>
        <c:auto val="1"/>
        <c:lblOffset val="100"/>
        <c:baseTimeUnit val="months"/>
        <c:majorUnit val="6.0"/>
        <c:majorTimeUnit val="months"/>
        <c:minorUnit val="3.0"/>
        <c:minorTimeUnit val="months"/>
      </c:dateAx>
      <c:valAx>
        <c:axId val="589983464"/>
        <c:scaling>
          <c:orientation val="minMax"/>
          <c:min val="20.0"/>
        </c:scaling>
        <c:delete val="0"/>
        <c:axPos val="l"/>
        <c:numFmt formatCode="#,##0" sourceLinked="0"/>
        <c:majorTickMark val="out"/>
        <c:minorTickMark val="none"/>
        <c:tickLblPos val="nextTo"/>
        <c:spPr>
          <a:noFill/>
          <a:ln w="15875">
            <a:solidFill>
              <a:srgbClr val="000000"/>
            </a:solidFill>
          </a:ln>
        </c:spPr>
        <c:crossAx val="589980184"/>
        <c:crosses val="autoZero"/>
        <c:crossBetween val="between"/>
      </c:valAx>
      <c:spPr>
        <a:noFill/>
        <a:ln w="15875">
          <a:noFill/>
        </a:ln>
      </c:spPr>
    </c:plotArea>
    <c:plotVisOnly val="1"/>
    <c:dispBlanksAs val="gap"/>
    <c:showDLblsOverMax val="0"/>
  </c:chart>
  <c:spPr>
    <a:noFill/>
  </c:spPr>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45931758530257"/>
          <c:y val="0.0260085978391451"/>
          <c:w val="0.913710917714233"/>
          <c:h val="0.862261475315117"/>
        </c:manualLayout>
      </c:layout>
      <c:barChart>
        <c:barDir val="col"/>
        <c:grouping val="clustered"/>
        <c:varyColors val="0"/>
        <c:ser>
          <c:idx val="1"/>
          <c:order val="2"/>
          <c:tx>
            <c:strRef>
              <c:f>data!$H$4</c:f>
              <c:strCache>
                <c:ptCount val="1"/>
                <c:pt idx="0">
                  <c:v>recession</c:v>
                </c:pt>
              </c:strCache>
            </c:strRef>
          </c:tx>
          <c:spPr>
            <a:solidFill>
              <a:schemeClr val="bg1">
                <a:lumMod val="50000"/>
                <a:alpha val="25000"/>
              </a:schemeClr>
            </a:solidFill>
          </c:spPr>
          <c:invertIfNegative val="0"/>
          <c:cat>
            <c:numRef>
              <c:f>data!$H$434:$H$697</c:f>
              <c:numCache>
                <c:formatCode>mm/dd/yy;@</c:formatCode>
                <c:ptCount val="264"/>
                <c:pt idx="0">
                  <c:v>34365.0</c:v>
                </c:pt>
                <c:pt idx="1">
                  <c:v>34393.0</c:v>
                </c:pt>
                <c:pt idx="2">
                  <c:v>34424.0</c:v>
                </c:pt>
                <c:pt idx="3">
                  <c:v>34454.0</c:v>
                </c:pt>
                <c:pt idx="4">
                  <c:v>34485.0</c:v>
                </c:pt>
                <c:pt idx="5">
                  <c:v>34515.0</c:v>
                </c:pt>
                <c:pt idx="6">
                  <c:v>34546.0</c:v>
                </c:pt>
                <c:pt idx="7">
                  <c:v>34577.0</c:v>
                </c:pt>
                <c:pt idx="8">
                  <c:v>34607.0</c:v>
                </c:pt>
                <c:pt idx="9">
                  <c:v>34638.0</c:v>
                </c:pt>
                <c:pt idx="10">
                  <c:v>34668.0</c:v>
                </c:pt>
                <c:pt idx="11">
                  <c:v>34699.0</c:v>
                </c:pt>
                <c:pt idx="12">
                  <c:v>34730.0</c:v>
                </c:pt>
                <c:pt idx="13">
                  <c:v>34758.0</c:v>
                </c:pt>
                <c:pt idx="14">
                  <c:v>34789.0</c:v>
                </c:pt>
                <c:pt idx="15">
                  <c:v>34819.0</c:v>
                </c:pt>
                <c:pt idx="16">
                  <c:v>34850.0</c:v>
                </c:pt>
                <c:pt idx="17">
                  <c:v>34880.0</c:v>
                </c:pt>
                <c:pt idx="18">
                  <c:v>34911.0</c:v>
                </c:pt>
                <c:pt idx="19">
                  <c:v>34942.0</c:v>
                </c:pt>
                <c:pt idx="20">
                  <c:v>34972.0</c:v>
                </c:pt>
                <c:pt idx="21">
                  <c:v>35003.0</c:v>
                </c:pt>
                <c:pt idx="22">
                  <c:v>35033.0</c:v>
                </c:pt>
                <c:pt idx="23">
                  <c:v>35064.0</c:v>
                </c:pt>
                <c:pt idx="24">
                  <c:v>35095.0</c:v>
                </c:pt>
                <c:pt idx="25">
                  <c:v>35124.0</c:v>
                </c:pt>
                <c:pt idx="26">
                  <c:v>35155.0</c:v>
                </c:pt>
                <c:pt idx="27">
                  <c:v>35185.0</c:v>
                </c:pt>
                <c:pt idx="28">
                  <c:v>35216.0</c:v>
                </c:pt>
                <c:pt idx="29">
                  <c:v>35246.0</c:v>
                </c:pt>
                <c:pt idx="30">
                  <c:v>35277.0</c:v>
                </c:pt>
                <c:pt idx="31">
                  <c:v>35308.0</c:v>
                </c:pt>
                <c:pt idx="32">
                  <c:v>35338.0</c:v>
                </c:pt>
                <c:pt idx="33">
                  <c:v>35369.0</c:v>
                </c:pt>
                <c:pt idx="34">
                  <c:v>35399.0</c:v>
                </c:pt>
                <c:pt idx="35">
                  <c:v>35430.0</c:v>
                </c:pt>
                <c:pt idx="36">
                  <c:v>35461.0</c:v>
                </c:pt>
                <c:pt idx="37">
                  <c:v>35489.0</c:v>
                </c:pt>
                <c:pt idx="38">
                  <c:v>35520.0</c:v>
                </c:pt>
                <c:pt idx="39">
                  <c:v>35550.0</c:v>
                </c:pt>
                <c:pt idx="40">
                  <c:v>35581.0</c:v>
                </c:pt>
                <c:pt idx="41">
                  <c:v>35611.0</c:v>
                </c:pt>
                <c:pt idx="42">
                  <c:v>35642.0</c:v>
                </c:pt>
                <c:pt idx="43">
                  <c:v>35673.0</c:v>
                </c:pt>
                <c:pt idx="44">
                  <c:v>35703.0</c:v>
                </c:pt>
                <c:pt idx="45">
                  <c:v>35734.0</c:v>
                </c:pt>
                <c:pt idx="46">
                  <c:v>35764.0</c:v>
                </c:pt>
                <c:pt idx="47">
                  <c:v>35795.0</c:v>
                </c:pt>
                <c:pt idx="48">
                  <c:v>35826.0</c:v>
                </c:pt>
                <c:pt idx="49">
                  <c:v>35854.0</c:v>
                </c:pt>
                <c:pt idx="50">
                  <c:v>35885.0</c:v>
                </c:pt>
                <c:pt idx="51">
                  <c:v>35915.0</c:v>
                </c:pt>
                <c:pt idx="52">
                  <c:v>35946.0</c:v>
                </c:pt>
                <c:pt idx="53">
                  <c:v>35976.0</c:v>
                </c:pt>
                <c:pt idx="54">
                  <c:v>36007.0</c:v>
                </c:pt>
                <c:pt idx="55">
                  <c:v>36038.0</c:v>
                </c:pt>
                <c:pt idx="56">
                  <c:v>36068.0</c:v>
                </c:pt>
                <c:pt idx="57">
                  <c:v>36099.0</c:v>
                </c:pt>
                <c:pt idx="58">
                  <c:v>36129.0</c:v>
                </c:pt>
                <c:pt idx="59">
                  <c:v>36160.0</c:v>
                </c:pt>
                <c:pt idx="60">
                  <c:v>36191.0</c:v>
                </c:pt>
                <c:pt idx="61">
                  <c:v>36219.0</c:v>
                </c:pt>
                <c:pt idx="62">
                  <c:v>36250.0</c:v>
                </c:pt>
                <c:pt idx="63">
                  <c:v>36280.0</c:v>
                </c:pt>
                <c:pt idx="64">
                  <c:v>36311.0</c:v>
                </c:pt>
                <c:pt idx="65">
                  <c:v>36341.0</c:v>
                </c:pt>
                <c:pt idx="66">
                  <c:v>36372.0</c:v>
                </c:pt>
                <c:pt idx="67">
                  <c:v>36403.0</c:v>
                </c:pt>
                <c:pt idx="68">
                  <c:v>36433.0</c:v>
                </c:pt>
                <c:pt idx="69">
                  <c:v>36464.0</c:v>
                </c:pt>
                <c:pt idx="70">
                  <c:v>36494.0</c:v>
                </c:pt>
                <c:pt idx="71">
                  <c:v>36525.0</c:v>
                </c:pt>
                <c:pt idx="72">
                  <c:v>36556.0</c:v>
                </c:pt>
                <c:pt idx="73">
                  <c:v>36585.0</c:v>
                </c:pt>
                <c:pt idx="74">
                  <c:v>36616.0</c:v>
                </c:pt>
                <c:pt idx="75">
                  <c:v>36646.0</c:v>
                </c:pt>
                <c:pt idx="76">
                  <c:v>36677.0</c:v>
                </c:pt>
                <c:pt idx="77">
                  <c:v>36707.0</c:v>
                </c:pt>
                <c:pt idx="78">
                  <c:v>36738.0</c:v>
                </c:pt>
                <c:pt idx="79">
                  <c:v>36769.0</c:v>
                </c:pt>
                <c:pt idx="80">
                  <c:v>36799.0</c:v>
                </c:pt>
                <c:pt idx="81">
                  <c:v>36830.0</c:v>
                </c:pt>
                <c:pt idx="82">
                  <c:v>36860.0</c:v>
                </c:pt>
                <c:pt idx="83">
                  <c:v>36891.0</c:v>
                </c:pt>
                <c:pt idx="84">
                  <c:v>36922.0</c:v>
                </c:pt>
                <c:pt idx="85">
                  <c:v>36950.0</c:v>
                </c:pt>
                <c:pt idx="86">
                  <c:v>36981.0</c:v>
                </c:pt>
                <c:pt idx="87">
                  <c:v>37011.0</c:v>
                </c:pt>
                <c:pt idx="88">
                  <c:v>37042.0</c:v>
                </c:pt>
                <c:pt idx="89">
                  <c:v>37072.0</c:v>
                </c:pt>
                <c:pt idx="90">
                  <c:v>37103.0</c:v>
                </c:pt>
                <c:pt idx="91">
                  <c:v>37134.0</c:v>
                </c:pt>
                <c:pt idx="92">
                  <c:v>37164.0</c:v>
                </c:pt>
                <c:pt idx="93">
                  <c:v>37195.0</c:v>
                </c:pt>
                <c:pt idx="94">
                  <c:v>37225.0</c:v>
                </c:pt>
                <c:pt idx="95">
                  <c:v>37256.0</c:v>
                </c:pt>
                <c:pt idx="96">
                  <c:v>37287.0</c:v>
                </c:pt>
                <c:pt idx="97">
                  <c:v>37315.0</c:v>
                </c:pt>
                <c:pt idx="98">
                  <c:v>37346.0</c:v>
                </c:pt>
                <c:pt idx="99">
                  <c:v>37376.0</c:v>
                </c:pt>
                <c:pt idx="100">
                  <c:v>37407.0</c:v>
                </c:pt>
                <c:pt idx="101">
                  <c:v>37437.0</c:v>
                </c:pt>
                <c:pt idx="102">
                  <c:v>37468.0</c:v>
                </c:pt>
                <c:pt idx="103">
                  <c:v>37499.0</c:v>
                </c:pt>
                <c:pt idx="104">
                  <c:v>37529.0</c:v>
                </c:pt>
                <c:pt idx="105">
                  <c:v>37560.0</c:v>
                </c:pt>
                <c:pt idx="106">
                  <c:v>37590.0</c:v>
                </c:pt>
                <c:pt idx="107">
                  <c:v>37621.0</c:v>
                </c:pt>
                <c:pt idx="108">
                  <c:v>37652.0</c:v>
                </c:pt>
                <c:pt idx="109">
                  <c:v>37680.0</c:v>
                </c:pt>
                <c:pt idx="110">
                  <c:v>37711.0</c:v>
                </c:pt>
                <c:pt idx="111">
                  <c:v>37741.0</c:v>
                </c:pt>
                <c:pt idx="112">
                  <c:v>37772.0</c:v>
                </c:pt>
                <c:pt idx="113">
                  <c:v>37802.0</c:v>
                </c:pt>
                <c:pt idx="114">
                  <c:v>37833.0</c:v>
                </c:pt>
                <c:pt idx="115">
                  <c:v>37864.0</c:v>
                </c:pt>
                <c:pt idx="116">
                  <c:v>37894.0</c:v>
                </c:pt>
                <c:pt idx="117">
                  <c:v>37925.0</c:v>
                </c:pt>
                <c:pt idx="118">
                  <c:v>37955.0</c:v>
                </c:pt>
                <c:pt idx="119">
                  <c:v>37986.0</c:v>
                </c:pt>
                <c:pt idx="120">
                  <c:v>38017.0</c:v>
                </c:pt>
                <c:pt idx="121">
                  <c:v>38046.0</c:v>
                </c:pt>
                <c:pt idx="122">
                  <c:v>38077.0</c:v>
                </c:pt>
                <c:pt idx="123">
                  <c:v>38107.0</c:v>
                </c:pt>
                <c:pt idx="124">
                  <c:v>38138.0</c:v>
                </c:pt>
                <c:pt idx="125">
                  <c:v>38168.0</c:v>
                </c:pt>
                <c:pt idx="126">
                  <c:v>38199.0</c:v>
                </c:pt>
                <c:pt idx="127">
                  <c:v>38230.0</c:v>
                </c:pt>
                <c:pt idx="128">
                  <c:v>38260.0</c:v>
                </c:pt>
                <c:pt idx="129">
                  <c:v>38291.0</c:v>
                </c:pt>
                <c:pt idx="130">
                  <c:v>38321.0</c:v>
                </c:pt>
                <c:pt idx="131">
                  <c:v>38352.0</c:v>
                </c:pt>
                <c:pt idx="132">
                  <c:v>38383.0</c:v>
                </c:pt>
                <c:pt idx="133">
                  <c:v>38411.0</c:v>
                </c:pt>
                <c:pt idx="134">
                  <c:v>38442.0</c:v>
                </c:pt>
                <c:pt idx="135">
                  <c:v>38472.0</c:v>
                </c:pt>
                <c:pt idx="136">
                  <c:v>38503.0</c:v>
                </c:pt>
                <c:pt idx="137">
                  <c:v>38533.0</c:v>
                </c:pt>
                <c:pt idx="138">
                  <c:v>38564.0</c:v>
                </c:pt>
                <c:pt idx="139">
                  <c:v>38595.0</c:v>
                </c:pt>
                <c:pt idx="140">
                  <c:v>38625.0</c:v>
                </c:pt>
                <c:pt idx="141">
                  <c:v>38656.0</c:v>
                </c:pt>
                <c:pt idx="142">
                  <c:v>38686.0</c:v>
                </c:pt>
                <c:pt idx="143">
                  <c:v>38717.0</c:v>
                </c:pt>
                <c:pt idx="144">
                  <c:v>38748.0</c:v>
                </c:pt>
                <c:pt idx="145">
                  <c:v>38776.0</c:v>
                </c:pt>
                <c:pt idx="146">
                  <c:v>38807.0</c:v>
                </c:pt>
                <c:pt idx="147">
                  <c:v>38837.0</c:v>
                </c:pt>
                <c:pt idx="148">
                  <c:v>38868.0</c:v>
                </c:pt>
                <c:pt idx="149">
                  <c:v>38898.0</c:v>
                </c:pt>
                <c:pt idx="150">
                  <c:v>38929.0</c:v>
                </c:pt>
                <c:pt idx="151">
                  <c:v>38960.0</c:v>
                </c:pt>
                <c:pt idx="152">
                  <c:v>38990.0</c:v>
                </c:pt>
                <c:pt idx="153">
                  <c:v>39021.0</c:v>
                </c:pt>
                <c:pt idx="154">
                  <c:v>39051.0</c:v>
                </c:pt>
                <c:pt idx="155">
                  <c:v>39082.0</c:v>
                </c:pt>
                <c:pt idx="156">
                  <c:v>39113.0</c:v>
                </c:pt>
                <c:pt idx="157">
                  <c:v>39141.0</c:v>
                </c:pt>
                <c:pt idx="158">
                  <c:v>39172.0</c:v>
                </c:pt>
                <c:pt idx="159">
                  <c:v>39202.0</c:v>
                </c:pt>
                <c:pt idx="160">
                  <c:v>39233.0</c:v>
                </c:pt>
                <c:pt idx="161">
                  <c:v>39263.0</c:v>
                </c:pt>
                <c:pt idx="162">
                  <c:v>39294.0</c:v>
                </c:pt>
                <c:pt idx="163">
                  <c:v>39325.0</c:v>
                </c:pt>
                <c:pt idx="164">
                  <c:v>39355.0</c:v>
                </c:pt>
                <c:pt idx="165">
                  <c:v>39386.0</c:v>
                </c:pt>
                <c:pt idx="166">
                  <c:v>39416.0</c:v>
                </c:pt>
                <c:pt idx="167">
                  <c:v>39447.0</c:v>
                </c:pt>
                <c:pt idx="168">
                  <c:v>39478.0</c:v>
                </c:pt>
                <c:pt idx="169">
                  <c:v>39507.0</c:v>
                </c:pt>
                <c:pt idx="170">
                  <c:v>39538.0</c:v>
                </c:pt>
                <c:pt idx="171">
                  <c:v>39568.0</c:v>
                </c:pt>
                <c:pt idx="172">
                  <c:v>39599.0</c:v>
                </c:pt>
                <c:pt idx="173">
                  <c:v>39629.0</c:v>
                </c:pt>
                <c:pt idx="174">
                  <c:v>39660.0</c:v>
                </c:pt>
                <c:pt idx="175">
                  <c:v>39691.0</c:v>
                </c:pt>
                <c:pt idx="176">
                  <c:v>39721.0</c:v>
                </c:pt>
                <c:pt idx="177">
                  <c:v>39752.0</c:v>
                </c:pt>
                <c:pt idx="178">
                  <c:v>39782.0</c:v>
                </c:pt>
                <c:pt idx="179">
                  <c:v>39813.0</c:v>
                </c:pt>
                <c:pt idx="180">
                  <c:v>39844.0</c:v>
                </c:pt>
                <c:pt idx="181">
                  <c:v>39872.0</c:v>
                </c:pt>
                <c:pt idx="182">
                  <c:v>39903.0</c:v>
                </c:pt>
                <c:pt idx="183">
                  <c:v>39933.0</c:v>
                </c:pt>
                <c:pt idx="184">
                  <c:v>39964.0</c:v>
                </c:pt>
                <c:pt idx="185">
                  <c:v>39994.0</c:v>
                </c:pt>
                <c:pt idx="186">
                  <c:v>40025.0</c:v>
                </c:pt>
                <c:pt idx="187">
                  <c:v>40056.0</c:v>
                </c:pt>
                <c:pt idx="188">
                  <c:v>40086.0</c:v>
                </c:pt>
                <c:pt idx="189">
                  <c:v>40117.0</c:v>
                </c:pt>
                <c:pt idx="190">
                  <c:v>40147.0</c:v>
                </c:pt>
                <c:pt idx="191">
                  <c:v>40178.0</c:v>
                </c:pt>
                <c:pt idx="192">
                  <c:v>40209.0</c:v>
                </c:pt>
                <c:pt idx="193">
                  <c:v>40237.0</c:v>
                </c:pt>
                <c:pt idx="194">
                  <c:v>40268.0</c:v>
                </c:pt>
                <c:pt idx="195">
                  <c:v>40298.0</c:v>
                </c:pt>
                <c:pt idx="196">
                  <c:v>40329.0</c:v>
                </c:pt>
                <c:pt idx="197">
                  <c:v>40359.0</c:v>
                </c:pt>
                <c:pt idx="198">
                  <c:v>40390.0</c:v>
                </c:pt>
                <c:pt idx="199">
                  <c:v>40421.0</c:v>
                </c:pt>
                <c:pt idx="200">
                  <c:v>40451.0</c:v>
                </c:pt>
                <c:pt idx="201">
                  <c:v>40482.0</c:v>
                </c:pt>
                <c:pt idx="202">
                  <c:v>40512.0</c:v>
                </c:pt>
                <c:pt idx="203">
                  <c:v>40543.0</c:v>
                </c:pt>
                <c:pt idx="204">
                  <c:v>40574.0</c:v>
                </c:pt>
                <c:pt idx="205">
                  <c:v>40602.0</c:v>
                </c:pt>
                <c:pt idx="206">
                  <c:v>40633.0</c:v>
                </c:pt>
                <c:pt idx="207">
                  <c:v>40663.0</c:v>
                </c:pt>
                <c:pt idx="208">
                  <c:v>40694.0</c:v>
                </c:pt>
                <c:pt idx="209">
                  <c:v>40724.0</c:v>
                </c:pt>
                <c:pt idx="210">
                  <c:v>40755.0</c:v>
                </c:pt>
                <c:pt idx="211">
                  <c:v>40786.0</c:v>
                </c:pt>
                <c:pt idx="212">
                  <c:v>40816.0</c:v>
                </c:pt>
                <c:pt idx="213">
                  <c:v>40847.0</c:v>
                </c:pt>
                <c:pt idx="214">
                  <c:v>40877.0</c:v>
                </c:pt>
                <c:pt idx="215">
                  <c:v>40908.0</c:v>
                </c:pt>
                <c:pt idx="216">
                  <c:v>40939.0</c:v>
                </c:pt>
                <c:pt idx="217">
                  <c:v>40968.0</c:v>
                </c:pt>
                <c:pt idx="218">
                  <c:v>40999.0</c:v>
                </c:pt>
                <c:pt idx="219">
                  <c:v>41029.0</c:v>
                </c:pt>
                <c:pt idx="220">
                  <c:v>41060.0</c:v>
                </c:pt>
                <c:pt idx="221">
                  <c:v>41090.0</c:v>
                </c:pt>
                <c:pt idx="222">
                  <c:v>41121.0</c:v>
                </c:pt>
                <c:pt idx="223">
                  <c:v>41152.0</c:v>
                </c:pt>
                <c:pt idx="224">
                  <c:v>41182.0</c:v>
                </c:pt>
                <c:pt idx="225">
                  <c:v>41213.0</c:v>
                </c:pt>
                <c:pt idx="226">
                  <c:v>41243.0</c:v>
                </c:pt>
                <c:pt idx="227">
                  <c:v>41274.0</c:v>
                </c:pt>
                <c:pt idx="228">
                  <c:v>41305.0</c:v>
                </c:pt>
                <c:pt idx="229">
                  <c:v>41333.0</c:v>
                </c:pt>
                <c:pt idx="230">
                  <c:v>41364.0</c:v>
                </c:pt>
                <c:pt idx="231">
                  <c:v>41394.0</c:v>
                </c:pt>
                <c:pt idx="232">
                  <c:v>41425.0</c:v>
                </c:pt>
                <c:pt idx="233">
                  <c:v>41455.0</c:v>
                </c:pt>
                <c:pt idx="234">
                  <c:v>41486.0</c:v>
                </c:pt>
                <c:pt idx="235">
                  <c:v>41517.0</c:v>
                </c:pt>
                <c:pt idx="236">
                  <c:v>41547.0</c:v>
                </c:pt>
                <c:pt idx="237">
                  <c:v>41578.0</c:v>
                </c:pt>
                <c:pt idx="238">
                  <c:v>41608.0</c:v>
                </c:pt>
                <c:pt idx="239">
                  <c:v>41639.0</c:v>
                </c:pt>
                <c:pt idx="240">
                  <c:v>41670.0</c:v>
                </c:pt>
                <c:pt idx="241">
                  <c:v>41698.0</c:v>
                </c:pt>
                <c:pt idx="242">
                  <c:v>41729.0</c:v>
                </c:pt>
                <c:pt idx="243">
                  <c:v>41759.0</c:v>
                </c:pt>
                <c:pt idx="244">
                  <c:v>41790.0</c:v>
                </c:pt>
                <c:pt idx="245">
                  <c:v>41820.0</c:v>
                </c:pt>
                <c:pt idx="246">
                  <c:v>41851.0</c:v>
                </c:pt>
                <c:pt idx="247">
                  <c:v>41882.0</c:v>
                </c:pt>
                <c:pt idx="248">
                  <c:v>41912.0</c:v>
                </c:pt>
                <c:pt idx="249">
                  <c:v>41943.0</c:v>
                </c:pt>
                <c:pt idx="250">
                  <c:v>41973.0</c:v>
                </c:pt>
                <c:pt idx="251">
                  <c:v>42004.0</c:v>
                </c:pt>
                <c:pt idx="252">
                  <c:v>42035.0</c:v>
                </c:pt>
                <c:pt idx="253">
                  <c:v>42063.0</c:v>
                </c:pt>
                <c:pt idx="254">
                  <c:v>42094.0</c:v>
                </c:pt>
                <c:pt idx="255">
                  <c:v>42124.0</c:v>
                </c:pt>
                <c:pt idx="256">
                  <c:v>42155.0</c:v>
                </c:pt>
                <c:pt idx="257">
                  <c:v>42185.0</c:v>
                </c:pt>
                <c:pt idx="258">
                  <c:v>42216.0</c:v>
                </c:pt>
                <c:pt idx="259">
                  <c:v>42247.0</c:v>
                </c:pt>
                <c:pt idx="260">
                  <c:v>42277.0</c:v>
                </c:pt>
                <c:pt idx="261">
                  <c:v>42308.0</c:v>
                </c:pt>
                <c:pt idx="262">
                  <c:v>42338.0</c:v>
                </c:pt>
                <c:pt idx="263">
                  <c:v>42369.0</c:v>
                </c:pt>
              </c:numCache>
            </c:numRef>
          </c:cat>
          <c:val>
            <c:numRef>
              <c:f>data!$I$434:$I$697</c:f>
              <c:numCache>
                <c:formatCode>General</c:formatCode>
                <c:ptCount val="264"/>
                <c:pt idx="86" formatCode="_(* #,##0_);_(* \(#,##0\);_(* &quot;-&quot;??_);_(@_)">
                  <c:v>1.0</c:v>
                </c:pt>
                <c:pt idx="87" formatCode="_(* #,##0_);_(* \(#,##0\);_(* &quot;-&quot;??_);_(@_)">
                  <c:v>1.0</c:v>
                </c:pt>
                <c:pt idx="88" formatCode="_(* #,##0_);_(* \(#,##0\);_(* &quot;-&quot;??_);_(@_)">
                  <c:v>1.0</c:v>
                </c:pt>
                <c:pt idx="89" formatCode="_(* #,##0_);_(* \(#,##0\);_(* &quot;-&quot;??_);_(@_)">
                  <c:v>1.0</c:v>
                </c:pt>
                <c:pt idx="90" formatCode="_(* #,##0_);_(* \(#,##0\);_(* &quot;-&quot;??_);_(@_)">
                  <c:v>1.0</c:v>
                </c:pt>
                <c:pt idx="91" formatCode="_(* #,##0_);_(* \(#,##0\);_(* &quot;-&quot;??_);_(@_)">
                  <c:v>1.0</c:v>
                </c:pt>
                <c:pt idx="92" formatCode="_(* #,##0_);_(* \(#,##0\);_(* &quot;-&quot;??_);_(@_)">
                  <c:v>1.0</c:v>
                </c:pt>
                <c:pt idx="93" formatCode="_(* #,##0_);_(* \(#,##0\);_(* &quot;-&quot;??_);_(@_)">
                  <c:v>1.0</c:v>
                </c:pt>
                <c:pt idx="94" formatCode="_(* #,##0_);_(* \(#,##0\);_(* &quot;-&quot;??_);_(@_)">
                  <c:v>1.0</c:v>
                </c:pt>
                <c:pt idx="167" formatCode="_(* #,##0_);_(* \(#,##0\);_(* &quot;-&quot;??_);_(@_)">
                  <c:v>1.0</c:v>
                </c:pt>
                <c:pt idx="168" formatCode="_(* #,##0_);_(* \(#,##0\);_(* &quot;-&quot;??_);_(@_)">
                  <c:v>1.0</c:v>
                </c:pt>
                <c:pt idx="169" formatCode="_(* #,##0_);_(* \(#,##0\);_(* &quot;-&quot;??_);_(@_)">
                  <c:v>1.0</c:v>
                </c:pt>
                <c:pt idx="170" formatCode="_(* #,##0_);_(* \(#,##0\);_(* &quot;-&quot;??_);_(@_)">
                  <c:v>1.0</c:v>
                </c:pt>
                <c:pt idx="171" formatCode="_(* #,##0_);_(* \(#,##0\);_(* &quot;-&quot;??_);_(@_)">
                  <c:v>1.0</c:v>
                </c:pt>
                <c:pt idx="172" formatCode="_(* #,##0_);_(* \(#,##0\);_(* &quot;-&quot;??_);_(@_)">
                  <c:v>1.0</c:v>
                </c:pt>
                <c:pt idx="173" formatCode="_(* #,##0_);_(* \(#,##0\);_(* &quot;-&quot;??_);_(@_)">
                  <c:v>1.0</c:v>
                </c:pt>
                <c:pt idx="174" formatCode="_(* #,##0_);_(* \(#,##0\);_(* &quot;-&quot;??_);_(@_)">
                  <c:v>1.0</c:v>
                </c:pt>
                <c:pt idx="175" formatCode="_(* #,##0_);_(* \(#,##0\);_(* &quot;-&quot;??_);_(@_)">
                  <c:v>1.0</c:v>
                </c:pt>
                <c:pt idx="176" formatCode="_(* #,##0_);_(* \(#,##0\);_(* &quot;-&quot;??_);_(@_)">
                  <c:v>1.0</c:v>
                </c:pt>
                <c:pt idx="177" formatCode="_(* #,##0_);_(* \(#,##0\);_(* &quot;-&quot;??_);_(@_)">
                  <c:v>1.0</c:v>
                </c:pt>
                <c:pt idx="178" formatCode="_(* #,##0_);_(* \(#,##0\);_(* &quot;-&quot;??_);_(@_)">
                  <c:v>1.0</c:v>
                </c:pt>
                <c:pt idx="179" formatCode="_(* #,##0_);_(* \(#,##0\);_(* &quot;-&quot;??_);_(@_)">
                  <c:v>1.0</c:v>
                </c:pt>
                <c:pt idx="180" formatCode="_(* #,##0_);_(* \(#,##0\);_(* &quot;-&quot;??_);_(@_)">
                  <c:v>1.0</c:v>
                </c:pt>
                <c:pt idx="181" formatCode="_(* #,##0_);_(* \(#,##0\);_(* &quot;-&quot;??_);_(@_)">
                  <c:v>1.0</c:v>
                </c:pt>
                <c:pt idx="182" formatCode="_(* #,##0_);_(* \(#,##0\);_(* &quot;-&quot;??_);_(@_)">
                  <c:v>1.0</c:v>
                </c:pt>
                <c:pt idx="183" formatCode="_(* #,##0_);_(* \(#,##0\);_(* &quot;-&quot;??_);_(@_)">
                  <c:v>1.0</c:v>
                </c:pt>
                <c:pt idx="184" formatCode="_(* #,##0_);_(* \(#,##0\);_(* &quot;-&quot;??_);_(@_)">
                  <c:v>1.0</c:v>
                </c:pt>
                <c:pt idx="185" formatCode="_(* #,##0_);_(* \(#,##0\);_(* &quot;-&quot;??_);_(@_)">
                  <c:v>1.0</c:v>
                </c:pt>
              </c:numCache>
            </c:numRef>
          </c:val>
        </c:ser>
        <c:ser>
          <c:idx val="2"/>
          <c:order val="3"/>
          <c:tx>
            <c:strRef>
              <c:f>data!$J$4</c:f>
              <c:strCache>
                <c:ptCount val="1"/>
                <c:pt idx="0">
                  <c:v>History-Forecast</c:v>
                </c:pt>
              </c:strCache>
            </c:strRef>
          </c:tx>
          <c:spPr>
            <a:solidFill>
              <a:srgbClr val="FF0000">
                <a:alpha val="54000"/>
              </a:srgbClr>
            </a:solidFill>
            <a:ln>
              <a:noFill/>
            </a:ln>
          </c:spPr>
          <c:invertIfNegative val="0"/>
          <c:dPt>
            <c:idx val="237"/>
            <c:invertIfNegative val="0"/>
            <c:bubble3D val="0"/>
            <c:spPr>
              <a:solidFill>
                <a:srgbClr val="C00000"/>
              </a:solidFill>
              <a:ln>
                <a:noFill/>
              </a:ln>
            </c:spPr>
          </c:dPt>
          <c:dPt>
            <c:idx val="242"/>
            <c:invertIfNegative val="0"/>
            <c:bubble3D val="0"/>
            <c:spPr>
              <a:solidFill>
                <a:srgbClr val="C00000"/>
              </a:solidFill>
              <a:ln>
                <a:noFill/>
              </a:ln>
            </c:spPr>
          </c:dPt>
          <c:dPt>
            <c:idx val="243"/>
            <c:invertIfNegative val="0"/>
            <c:bubble3D val="0"/>
            <c:spPr>
              <a:solidFill>
                <a:srgbClr val="C00000">
                  <a:alpha val="54000"/>
                </a:srgbClr>
              </a:solidFill>
              <a:ln>
                <a:noFill/>
              </a:ln>
            </c:spPr>
          </c:dPt>
          <c:cat>
            <c:numRef>
              <c:f>data!$H$434:$H$697</c:f>
              <c:numCache>
                <c:formatCode>mm/dd/yy;@</c:formatCode>
                <c:ptCount val="264"/>
                <c:pt idx="0">
                  <c:v>34365.0</c:v>
                </c:pt>
                <c:pt idx="1">
                  <c:v>34393.0</c:v>
                </c:pt>
                <c:pt idx="2">
                  <c:v>34424.0</c:v>
                </c:pt>
                <c:pt idx="3">
                  <c:v>34454.0</c:v>
                </c:pt>
                <c:pt idx="4">
                  <c:v>34485.0</c:v>
                </c:pt>
                <c:pt idx="5">
                  <c:v>34515.0</c:v>
                </c:pt>
                <c:pt idx="6">
                  <c:v>34546.0</c:v>
                </c:pt>
                <c:pt idx="7">
                  <c:v>34577.0</c:v>
                </c:pt>
                <c:pt idx="8">
                  <c:v>34607.0</c:v>
                </c:pt>
                <c:pt idx="9">
                  <c:v>34638.0</c:v>
                </c:pt>
                <c:pt idx="10">
                  <c:v>34668.0</c:v>
                </c:pt>
                <c:pt idx="11">
                  <c:v>34699.0</c:v>
                </c:pt>
                <c:pt idx="12">
                  <c:v>34730.0</c:v>
                </c:pt>
                <c:pt idx="13">
                  <c:v>34758.0</c:v>
                </c:pt>
                <c:pt idx="14">
                  <c:v>34789.0</c:v>
                </c:pt>
                <c:pt idx="15">
                  <c:v>34819.0</c:v>
                </c:pt>
                <c:pt idx="16">
                  <c:v>34850.0</c:v>
                </c:pt>
                <c:pt idx="17">
                  <c:v>34880.0</c:v>
                </c:pt>
                <c:pt idx="18">
                  <c:v>34911.0</c:v>
                </c:pt>
                <c:pt idx="19">
                  <c:v>34942.0</c:v>
                </c:pt>
                <c:pt idx="20">
                  <c:v>34972.0</c:v>
                </c:pt>
                <c:pt idx="21">
                  <c:v>35003.0</c:v>
                </c:pt>
                <c:pt idx="22">
                  <c:v>35033.0</c:v>
                </c:pt>
                <c:pt idx="23">
                  <c:v>35064.0</c:v>
                </c:pt>
                <c:pt idx="24">
                  <c:v>35095.0</c:v>
                </c:pt>
                <c:pt idx="25">
                  <c:v>35124.0</c:v>
                </c:pt>
                <c:pt idx="26">
                  <c:v>35155.0</c:v>
                </c:pt>
                <c:pt idx="27">
                  <c:v>35185.0</c:v>
                </c:pt>
                <c:pt idx="28">
                  <c:v>35216.0</c:v>
                </c:pt>
                <c:pt idx="29">
                  <c:v>35246.0</c:v>
                </c:pt>
                <c:pt idx="30">
                  <c:v>35277.0</c:v>
                </c:pt>
                <c:pt idx="31">
                  <c:v>35308.0</c:v>
                </c:pt>
                <c:pt idx="32">
                  <c:v>35338.0</c:v>
                </c:pt>
                <c:pt idx="33">
                  <c:v>35369.0</c:v>
                </c:pt>
                <c:pt idx="34">
                  <c:v>35399.0</c:v>
                </c:pt>
                <c:pt idx="35">
                  <c:v>35430.0</c:v>
                </c:pt>
                <c:pt idx="36">
                  <c:v>35461.0</c:v>
                </c:pt>
                <c:pt idx="37">
                  <c:v>35489.0</c:v>
                </c:pt>
                <c:pt idx="38">
                  <c:v>35520.0</c:v>
                </c:pt>
                <c:pt idx="39">
                  <c:v>35550.0</c:v>
                </c:pt>
                <c:pt idx="40">
                  <c:v>35581.0</c:v>
                </c:pt>
                <c:pt idx="41">
                  <c:v>35611.0</c:v>
                </c:pt>
                <c:pt idx="42">
                  <c:v>35642.0</c:v>
                </c:pt>
                <c:pt idx="43">
                  <c:v>35673.0</c:v>
                </c:pt>
                <c:pt idx="44">
                  <c:v>35703.0</c:v>
                </c:pt>
                <c:pt idx="45">
                  <c:v>35734.0</c:v>
                </c:pt>
                <c:pt idx="46">
                  <c:v>35764.0</c:v>
                </c:pt>
                <c:pt idx="47">
                  <c:v>35795.0</c:v>
                </c:pt>
                <c:pt idx="48">
                  <c:v>35826.0</c:v>
                </c:pt>
                <c:pt idx="49">
                  <c:v>35854.0</c:v>
                </c:pt>
                <c:pt idx="50">
                  <c:v>35885.0</c:v>
                </c:pt>
                <c:pt idx="51">
                  <c:v>35915.0</c:v>
                </c:pt>
                <c:pt idx="52">
                  <c:v>35946.0</c:v>
                </c:pt>
                <c:pt idx="53">
                  <c:v>35976.0</c:v>
                </c:pt>
                <c:pt idx="54">
                  <c:v>36007.0</c:v>
                </c:pt>
                <c:pt idx="55">
                  <c:v>36038.0</c:v>
                </c:pt>
                <c:pt idx="56">
                  <c:v>36068.0</c:v>
                </c:pt>
                <c:pt idx="57">
                  <c:v>36099.0</c:v>
                </c:pt>
                <c:pt idx="58">
                  <c:v>36129.0</c:v>
                </c:pt>
                <c:pt idx="59">
                  <c:v>36160.0</c:v>
                </c:pt>
                <c:pt idx="60">
                  <c:v>36191.0</c:v>
                </c:pt>
                <c:pt idx="61">
                  <c:v>36219.0</c:v>
                </c:pt>
                <c:pt idx="62">
                  <c:v>36250.0</c:v>
                </c:pt>
                <c:pt idx="63">
                  <c:v>36280.0</c:v>
                </c:pt>
                <c:pt idx="64">
                  <c:v>36311.0</c:v>
                </c:pt>
                <c:pt idx="65">
                  <c:v>36341.0</c:v>
                </c:pt>
                <c:pt idx="66">
                  <c:v>36372.0</c:v>
                </c:pt>
                <c:pt idx="67">
                  <c:v>36403.0</c:v>
                </c:pt>
                <c:pt idx="68">
                  <c:v>36433.0</c:v>
                </c:pt>
                <c:pt idx="69">
                  <c:v>36464.0</c:v>
                </c:pt>
                <c:pt idx="70">
                  <c:v>36494.0</c:v>
                </c:pt>
                <c:pt idx="71">
                  <c:v>36525.0</c:v>
                </c:pt>
                <c:pt idx="72">
                  <c:v>36556.0</c:v>
                </c:pt>
                <c:pt idx="73">
                  <c:v>36585.0</c:v>
                </c:pt>
                <c:pt idx="74">
                  <c:v>36616.0</c:v>
                </c:pt>
                <c:pt idx="75">
                  <c:v>36646.0</c:v>
                </c:pt>
                <c:pt idx="76">
                  <c:v>36677.0</c:v>
                </c:pt>
                <c:pt idx="77">
                  <c:v>36707.0</c:v>
                </c:pt>
                <c:pt idx="78">
                  <c:v>36738.0</c:v>
                </c:pt>
                <c:pt idx="79">
                  <c:v>36769.0</c:v>
                </c:pt>
                <c:pt idx="80">
                  <c:v>36799.0</c:v>
                </c:pt>
                <c:pt idx="81">
                  <c:v>36830.0</c:v>
                </c:pt>
                <c:pt idx="82">
                  <c:v>36860.0</c:v>
                </c:pt>
                <c:pt idx="83">
                  <c:v>36891.0</c:v>
                </c:pt>
                <c:pt idx="84">
                  <c:v>36922.0</c:v>
                </c:pt>
                <c:pt idx="85">
                  <c:v>36950.0</c:v>
                </c:pt>
                <c:pt idx="86">
                  <c:v>36981.0</c:v>
                </c:pt>
                <c:pt idx="87">
                  <c:v>37011.0</c:v>
                </c:pt>
                <c:pt idx="88">
                  <c:v>37042.0</c:v>
                </c:pt>
                <c:pt idx="89">
                  <c:v>37072.0</c:v>
                </c:pt>
                <c:pt idx="90">
                  <c:v>37103.0</c:v>
                </c:pt>
                <c:pt idx="91">
                  <c:v>37134.0</c:v>
                </c:pt>
                <c:pt idx="92">
                  <c:v>37164.0</c:v>
                </c:pt>
                <c:pt idx="93">
                  <c:v>37195.0</c:v>
                </c:pt>
                <c:pt idx="94">
                  <c:v>37225.0</c:v>
                </c:pt>
                <c:pt idx="95">
                  <c:v>37256.0</c:v>
                </c:pt>
                <c:pt idx="96">
                  <c:v>37287.0</c:v>
                </c:pt>
                <c:pt idx="97">
                  <c:v>37315.0</c:v>
                </c:pt>
                <c:pt idx="98">
                  <c:v>37346.0</c:v>
                </c:pt>
                <c:pt idx="99">
                  <c:v>37376.0</c:v>
                </c:pt>
                <c:pt idx="100">
                  <c:v>37407.0</c:v>
                </c:pt>
                <c:pt idx="101">
                  <c:v>37437.0</c:v>
                </c:pt>
                <c:pt idx="102">
                  <c:v>37468.0</c:v>
                </c:pt>
                <c:pt idx="103">
                  <c:v>37499.0</c:v>
                </c:pt>
                <c:pt idx="104">
                  <c:v>37529.0</c:v>
                </c:pt>
                <c:pt idx="105">
                  <c:v>37560.0</c:v>
                </c:pt>
                <c:pt idx="106">
                  <c:v>37590.0</c:v>
                </c:pt>
                <c:pt idx="107">
                  <c:v>37621.0</c:v>
                </c:pt>
                <c:pt idx="108">
                  <c:v>37652.0</c:v>
                </c:pt>
                <c:pt idx="109">
                  <c:v>37680.0</c:v>
                </c:pt>
                <c:pt idx="110">
                  <c:v>37711.0</c:v>
                </c:pt>
                <c:pt idx="111">
                  <c:v>37741.0</c:v>
                </c:pt>
                <c:pt idx="112">
                  <c:v>37772.0</c:v>
                </c:pt>
                <c:pt idx="113">
                  <c:v>37802.0</c:v>
                </c:pt>
                <c:pt idx="114">
                  <c:v>37833.0</c:v>
                </c:pt>
                <c:pt idx="115">
                  <c:v>37864.0</c:v>
                </c:pt>
                <c:pt idx="116">
                  <c:v>37894.0</c:v>
                </c:pt>
                <c:pt idx="117">
                  <c:v>37925.0</c:v>
                </c:pt>
                <c:pt idx="118">
                  <c:v>37955.0</c:v>
                </c:pt>
                <c:pt idx="119">
                  <c:v>37986.0</c:v>
                </c:pt>
                <c:pt idx="120">
                  <c:v>38017.0</c:v>
                </c:pt>
                <c:pt idx="121">
                  <c:v>38046.0</c:v>
                </c:pt>
                <c:pt idx="122">
                  <c:v>38077.0</c:v>
                </c:pt>
                <c:pt idx="123">
                  <c:v>38107.0</c:v>
                </c:pt>
                <c:pt idx="124">
                  <c:v>38138.0</c:v>
                </c:pt>
                <c:pt idx="125">
                  <c:v>38168.0</c:v>
                </c:pt>
                <c:pt idx="126">
                  <c:v>38199.0</c:v>
                </c:pt>
                <c:pt idx="127">
                  <c:v>38230.0</c:v>
                </c:pt>
                <c:pt idx="128">
                  <c:v>38260.0</c:v>
                </c:pt>
                <c:pt idx="129">
                  <c:v>38291.0</c:v>
                </c:pt>
                <c:pt idx="130">
                  <c:v>38321.0</c:v>
                </c:pt>
                <c:pt idx="131">
                  <c:v>38352.0</c:v>
                </c:pt>
                <c:pt idx="132">
                  <c:v>38383.0</c:v>
                </c:pt>
                <c:pt idx="133">
                  <c:v>38411.0</c:v>
                </c:pt>
                <c:pt idx="134">
                  <c:v>38442.0</c:v>
                </c:pt>
                <c:pt idx="135">
                  <c:v>38472.0</c:v>
                </c:pt>
                <c:pt idx="136">
                  <c:v>38503.0</c:v>
                </c:pt>
                <c:pt idx="137">
                  <c:v>38533.0</c:v>
                </c:pt>
                <c:pt idx="138">
                  <c:v>38564.0</c:v>
                </c:pt>
                <c:pt idx="139">
                  <c:v>38595.0</c:v>
                </c:pt>
                <c:pt idx="140">
                  <c:v>38625.0</c:v>
                </c:pt>
                <c:pt idx="141">
                  <c:v>38656.0</c:v>
                </c:pt>
                <c:pt idx="142">
                  <c:v>38686.0</c:v>
                </c:pt>
                <c:pt idx="143">
                  <c:v>38717.0</c:v>
                </c:pt>
                <c:pt idx="144">
                  <c:v>38748.0</c:v>
                </c:pt>
                <c:pt idx="145">
                  <c:v>38776.0</c:v>
                </c:pt>
                <c:pt idx="146">
                  <c:v>38807.0</c:v>
                </c:pt>
                <c:pt idx="147">
                  <c:v>38837.0</c:v>
                </c:pt>
                <c:pt idx="148">
                  <c:v>38868.0</c:v>
                </c:pt>
                <c:pt idx="149">
                  <c:v>38898.0</c:v>
                </c:pt>
                <c:pt idx="150">
                  <c:v>38929.0</c:v>
                </c:pt>
                <c:pt idx="151">
                  <c:v>38960.0</c:v>
                </c:pt>
                <c:pt idx="152">
                  <c:v>38990.0</c:v>
                </c:pt>
                <c:pt idx="153">
                  <c:v>39021.0</c:v>
                </c:pt>
                <c:pt idx="154">
                  <c:v>39051.0</c:v>
                </c:pt>
                <c:pt idx="155">
                  <c:v>39082.0</c:v>
                </c:pt>
                <c:pt idx="156">
                  <c:v>39113.0</c:v>
                </c:pt>
                <c:pt idx="157">
                  <c:v>39141.0</c:v>
                </c:pt>
                <c:pt idx="158">
                  <c:v>39172.0</c:v>
                </c:pt>
                <c:pt idx="159">
                  <c:v>39202.0</c:v>
                </c:pt>
                <c:pt idx="160">
                  <c:v>39233.0</c:v>
                </c:pt>
                <c:pt idx="161">
                  <c:v>39263.0</c:v>
                </c:pt>
                <c:pt idx="162">
                  <c:v>39294.0</c:v>
                </c:pt>
                <c:pt idx="163">
                  <c:v>39325.0</c:v>
                </c:pt>
                <c:pt idx="164">
                  <c:v>39355.0</c:v>
                </c:pt>
                <c:pt idx="165">
                  <c:v>39386.0</c:v>
                </c:pt>
                <c:pt idx="166">
                  <c:v>39416.0</c:v>
                </c:pt>
                <c:pt idx="167">
                  <c:v>39447.0</c:v>
                </c:pt>
                <c:pt idx="168">
                  <c:v>39478.0</c:v>
                </c:pt>
                <c:pt idx="169">
                  <c:v>39507.0</c:v>
                </c:pt>
                <c:pt idx="170">
                  <c:v>39538.0</c:v>
                </c:pt>
                <c:pt idx="171">
                  <c:v>39568.0</c:v>
                </c:pt>
                <c:pt idx="172">
                  <c:v>39599.0</c:v>
                </c:pt>
                <c:pt idx="173">
                  <c:v>39629.0</c:v>
                </c:pt>
                <c:pt idx="174">
                  <c:v>39660.0</c:v>
                </c:pt>
                <c:pt idx="175">
                  <c:v>39691.0</c:v>
                </c:pt>
                <c:pt idx="176">
                  <c:v>39721.0</c:v>
                </c:pt>
                <c:pt idx="177">
                  <c:v>39752.0</c:v>
                </c:pt>
                <c:pt idx="178">
                  <c:v>39782.0</c:v>
                </c:pt>
                <c:pt idx="179">
                  <c:v>39813.0</c:v>
                </c:pt>
                <c:pt idx="180">
                  <c:v>39844.0</c:v>
                </c:pt>
                <c:pt idx="181">
                  <c:v>39872.0</c:v>
                </c:pt>
                <c:pt idx="182">
                  <c:v>39903.0</c:v>
                </c:pt>
                <c:pt idx="183">
                  <c:v>39933.0</c:v>
                </c:pt>
                <c:pt idx="184">
                  <c:v>39964.0</c:v>
                </c:pt>
                <c:pt idx="185">
                  <c:v>39994.0</c:v>
                </c:pt>
                <c:pt idx="186">
                  <c:v>40025.0</c:v>
                </c:pt>
                <c:pt idx="187">
                  <c:v>40056.0</c:v>
                </c:pt>
                <c:pt idx="188">
                  <c:v>40086.0</c:v>
                </c:pt>
                <c:pt idx="189">
                  <c:v>40117.0</c:v>
                </c:pt>
                <c:pt idx="190">
                  <c:v>40147.0</c:v>
                </c:pt>
                <c:pt idx="191">
                  <c:v>40178.0</c:v>
                </c:pt>
                <c:pt idx="192">
                  <c:v>40209.0</c:v>
                </c:pt>
                <c:pt idx="193">
                  <c:v>40237.0</c:v>
                </c:pt>
                <c:pt idx="194">
                  <c:v>40268.0</c:v>
                </c:pt>
                <c:pt idx="195">
                  <c:v>40298.0</c:v>
                </c:pt>
                <c:pt idx="196">
                  <c:v>40329.0</c:v>
                </c:pt>
                <c:pt idx="197">
                  <c:v>40359.0</c:v>
                </c:pt>
                <c:pt idx="198">
                  <c:v>40390.0</c:v>
                </c:pt>
                <c:pt idx="199">
                  <c:v>40421.0</c:v>
                </c:pt>
                <c:pt idx="200">
                  <c:v>40451.0</c:v>
                </c:pt>
                <c:pt idx="201">
                  <c:v>40482.0</c:v>
                </c:pt>
                <c:pt idx="202">
                  <c:v>40512.0</c:v>
                </c:pt>
                <c:pt idx="203">
                  <c:v>40543.0</c:v>
                </c:pt>
                <c:pt idx="204">
                  <c:v>40574.0</c:v>
                </c:pt>
                <c:pt idx="205">
                  <c:v>40602.0</c:v>
                </c:pt>
                <c:pt idx="206">
                  <c:v>40633.0</c:v>
                </c:pt>
                <c:pt idx="207">
                  <c:v>40663.0</c:v>
                </c:pt>
                <c:pt idx="208">
                  <c:v>40694.0</c:v>
                </c:pt>
                <c:pt idx="209">
                  <c:v>40724.0</c:v>
                </c:pt>
                <c:pt idx="210">
                  <c:v>40755.0</c:v>
                </c:pt>
                <c:pt idx="211">
                  <c:v>40786.0</c:v>
                </c:pt>
                <c:pt idx="212">
                  <c:v>40816.0</c:v>
                </c:pt>
                <c:pt idx="213">
                  <c:v>40847.0</c:v>
                </c:pt>
                <c:pt idx="214">
                  <c:v>40877.0</c:v>
                </c:pt>
                <c:pt idx="215">
                  <c:v>40908.0</c:v>
                </c:pt>
                <c:pt idx="216">
                  <c:v>40939.0</c:v>
                </c:pt>
                <c:pt idx="217">
                  <c:v>40968.0</c:v>
                </c:pt>
                <c:pt idx="218">
                  <c:v>40999.0</c:v>
                </c:pt>
                <c:pt idx="219">
                  <c:v>41029.0</c:v>
                </c:pt>
                <c:pt idx="220">
                  <c:v>41060.0</c:v>
                </c:pt>
                <c:pt idx="221">
                  <c:v>41090.0</c:v>
                </c:pt>
                <c:pt idx="222">
                  <c:v>41121.0</c:v>
                </c:pt>
                <c:pt idx="223">
                  <c:v>41152.0</c:v>
                </c:pt>
                <c:pt idx="224">
                  <c:v>41182.0</c:v>
                </c:pt>
                <c:pt idx="225">
                  <c:v>41213.0</c:v>
                </c:pt>
                <c:pt idx="226">
                  <c:v>41243.0</c:v>
                </c:pt>
                <c:pt idx="227">
                  <c:v>41274.0</c:v>
                </c:pt>
                <c:pt idx="228">
                  <c:v>41305.0</c:v>
                </c:pt>
                <c:pt idx="229">
                  <c:v>41333.0</c:v>
                </c:pt>
                <c:pt idx="230">
                  <c:v>41364.0</c:v>
                </c:pt>
                <c:pt idx="231">
                  <c:v>41394.0</c:v>
                </c:pt>
                <c:pt idx="232">
                  <c:v>41425.0</c:v>
                </c:pt>
                <c:pt idx="233">
                  <c:v>41455.0</c:v>
                </c:pt>
                <c:pt idx="234">
                  <c:v>41486.0</c:v>
                </c:pt>
                <c:pt idx="235">
                  <c:v>41517.0</c:v>
                </c:pt>
                <c:pt idx="236">
                  <c:v>41547.0</c:v>
                </c:pt>
                <c:pt idx="237">
                  <c:v>41578.0</c:v>
                </c:pt>
                <c:pt idx="238">
                  <c:v>41608.0</c:v>
                </c:pt>
                <c:pt idx="239">
                  <c:v>41639.0</c:v>
                </c:pt>
                <c:pt idx="240">
                  <c:v>41670.0</c:v>
                </c:pt>
                <c:pt idx="241">
                  <c:v>41698.0</c:v>
                </c:pt>
                <c:pt idx="242">
                  <c:v>41729.0</c:v>
                </c:pt>
                <c:pt idx="243">
                  <c:v>41759.0</c:v>
                </c:pt>
                <c:pt idx="244">
                  <c:v>41790.0</c:v>
                </c:pt>
                <c:pt idx="245">
                  <c:v>41820.0</c:v>
                </c:pt>
                <c:pt idx="246">
                  <c:v>41851.0</c:v>
                </c:pt>
                <c:pt idx="247">
                  <c:v>41882.0</c:v>
                </c:pt>
                <c:pt idx="248">
                  <c:v>41912.0</c:v>
                </c:pt>
                <c:pt idx="249">
                  <c:v>41943.0</c:v>
                </c:pt>
                <c:pt idx="250">
                  <c:v>41973.0</c:v>
                </c:pt>
                <c:pt idx="251">
                  <c:v>42004.0</c:v>
                </c:pt>
                <c:pt idx="252">
                  <c:v>42035.0</c:v>
                </c:pt>
                <c:pt idx="253">
                  <c:v>42063.0</c:v>
                </c:pt>
                <c:pt idx="254">
                  <c:v>42094.0</c:v>
                </c:pt>
                <c:pt idx="255">
                  <c:v>42124.0</c:v>
                </c:pt>
                <c:pt idx="256">
                  <c:v>42155.0</c:v>
                </c:pt>
                <c:pt idx="257">
                  <c:v>42185.0</c:v>
                </c:pt>
                <c:pt idx="258">
                  <c:v>42216.0</c:v>
                </c:pt>
                <c:pt idx="259">
                  <c:v>42247.0</c:v>
                </c:pt>
                <c:pt idx="260">
                  <c:v>42277.0</c:v>
                </c:pt>
                <c:pt idx="261">
                  <c:v>42308.0</c:v>
                </c:pt>
                <c:pt idx="262">
                  <c:v>42338.0</c:v>
                </c:pt>
                <c:pt idx="263">
                  <c:v>42369.0</c:v>
                </c:pt>
              </c:numCache>
            </c:numRef>
          </c:cat>
          <c:val>
            <c:numRef>
              <c:f>data!$J$434:$J$697</c:f>
              <c:numCache>
                <c:formatCode>General</c:formatCode>
                <c:ptCount val="264"/>
                <c:pt idx="233" formatCode="_(* #,##0_);_(* \(#,##0\);_(* &quot;-&quot;??_);_(@_)">
                  <c:v>1.0</c:v>
                </c:pt>
              </c:numCache>
            </c:numRef>
          </c:val>
        </c:ser>
        <c:dLbls>
          <c:showLegendKey val="0"/>
          <c:showVal val="0"/>
          <c:showCatName val="0"/>
          <c:showSerName val="0"/>
          <c:showPercent val="0"/>
          <c:showBubbleSize val="0"/>
        </c:dLbls>
        <c:gapWidth val="0"/>
        <c:overlap val="100"/>
        <c:axId val="589740024"/>
        <c:axId val="589748536"/>
      </c:barChart>
      <c:lineChart>
        <c:grouping val="standard"/>
        <c:varyColors val="0"/>
        <c:ser>
          <c:idx val="3"/>
          <c:order val="0"/>
          <c:spPr>
            <a:ln w="31750">
              <a:solidFill>
                <a:srgbClr val="FF0000"/>
              </a:solidFill>
            </a:ln>
          </c:spPr>
          <c:marker>
            <c:symbol val="none"/>
          </c:marker>
          <c:dPt>
            <c:idx val="78"/>
            <c:bubble3D val="0"/>
            <c:spPr>
              <a:ln w="31750">
                <a:noFill/>
              </a:ln>
            </c:spPr>
          </c:dPt>
          <c:dPt>
            <c:idx val="79"/>
            <c:bubble3D val="0"/>
            <c:spPr>
              <a:ln w="31750">
                <a:noFill/>
              </a:ln>
            </c:spPr>
          </c:dPt>
          <c:dPt>
            <c:idx val="80"/>
            <c:bubble3D val="0"/>
            <c:spPr>
              <a:ln w="31750">
                <a:noFill/>
              </a:ln>
            </c:spPr>
          </c:dPt>
          <c:dPt>
            <c:idx val="81"/>
            <c:bubble3D val="0"/>
            <c:spPr>
              <a:ln w="31750">
                <a:noFill/>
              </a:ln>
            </c:spPr>
          </c:dPt>
          <c:dPt>
            <c:idx val="82"/>
            <c:bubble3D val="0"/>
            <c:spPr>
              <a:ln w="31750">
                <a:noFill/>
              </a:ln>
            </c:spPr>
          </c:dPt>
          <c:dPt>
            <c:idx val="83"/>
            <c:bubble3D val="0"/>
            <c:spPr>
              <a:ln w="31750">
                <a:noFill/>
              </a:ln>
            </c:spPr>
          </c:dPt>
          <c:dPt>
            <c:idx val="84"/>
            <c:bubble3D val="0"/>
            <c:spPr>
              <a:ln w="31750">
                <a:noFill/>
              </a:ln>
            </c:spPr>
          </c:dPt>
          <c:dPt>
            <c:idx val="85"/>
            <c:bubble3D val="0"/>
            <c:spPr>
              <a:ln w="31750">
                <a:noFill/>
              </a:ln>
            </c:spPr>
          </c:dPt>
          <c:dPt>
            <c:idx val="86"/>
            <c:bubble3D val="0"/>
            <c:spPr>
              <a:ln w="31750">
                <a:noFill/>
              </a:ln>
            </c:spPr>
          </c:dPt>
          <c:dPt>
            <c:idx val="87"/>
            <c:bubble3D val="0"/>
            <c:spPr>
              <a:ln w="31750">
                <a:noFill/>
              </a:ln>
            </c:spPr>
          </c:dPt>
          <c:cat>
            <c:numRef>
              <c:f>data!$A$18:$A$105</c:f>
              <c:numCache>
                <c:formatCode>mm/dd/yy;@</c:formatCode>
                <c:ptCount val="88"/>
                <c:pt idx="0">
                  <c:v>34424.0</c:v>
                </c:pt>
                <c:pt idx="1">
                  <c:v>34515.0</c:v>
                </c:pt>
                <c:pt idx="2">
                  <c:v>34607.0</c:v>
                </c:pt>
                <c:pt idx="3">
                  <c:v>34699.0</c:v>
                </c:pt>
                <c:pt idx="4">
                  <c:v>34789.0</c:v>
                </c:pt>
                <c:pt idx="5">
                  <c:v>34880.0</c:v>
                </c:pt>
                <c:pt idx="6">
                  <c:v>34972.0</c:v>
                </c:pt>
                <c:pt idx="7">
                  <c:v>35064.0</c:v>
                </c:pt>
                <c:pt idx="8">
                  <c:v>35155.0</c:v>
                </c:pt>
                <c:pt idx="9">
                  <c:v>35246.0</c:v>
                </c:pt>
                <c:pt idx="10">
                  <c:v>35338.0</c:v>
                </c:pt>
                <c:pt idx="11">
                  <c:v>35430.0</c:v>
                </c:pt>
                <c:pt idx="12">
                  <c:v>35520.0</c:v>
                </c:pt>
                <c:pt idx="13">
                  <c:v>35611.0</c:v>
                </c:pt>
                <c:pt idx="14">
                  <c:v>35703.0</c:v>
                </c:pt>
                <c:pt idx="15">
                  <c:v>35795.0</c:v>
                </c:pt>
                <c:pt idx="16">
                  <c:v>35885.0</c:v>
                </c:pt>
                <c:pt idx="17">
                  <c:v>35976.0</c:v>
                </c:pt>
                <c:pt idx="18">
                  <c:v>36068.0</c:v>
                </c:pt>
                <c:pt idx="19">
                  <c:v>36160.0</c:v>
                </c:pt>
                <c:pt idx="20">
                  <c:v>36250.0</c:v>
                </c:pt>
                <c:pt idx="21">
                  <c:v>36341.0</c:v>
                </c:pt>
                <c:pt idx="22">
                  <c:v>36433.0</c:v>
                </c:pt>
                <c:pt idx="23">
                  <c:v>36525.0</c:v>
                </c:pt>
                <c:pt idx="24">
                  <c:v>36616.0</c:v>
                </c:pt>
                <c:pt idx="25">
                  <c:v>36707.0</c:v>
                </c:pt>
                <c:pt idx="26">
                  <c:v>36799.0</c:v>
                </c:pt>
                <c:pt idx="27">
                  <c:v>36891.0</c:v>
                </c:pt>
                <c:pt idx="28">
                  <c:v>36981.0</c:v>
                </c:pt>
                <c:pt idx="29">
                  <c:v>37072.0</c:v>
                </c:pt>
                <c:pt idx="30">
                  <c:v>37164.0</c:v>
                </c:pt>
                <c:pt idx="31">
                  <c:v>37256.0</c:v>
                </c:pt>
                <c:pt idx="32">
                  <c:v>37346.0</c:v>
                </c:pt>
                <c:pt idx="33">
                  <c:v>37437.0</c:v>
                </c:pt>
                <c:pt idx="34">
                  <c:v>37529.0</c:v>
                </c:pt>
                <c:pt idx="35">
                  <c:v>37621.0</c:v>
                </c:pt>
                <c:pt idx="36">
                  <c:v>37711.0</c:v>
                </c:pt>
                <c:pt idx="37">
                  <c:v>37802.0</c:v>
                </c:pt>
                <c:pt idx="38">
                  <c:v>37894.0</c:v>
                </c:pt>
                <c:pt idx="39">
                  <c:v>37986.0</c:v>
                </c:pt>
                <c:pt idx="40">
                  <c:v>38077.0</c:v>
                </c:pt>
                <c:pt idx="41">
                  <c:v>38168.0</c:v>
                </c:pt>
                <c:pt idx="42">
                  <c:v>38260.0</c:v>
                </c:pt>
                <c:pt idx="43">
                  <c:v>38352.0</c:v>
                </c:pt>
                <c:pt idx="44">
                  <c:v>38442.0</c:v>
                </c:pt>
                <c:pt idx="45">
                  <c:v>38533.0</c:v>
                </c:pt>
                <c:pt idx="46">
                  <c:v>38625.0</c:v>
                </c:pt>
                <c:pt idx="47">
                  <c:v>38717.0</c:v>
                </c:pt>
                <c:pt idx="48">
                  <c:v>38807.0</c:v>
                </c:pt>
                <c:pt idx="49">
                  <c:v>38898.0</c:v>
                </c:pt>
                <c:pt idx="50">
                  <c:v>38990.0</c:v>
                </c:pt>
                <c:pt idx="51">
                  <c:v>39082.0</c:v>
                </c:pt>
                <c:pt idx="52">
                  <c:v>39172.0</c:v>
                </c:pt>
                <c:pt idx="53">
                  <c:v>39263.0</c:v>
                </c:pt>
                <c:pt idx="54">
                  <c:v>39355.0</c:v>
                </c:pt>
                <c:pt idx="55">
                  <c:v>39447.0</c:v>
                </c:pt>
                <c:pt idx="56">
                  <c:v>39538.0</c:v>
                </c:pt>
                <c:pt idx="57">
                  <c:v>39629.0</c:v>
                </c:pt>
                <c:pt idx="58">
                  <c:v>39721.0</c:v>
                </c:pt>
                <c:pt idx="59">
                  <c:v>39813.0</c:v>
                </c:pt>
                <c:pt idx="60">
                  <c:v>39903.0</c:v>
                </c:pt>
                <c:pt idx="61">
                  <c:v>39994.0</c:v>
                </c:pt>
                <c:pt idx="62">
                  <c:v>40086.0</c:v>
                </c:pt>
                <c:pt idx="63">
                  <c:v>40178.0</c:v>
                </c:pt>
                <c:pt idx="64">
                  <c:v>40268.0</c:v>
                </c:pt>
                <c:pt idx="65">
                  <c:v>40359.0</c:v>
                </c:pt>
                <c:pt idx="66">
                  <c:v>40451.0</c:v>
                </c:pt>
                <c:pt idx="67">
                  <c:v>40543.0</c:v>
                </c:pt>
                <c:pt idx="68">
                  <c:v>40633.0</c:v>
                </c:pt>
                <c:pt idx="69">
                  <c:v>40724.0</c:v>
                </c:pt>
                <c:pt idx="70">
                  <c:v>40816.0</c:v>
                </c:pt>
                <c:pt idx="71">
                  <c:v>40908.0</c:v>
                </c:pt>
                <c:pt idx="72">
                  <c:v>40999.0</c:v>
                </c:pt>
                <c:pt idx="73">
                  <c:v>41090.0</c:v>
                </c:pt>
                <c:pt idx="74">
                  <c:v>41182.0</c:v>
                </c:pt>
                <c:pt idx="75">
                  <c:v>41274.0</c:v>
                </c:pt>
                <c:pt idx="76">
                  <c:v>41364.0</c:v>
                </c:pt>
                <c:pt idx="77">
                  <c:v>41455.0</c:v>
                </c:pt>
                <c:pt idx="78">
                  <c:v>41547.0</c:v>
                </c:pt>
                <c:pt idx="79">
                  <c:v>41639.0</c:v>
                </c:pt>
                <c:pt idx="80">
                  <c:v>41729.0</c:v>
                </c:pt>
                <c:pt idx="81">
                  <c:v>41820.0</c:v>
                </c:pt>
                <c:pt idx="82">
                  <c:v>41912.0</c:v>
                </c:pt>
                <c:pt idx="83">
                  <c:v>42004.0</c:v>
                </c:pt>
                <c:pt idx="84">
                  <c:v>42094.0</c:v>
                </c:pt>
                <c:pt idx="85">
                  <c:v>42185.0</c:v>
                </c:pt>
                <c:pt idx="86">
                  <c:v>42277.0</c:v>
                </c:pt>
                <c:pt idx="87">
                  <c:v>42369.0</c:v>
                </c:pt>
              </c:numCache>
            </c:numRef>
          </c:cat>
          <c:val>
            <c:numRef>
              <c:f>data!$B$18:$B$105</c:f>
              <c:numCache>
                <c:formatCode>_(* #,##0_);_(* \(#,##0\);_(* "-"??_);_(@_)</c:formatCode>
                <c:ptCount val="88"/>
                <c:pt idx="0">
                  <c:v>110488.2351667864</c:v>
                </c:pt>
                <c:pt idx="1">
                  <c:v>106990.2597402603</c:v>
                </c:pt>
                <c:pt idx="2">
                  <c:v>104688.905042673</c:v>
                </c:pt>
                <c:pt idx="3">
                  <c:v>97180.31839774086</c:v>
                </c:pt>
                <c:pt idx="4">
                  <c:v>95067.54336052034</c:v>
                </c:pt>
                <c:pt idx="5">
                  <c:v>89509.06423556458</c:v>
                </c:pt>
                <c:pt idx="6">
                  <c:v>87781.94900672564</c:v>
                </c:pt>
                <c:pt idx="7">
                  <c:v>84912.16072695948</c:v>
                </c:pt>
                <c:pt idx="8">
                  <c:v>96319.52833792704</c:v>
                </c:pt>
                <c:pt idx="9">
                  <c:v>101279.650436955</c:v>
                </c:pt>
                <c:pt idx="10">
                  <c:v>105607.4719018599</c:v>
                </c:pt>
                <c:pt idx="11">
                  <c:v>98573.43205706205</c:v>
                </c:pt>
                <c:pt idx="12">
                  <c:v>99430.25077977541</c:v>
                </c:pt>
                <c:pt idx="13">
                  <c:v>97509.1247672259</c:v>
                </c:pt>
                <c:pt idx="14">
                  <c:v>98895.15610311304</c:v>
                </c:pt>
                <c:pt idx="15">
                  <c:v>99507.02732547538</c:v>
                </c:pt>
                <c:pt idx="16">
                  <c:v>108381.1970607494</c:v>
                </c:pt>
                <c:pt idx="17">
                  <c:v>111015.4450914525</c:v>
                </c:pt>
                <c:pt idx="18">
                  <c:v>103971.6394659835</c:v>
                </c:pt>
                <c:pt idx="19">
                  <c:v>97057.69045555147</c:v>
                </c:pt>
                <c:pt idx="20">
                  <c:v>93496.6212188416</c:v>
                </c:pt>
                <c:pt idx="21">
                  <c:v>101958.7030668426</c:v>
                </c:pt>
                <c:pt idx="22">
                  <c:v>105458.1825999986</c:v>
                </c:pt>
                <c:pt idx="23">
                  <c:v>118382.4485172603</c:v>
                </c:pt>
                <c:pt idx="24">
                  <c:v>114615.901026183</c:v>
                </c:pt>
                <c:pt idx="25">
                  <c:v>112902.5838636291</c:v>
                </c:pt>
                <c:pt idx="26">
                  <c:v>103300.743374273</c:v>
                </c:pt>
                <c:pt idx="27">
                  <c:v>109117.1060425874</c:v>
                </c:pt>
                <c:pt idx="28">
                  <c:v>106101.4933262856</c:v>
                </c:pt>
                <c:pt idx="29">
                  <c:v>110886.185130491</c:v>
                </c:pt>
                <c:pt idx="30">
                  <c:v>107310.6544370916</c:v>
                </c:pt>
                <c:pt idx="31">
                  <c:v>117769.4820744382</c:v>
                </c:pt>
                <c:pt idx="32">
                  <c:v>124433.792125566</c:v>
                </c:pt>
                <c:pt idx="33">
                  <c:v>130068.0359161396</c:v>
                </c:pt>
                <c:pt idx="34">
                  <c:v>126059.7327076098</c:v>
                </c:pt>
                <c:pt idx="35">
                  <c:v>117152.8529359946</c:v>
                </c:pt>
                <c:pt idx="36">
                  <c:v>111499.2183000086</c:v>
                </c:pt>
                <c:pt idx="37">
                  <c:v>116894.5890005915</c:v>
                </c:pt>
                <c:pt idx="38">
                  <c:v>128473.4210794817</c:v>
                </c:pt>
                <c:pt idx="39">
                  <c:v>131360.4435191095</c:v>
                </c:pt>
                <c:pt idx="40">
                  <c:v>131941.1128357085</c:v>
                </c:pt>
                <c:pt idx="41">
                  <c:v>124708.1182777154</c:v>
                </c:pt>
                <c:pt idx="42">
                  <c:v>133713.0564908344</c:v>
                </c:pt>
                <c:pt idx="43">
                  <c:v>134759.5666744603</c:v>
                </c:pt>
                <c:pt idx="44">
                  <c:v>136137.194965511</c:v>
                </c:pt>
                <c:pt idx="45">
                  <c:v>129509.3224044894</c:v>
                </c:pt>
                <c:pt idx="46">
                  <c:v>143732.2827418461</c:v>
                </c:pt>
                <c:pt idx="47">
                  <c:v>149927.9683614881</c:v>
                </c:pt>
                <c:pt idx="48">
                  <c:v>155371.1430168664</c:v>
                </c:pt>
                <c:pt idx="49">
                  <c:v>140798.3782311834</c:v>
                </c:pt>
                <c:pt idx="50">
                  <c:v>143991.4571906993</c:v>
                </c:pt>
                <c:pt idx="51">
                  <c:v>146563.6149813632</c:v>
                </c:pt>
                <c:pt idx="52">
                  <c:v>151781.0347779142</c:v>
                </c:pt>
                <c:pt idx="53">
                  <c:v>143859.4067612645</c:v>
                </c:pt>
                <c:pt idx="54">
                  <c:v>135086.836226778</c:v>
                </c:pt>
                <c:pt idx="55">
                  <c:v>119829.5695245544</c:v>
                </c:pt>
                <c:pt idx="56">
                  <c:v>116565.5347673318</c:v>
                </c:pt>
                <c:pt idx="57">
                  <c:v>115875.3895283207</c:v>
                </c:pt>
                <c:pt idx="58">
                  <c:v>116374.291453943</c:v>
                </c:pt>
                <c:pt idx="59">
                  <c:v>116225.9200666651</c:v>
                </c:pt>
                <c:pt idx="60">
                  <c:v>107985.086169166</c:v>
                </c:pt>
                <c:pt idx="61">
                  <c:v>109825.2697621942</c:v>
                </c:pt>
                <c:pt idx="62">
                  <c:v>112075.1046672863</c:v>
                </c:pt>
                <c:pt idx="63">
                  <c:v>118205.7942057934</c:v>
                </c:pt>
                <c:pt idx="64">
                  <c:v>114064.873146057</c:v>
                </c:pt>
                <c:pt idx="65">
                  <c:v>111341.9295585267</c:v>
                </c:pt>
                <c:pt idx="66">
                  <c:v>105890.8031742565</c:v>
                </c:pt>
                <c:pt idx="67">
                  <c:v>111188.8386330864</c:v>
                </c:pt>
                <c:pt idx="68">
                  <c:v>113268.4295415688</c:v>
                </c:pt>
                <c:pt idx="69">
                  <c:v>117791.2663894596</c:v>
                </c:pt>
                <c:pt idx="70">
                  <c:v>114888.5836385836</c:v>
                </c:pt>
                <c:pt idx="71">
                  <c:v>116419.9831191374</c:v>
                </c:pt>
                <c:pt idx="72">
                  <c:v>118503.6056542774</c:v>
                </c:pt>
                <c:pt idx="73">
                  <c:v>123291.589289399</c:v>
                </c:pt>
                <c:pt idx="74">
                  <c:v>125397.3977013244</c:v>
                </c:pt>
                <c:pt idx="75">
                  <c:v>110828.0455552714</c:v>
                </c:pt>
                <c:pt idx="76">
                  <c:v>119423.3206590624</c:v>
                </c:pt>
                <c:pt idx="77">
                  <c:v>121016.0879565397</c:v>
                </c:pt>
                <c:pt idx="78">
                  <c:v>121532.7649779613</c:v>
                </c:pt>
                <c:pt idx="79">
                  <c:v>121989.1131665913</c:v>
                </c:pt>
                <c:pt idx="80">
                  <c:v>122504.4139653743</c:v>
                </c:pt>
                <c:pt idx="81">
                  <c:v>123050.8561749173</c:v>
                </c:pt>
                <c:pt idx="82">
                  <c:v>123613.6557761174</c:v>
                </c:pt>
                <c:pt idx="83">
                  <c:v>124184.9400158888</c:v>
                </c:pt>
                <c:pt idx="84" formatCode="General">
                  <c:v>124712.2487749925</c:v>
                </c:pt>
                <c:pt idx="85" formatCode="General">
                  <c:v>125192.7185353054</c:v>
                </c:pt>
                <c:pt idx="86" formatCode="General">
                  <c:v>125624.5792093718</c:v>
                </c:pt>
                <c:pt idx="87" formatCode="General">
                  <c:v>126006.671876107</c:v>
                </c:pt>
              </c:numCache>
            </c:numRef>
          </c:val>
          <c:smooth val="0"/>
        </c:ser>
        <c:ser>
          <c:idx val="0"/>
          <c:order val="1"/>
          <c:spPr>
            <a:ln w="31750">
              <a:solidFill>
                <a:srgbClr val="0070C0"/>
              </a:solidFill>
            </a:ln>
          </c:spPr>
          <c:marker>
            <c:symbol val="none"/>
          </c:marker>
          <c:cat>
            <c:numRef>
              <c:f>data!$A$18:$A$105</c:f>
              <c:numCache>
                <c:formatCode>mm/dd/yy;@</c:formatCode>
                <c:ptCount val="88"/>
                <c:pt idx="0">
                  <c:v>34424.0</c:v>
                </c:pt>
                <c:pt idx="1">
                  <c:v>34515.0</c:v>
                </c:pt>
                <c:pt idx="2">
                  <c:v>34607.0</c:v>
                </c:pt>
                <c:pt idx="3">
                  <c:v>34699.0</c:v>
                </c:pt>
                <c:pt idx="4">
                  <c:v>34789.0</c:v>
                </c:pt>
                <c:pt idx="5">
                  <c:v>34880.0</c:v>
                </c:pt>
                <c:pt idx="6">
                  <c:v>34972.0</c:v>
                </c:pt>
                <c:pt idx="7">
                  <c:v>35064.0</c:v>
                </c:pt>
                <c:pt idx="8">
                  <c:v>35155.0</c:v>
                </c:pt>
                <c:pt idx="9">
                  <c:v>35246.0</c:v>
                </c:pt>
                <c:pt idx="10">
                  <c:v>35338.0</c:v>
                </c:pt>
                <c:pt idx="11">
                  <c:v>35430.0</c:v>
                </c:pt>
                <c:pt idx="12">
                  <c:v>35520.0</c:v>
                </c:pt>
                <c:pt idx="13">
                  <c:v>35611.0</c:v>
                </c:pt>
                <c:pt idx="14">
                  <c:v>35703.0</c:v>
                </c:pt>
                <c:pt idx="15">
                  <c:v>35795.0</c:v>
                </c:pt>
                <c:pt idx="16">
                  <c:v>35885.0</c:v>
                </c:pt>
                <c:pt idx="17">
                  <c:v>35976.0</c:v>
                </c:pt>
                <c:pt idx="18">
                  <c:v>36068.0</c:v>
                </c:pt>
                <c:pt idx="19">
                  <c:v>36160.0</c:v>
                </c:pt>
                <c:pt idx="20">
                  <c:v>36250.0</c:v>
                </c:pt>
                <c:pt idx="21">
                  <c:v>36341.0</c:v>
                </c:pt>
                <c:pt idx="22">
                  <c:v>36433.0</c:v>
                </c:pt>
                <c:pt idx="23">
                  <c:v>36525.0</c:v>
                </c:pt>
                <c:pt idx="24">
                  <c:v>36616.0</c:v>
                </c:pt>
                <c:pt idx="25">
                  <c:v>36707.0</c:v>
                </c:pt>
                <c:pt idx="26">
                  <c:v>36799.0</c:v>
                </c:pt>
                <c:pt idx="27">
                  <c:v>36891.0</c:v>
                </c:pt>
                <c:pt idx="28">
                  <c:v>36981.0</c:v>
                </c:pt>
                <c:pt idx="29">
                  <c:v>37072.0</c:v>
                </c:pt>
                <c:pt idx="30">
                  <c:v>37164.0</c:v>
                </c:pt>
                <c:pt idx="31">
                  <c:v>37256.0</c:v>
                </c:pt>
                <c:pt idx="32">
                  <c:v>37346.0</c:v>
                </c:pt>
                <c:pt idx="33">
                  <c:v>37437.0</c:v>
                </c:pt>
                <c:pt idx="34">
                  <c:v>37529.0</c:v>
                </c:pt>
                <c:pt idx="35">
                  <c:v>37621.0</c:v>
                </c:pt>
                <c:pt idx="36">
                  <c:v>37711.0</c:v>
                </c:pt>
                <c:pt idx="37">
                  <c:v>37802.0</c:v>
                </c:pt>
                <c:pt idx="38">
                  <c:v>37894.0</c:v>
                </c:pt>
                <c:pt idx="39">
                  <c:v>37986.0</c:v>
                </c:pt>
                <c:pt idx="40">
                  <c:v>38077.0</c:v>
                </c:pt>
                <c:pt idx="41">
                  <c:v>38168.0</c:v>
                </c:pt>
                <c:pt idx="42">
                  <c:v>38260.0</c:v>
                </c:pt>
                <c:pt idx="43">
                  <c:v>38352.0</c:v>
                </c:pt>
                <c:pt idx="44">
                  <c:v>38442.0</c:v>
                </c:pt>
                <c:pt idx="45">
                  <c:v>38533.0</c:v>
                </c:pt>
                <c:pt idx="46">
                  <c:v>38625.0</c:v>
                </c:pt>
                <c:pt idx="47">
                  <c:v>38717.0</c:v>
                </c:pt>
                <c:pt idx="48">
                  <c:v>38807.0</c:v>
                </c:pt>
                <c:pt idx="49">
                  <c:v>38898.0</c:v>
                </c:pt>
                <c:pt idx="50">
                  <c:v>38990.0</c:v>
                </c:pt>
                <c:pt idx="51">
                  <c:v>39082.0</c:v>
                </c:pt>
                <c:pt idx="52">
                  <c:v>39172.0</c:v>
                </c:pt>
                <c:pt idx="53">
                  <c:v>39263.0</c:v>
                </c:pt>
                <c:pt idx="54">
                  <c:v>39355.0</c:v>
                </c:pt>
                <c:pt idx="55">
                  <c:v>39447.0</c:v>
                </c:pt>
                <c:pt idx="56">
                  <c:v>39538.0</c:v>
                </c:pt>
                <c:pt idx="57">
                  <c:v>39629.0</c:v>
                </c:pt>
                <c:pt idx="58">
                  <c:v>39721.0</c:v>
                </c:pt>
                <c:pt idx="59">
                  <c:v>39813.0</c:v>
                </c:pt>
                <c:pt idx="60">
                  <c:v>39903.0</c:v>
                </c:pt>
                <c:pt idx="61">
                  <c:v>39994.0</c:v>
                </c:pt>
                <c:pt idx="62">
                  <c:v>40086.0</c:v>
                </c:pt>
                <c:pt idx="63">
                  <c:v>40178.0</c:v>
                </c:pt>
                <c:pt idx="64">
                  <c:v>40268.0</c:v>
                </c:pt>
                <c:pt idx="65">
                  <c:v>40359.0</c:v>
                </c:pt>
                <c:pt idx="66">
                  <c:v>40451.0</c:v>
                </c:pt>
                <c:pt idx="67">
                  <c:v>40543.0</c:v>
                </c:pt>
                <c:pt idx="68">
                  <c:v>40633.0</c:v>
                </c:pt>
                <c:pt idx="69">
                  <c:v>40724.0</c:v>
                </c:pt>
                <c:pt idx="70">
                  <c:v>40816.0</c:v>
                </c:pt>
                <c:pt idx="71">
                  <c:v>40908.0</c:v>
                </c:pt>
                <c:pt idx="72">
                  <c:v>40999.0</c:v>
                </c:pt>
                <c:pt idx="73">
                  <c:v>41090.0</c:v>
                </c:pt>
                <c:pt idx="74">
                  <c:v>41182.0</c:v>
                </c:pt>
                <c:pt idx="75">
                  <c:v>41274.0</c:v>
                </c:pt>
                <c:pt idx="76">
                  <c:v>41364.0</c:v>
                </c:pt>
                <c:pt idx="77">
                  <c:v>41455.0</c:v>
                </c:pt>
                <c:pt idx="78">
                  <c:v>41547.0</c:v>
                </c:pt>
                <c:pt idx="79">
                  <c:v>41639.0</c:v>
                </c:pt>
                <c:pt idx="80">
                  <c:v>41729.0</c:v>
                </c:pt>
                <c:pt idx="81">
                  <c:v>41820.0</c:v>
                </c:pt>
                <c:pt idx="82">
                  <c:v>41912.0</c:v>
                </c:pt>
                <c:pt idx="83">
                  <c:v>42004.0</c:v>
                </c:pt>
                <c:pt idx="84">
                  <c:v>42094.0</c:v>
                </c:pt>
                <c:pt idx="85">
                  <c:v>42185.0</c:v>
                </c:pt>
                <c:pt idx="86">
                  <c:v>42277.0</c:v>
                </c:pt>
                <c:pt idx="87">
                  <c:v>42369.0</c:v>
                </c:pt>
              </c:numCache>
            </c:numRef>
          </c:cat>
          <c:val>
            <c:numRef>
              <c:f>data!$E$18:$E$105</c:f>
              <c:numCache>
                <c:formatCode>_(* #,##0.00_);_(* \(#,##0.00\);_(* "-"??_);_(@_)</c:formatCode>
                <c:ptCount val="88"/>
                <c:pt idx="0">
                  <c:v>100091.8927537113</c:v>
                </c:pt>
                <c:pt idx="1">
                  <c:v>104619.8610937621</c:v>
                </c:pt>
                <c:pt idx="2">
                  <c:v>106634.0499591174</c:v>
                </c:pt>
                <c:pt idx="3">
                  <c:v>104836.9295868651</c:v>
                </c:pt>
                <c:pt idx="4">
                  <c:v>100981.7566352985</c:v>
                </c:pt>
                <c:pt idx="5">
                  <c:v>96611.45775912466</c:v>
                </c:pt>
                <c:pt idx="6">
                  <c:v>92384.7187501379</c:v>
                </c:pt>
                <c:pt idx="7">
                  <c:v>89317.67933244255</c:v>
                </c:pt>
                <c:pt idx="8">
                  <c:v>89630.67557679438</c:v>
                </c:pt>
                <c:pt idx="9">
                  <c:v>92573.32212714175</c:v>
                </c:pt>
                <c:pt idx="10">
                  <c:v>97029.70285092531</c:v>
                </c:pt>
                <c:pt idx="11">
                  <c:v>100445.020683451</c:v>
                </c:pt>
                <c:pt idx="12">
                  <c:v>101222.7012939131</c:v>
                </c:pt>
                <c:pt idx="13">
                  <c:v>100280.069876481</c:v>
                </c:pt>
                <c:pt idx="14">
                  <c:v>98601.99092679415</c:v>
                </c:pt>
                <c:pt idx="15">
                  <c:v>98835.38974389742</c:v>
                </c:pt>
                <c:pt idx="16">
                  <c:v>101073.126314141</c:v>
                </c:pt>
                <c:pt idx="17">
                  <c:v>104449.7063951975</c:v>
                </c:pt>
                <c:pt idx="18">
                  <c:v>105718.8272359152</c:v>
                </c:pt>
                <c:pt idx="19">
                  <c:v>105106.4930184342</c:v>
                </c:pt>
                <c:pt idx="20">
                  <c:v>101385.3490579573</c:v>
                </c:pt>
                <c:pt idx="21">
                  <c:v>99121.16355180474</c:v>
                </c:pt>
                <c:pt idx="22">
                  <c:v>99492.79933530853</c:v>
                </c:pt>
                <c:pt idx="23">
                  <c:v>104823.9888507358</c:v>
                </c:pt>
                <c:pt idx="24">
                  <c:v>110103.8088025711</c:v>
                </c:pt>
                <c:pt idx="25">
                  <c:v>112839.7790017678</c:v>
                </c:pt>
                <c:pt idx="26">
                  <c:v>112300.4191953364</c:v>
                </c:pt>
                <c:pt idx="27">
                  <c:v>109984.0835766681</c:v>
                </c:pt>
                <c:pt idx="28">
                  <c:v>107855.4816516938</c:v>
                </c:pt>
                <c:pt idx="29">
                  <c:v>107351.3819684093</c:v>
                </c:pt>
                <c:pt idx="30">
                  <c:v>108353.8597341138</c:v>
                </c:pt>
                <c:pt idx="31">
                  <c:v>110516.9537420765</c:v>
                </c:pt>
                <c:pt idx="32">
                  <c:v>115100.0284418967</c:v>
                </c:pt>
                <c:pt idx="33">
                  <c:v>119895.491138309</c:v>
                </c:pt>
                <c:pt idx="34">
                  <c:v>124582.7607059384</c:v>
                </c:pt>
                <c:pt idx="35">
                  <c:v>124428.6034213275</c:v>
                </c:pt>
                <c:pt idx="36">
                  <c:v>121194.9599649383</c:v>
                </c:pt>
                <c:pt idx="37">
                  <c:v>117901.5982360511</c:v>
                </c:pt>
                <c:pt idx="38">
                  <c:v>118505.0203290191</c:v>
                </c:pt>
                <c:pt idx="39">
                  <c:v>122056.9179747978</c:v>
                </c:pt>
                <c:pt idx="40">
                  <c:v>127167.3916087227</c:v>
                </c:pt>
                <c:pt idx="41">
                  <c:v>129120.7739280037</c:v>
                </c:pt>
                <c:pt idx="42">
                  <c:v>130430.682780842</c:v>
                </c:pt>
                <c:pt idx="43">
                  <c:v>131280.4635696797</c:v>
                </c:pt>
                <c:pt idx="44">
                  <c:v>132329.4841021301</c:v>
                </c:pt>
                <c:pt idx="45">
                  <c:v>133529.7851338238</c:v>
                </c:pt>
                <c:pt idx="46">
                  <c:v>136034.5916965764</c:v>
                </c:pt>
                <c:pt idx="47">
                  <c:v>139826.6921183337</c:v>
                </c:pt>
                <c:pt idx="48">
                  <c:v>144635.1791311725</c:v>
                </c:pt>
                <c:pt idx="49">
                  <c:v>147457.443087846</c:v>
                </c:pt>
                <c:pt idx="50">
                  <c:v>147522.2367000593</c:v>
                </c:pt>
                <c:pt idx="51">
                  <c:v>146681.1483550282</c:v>
                </c:pt>
                <c:pt idx="52">
                  <c:v>145783.62129529</c:v>
                </c:pt>
                <c:pt idx="53">
                  <c:v>146548.8784278103</c:v>
                </c:pt>
                <c:pt idx="54">
                  <c:v>144322.7231868297</c:v>
                </c:pt>
                <c:pt idx="55">
                  <c:v>137639.2118226278</c:v>
                </c:pt>
                <c:pt idx="56">
                  <c:v>128835.3368199821</c:v>
                </c:pt>
                <c:pt idx="57">
                  <c:v>121839.3325117461</c:v>
                </c:pt>
                <c:pt idx="58">
                  <c:v>117161.1963185374</c:v>
                </c:pt>
                <c:pt idx="59">
                  <c:v>116260.2839540651</c:v>
                </c:pt>
                <c:pt idx="60">
                  <c:v>114115.1718045237</c:v>
                </c:pt>
                <c:pt idx="61">
                  <c:v>112602.641862992</c:v>
                </c:pt>
                <c:pt idx="62">
                  <c:v>111527.845166328</c:v>
                </c:pt>
                <c:pt idx="63">
                  <c:v>112022.8137011099</c:v>
                </c:pt>
                <c:pt idx="64">
                  <c:v>113542.7604453327</c:v>
                </c:pt>
                <c:pt idx="65">
                  <c:v>113921.925394416</c:v>
                </c:pt>
                <c:pt idx="66">
                  <c:v>112375.8500211584</c:v>
                </c:pt>
                <c:pt idx="67">
                  <c:v>110621.6111279818</c:v>
                </c:pt>
                <c:pt idx="68">
                  <c:v>110422.5002268596</c:v>
                </c:pt>
                <c:pt idx="69">
                  <c:v>112034.834434593</c:v>
                </c:pt>
                <c:pt idx="70">
                  <c:v>114284.2795506747</c:v>
                </c:pt>
                <c:pt idx="71">
                  <c:v>115592.0656721874</c:v>
                </c:pt>
                <c:pt idx="72">
                  <c:v>116900.8597003646</c:v>
                </c:pt>
                <c:pt idx="73">
                  <c:v>118275.9404253493</c:v>
                </c:pt>
                <c:pt idx="74">
                  <c:v>120903.1439410345</c:v>
                </c:pt>
                <c:pt idx="75">
                  <c:v>119505.1595500682</c:v>
                </c:pt>
                <c:pt idx="76">
                  <c:v>119735.0883012643</c:v>
                </c:pt>
                <c:pt idx="77">
                  <c:v>119166.2129680494</c:v>
                </c:pt>
                <c:pt idx="78">
                  <c:v>119674.9919660332</c:v>
                </c:pt>
                <c:pt idx="79">
                  <c:v>120124.3643292628</c:v>
                </c:pt>
                <c:pt idx="80">
                  <c:v>120631.7881418097</c:v>
                </c:pt>
                <c:pt idx="81">
                  <c:v>121169.8773315751</c:v>
                </c:pt>
                <c:pt idx="82">
                  <c:v>121724.0738707908</c:v>
                </c:pt>
                <c:pt idx="83">
                  <c:v>122286.6253507755</c:v>
                </c:pt>
                <c:pt idx="84">
                  <c:v>122805.8735676724</c:v>
                </c:pt>
                <c:pt idx="85">
                  <c:v>123278.9987756424</c:v>
                </c:pt>
                <c:pt idx="86">
                  <c:v>123704.2579451239</c:v>
                </c:pt>
                <c:pt idx="87">
                  <c:v>124080.5098705212</c:v>
                </c:pt>
              </c:numCache>
            </c:numRef>
          </c:val>
          <c:smooth val="0"/>
        </c:ser>
        <c:dLbls>
          <c:showLegendKey val="0"/>
          <c:showVal val="0"/>
          <c:showCatName val="0"/>
          <c:showSerName val="0"/>
          <c:showPercent val="0"/>
          <c:showBubbleSize val="0"/>
        </c:dLbls>
        <c:marker val="1"/>
        <c:smooth val="0"/>
        <c:axId val="589757160"/>
        <c:axId val="589760584"/>
      </c:lineChart>
      <c:dateAx>
        <c:axId val="589757160"/>
        <c:scaling>
          <c:orientation val="minMax"/>
        </c:scaling>
        <c:delete val="0"/>
        <c:axPos val="b"/>
        <c:numFmt formatCode="yy" sourceLinked="0"/>
        <c:majorTickMark val="out"/>
        <c:minorTickMark val="none"/>
        <c:tickLblPos val="nextTo"/>
        <c:spPr>
          <a:ln>
            <a:solidFill>
              <a:srgbClr val="000000"/>
            </a:solidFill>
          </a:ln>
        </c:spPr>
        <c:txPr>
          <a:bodyPr/>
          <a:lstStyle/>
          <a:p>
            <a:pPr>
              <a:defRPr sz="1400" b="1" baseline="0">
                <a:solidFill>
                  <a:srgbClr val="000000"/>
                </a:solidFill>
                <a:latin typeface="Arial" pitchFamily="34" charset="0"/>
                <a:cs typeface="Arial" pitchFamily="34" charset="0"/>
              </a:defRPr>
            </a:pPr>
            <a:endParaRPr lang="en-US"/>
          </a:p>
        </c:txPr>
        <c:crossAx val="589760584"/>
        <c:crosses val="autoZero"/>
        <c:auto val="1"/>
        <c:lblOffset val="100"/>
        <c:baseTimeUnit val="months"/>
        <c:majorUnit val="12.0"/>
        <c:majorTimeUnit val="months"/>
      </c:dateAx>
      <c:valAx>
        <c:axId val="589760584"/>
        <c:scaling>
          <c:orientation val="minMax"/>
          <c:min val="60000.0"/>
        </c:scaling>
        <c:delete val="0"/>
        <c:axPos val="l"/>
        <c:numFmt formatCode="#,##0" sourceLinked="0"/>
        <c:majorTickMark val="out"/>
        <c:minorTickMark val="none"/>
        <c:tickLblPos val="nextTo"/>
        <c:spPr>
          <a:ln w="9485">
            <a:solidFill>
              <a:srgbClr val="000000"/>
            </a:solidFill>
          </a:ln>
        </c:spPr>
        <c:txPr>
          <a:bodyPr/>
          <a:lstStyle/>
          <a:p>
            <a:pPr>
              <a:defRPr sz="1400" b="1">
                <a:solidFill>
                  <a:srgbClr val="000000"/>
                </a:solidFill>
                <a:latin typeface="Arial" pitchFamily="34" charset="0"/>
                <a:cs typeface="Arial" pitchFamily="34" charset="0"/>
              </a:defRPr>
            </a:pPr>
            <a:endParaRPr lang="en-US"/>
          </a:p>
        </c:txPr>
        <c:crossAx val="589757160"/>
        <c:crosses val="autoZero"/>
        <c:crossBetween val="between"/>
        <c:dispUnits>
          <c:builtInUnit val="thousands"/>
        </c:dispUnits>
      </c:valAx>
      <c:valAx>
        <c:axId val="589748536"/>
        <c:scaling>
          <c:orientation val="minMax"/>
          <c:max val="1.0"/>
        </c:scaling>
        <c:delete val="0"/>
        <c:axPos val="r"/>
        <c:numFmt formatCode="General" sourceLinked="1"/>
        <c:majorTickMark val="none"/>
        <c:minorTickMark val="none"/>
        <c:tickLblPos val="none"/>
        <c:spPr>
          <a:ln>
            <a:solidFill>
              <a:srgbClr val="000000"/>
            </a:solidFill>
          </a:ln>
        </c:spPr>
        <c:crossAx val="589740024"/>
        <c:crosses val="max"/>
        <c:crossBetween val="between"/>
      </c:valAx>
      <c:dateAx>
        <c:axId val="589740024"/>
        <c:scaling>
          <c:orientation val="minMax"/>
        </c:scaling>
        <c:delete val="0"/>
        <c:axPos val="b"/>
        <c:numFmt formatCode="mm/dd/yy;@" sourceLinked="1"/>
        <c:majorTickMark val="none"/>
        <c:minorTickMark val="none"/>
        <c:tickLblPos val="none"/>
        <c:spPr>
          <a:ln>
            <a:noFill/>
          </a:ln>
        </c:spPr>
        <c:crossAx val="589748536"/>
        <c:crosses val="autoZero"/>
        <c:auto val="1"/>
        <c:lblOffset val="100"/>
        <c:baseTimeUnit val="months"/>
      </c:dateAx>
      <c:spPr>
        <a:ln>
          <a:solidFill>
            <a:srgbClr val="000000"/>
          </a:solidFill>
        </a:ln>
      </c:spPr>
    </c:plotArea>
    <c:plotVisOnly val="1"/>
    <c:dispBlanksAs val="gap"/>
    <c:showDLblsOverMax val="0"/>
  </c:chart>
  <c:txPr>
    <a:bodyPr/>
    <a:lstStyle/>
    <a:p>
      <a:pPr>
        <a:defRPr sz="1792"/>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497555939720105"/>
          <c:y val="0.04406979430703"/>
          <c:w val="0.880893935969408"/>
          <c:h val="0.787081601925114"/>
        </c:manualLayout>
      </c:layout>
      <c:lineChart>
        <c:grouping val="standard"/>
        <c:varyColors val="0"/>
        <c:ser>
          <c:idx val="0"/>
          <c:order val="0"/>
          <c:spPr>
            <a:ln w="31750">
              <a:solidFill>
                <a:srgbClr val="0070C0"/>
              </a:solidFill>
            </a:ln>
          </c:spPr>
          <c:marker>
            <c:symbol val="none"/>
          </c:marker>
          <c:dLbls>
            <c:dLbl>
              <c:idx val="33"/>
              <c:layout>
                <c:manualLayout>
                  <c:x val="-0.0356865787432118"/>
                  <c:y val="-0.0283498912324055"/>
                </c:manualLayout>
              </c:layout>
              <c:showLegendKey val="0"/>
              <c:showVal val="1"/>
              <c:showCatName val="0"/>
              <c:showSerName val="0"/>
              <c:showPercent val="0"/>
              <c:showBubbleSize val="0"/>
            </c:dLbl>
            <c:txPr>
              <a:bodyPr/>
              <a:lstStyle/>
              <a:p>
                <a:pPr>
                  <a:defRPr b="1">
                    <a:solidFill>
                      <a:srgbClr val="0070C0"/>
                    </a:solidFill>
                  </a:defRPr>
                </a:pPr>
                <a:endParaRPr lang="en-US"/>
              </a:p>
            </c:txPr>
            <c:showLegendKey val="0"/>
            <c:showVal val="0"/>
            <c:showCatName val="0"/>
            <c:showSerName val="0"/>
            <c:showPercent val="0"/>
            <c:showBubbleSize val="0"/>
          </c:dLbls>
          <c:cat>
            <c:strRef>
              <c:f>Sheet1!$A$4:$A$37</c:f>
              <c:strCache>
                <c:ptCount val="34"/>
                <c:pt idx="0">
                  <c:v>1Q2005</c:v>
                </c:pt>
                <c:pt idx="1">
                  <c:v>2Q2005</c:v>
                </c:pt>
                <c:pt idx="2">
                  <c:v>3Q2005</c:v>
                </c:pt>
                <c:pt idx="3">
                  <c:v>4Q2005</c:v>
                </c:pt>
                <c:pt idx="4">
                  <c:v>1Q2006</c:v>
                </c:pt>
                <c:pt idx="5">
                  <c:v>2Q2006</c:v>
                </c:pt>
                <c:pt idx="6">
                  <c:v>3Q2006</c:v>
                </c:pt>
                <c:pt idx="7">
                  <c:v>4Q2006</c:v>
                </c:pt>
                <c:pt idx="8">
                  <c:v>1Q2007</c:v>
                </c:pt>
                <c:pt idx="9">
                  <c:v>2Q2007</c:v>
                </c:pt>
                <c:pt idx="10">
                  <c:v>3Q2007</c:v>
                </c:pt>
                <c:pt idx="11">
                  <c:v>4Q2007</c:v>
                </c:pt>
                <c:pt idx="12">
                  <c:v>1Q2008</c:v>
                </c:pt>
                <c:pt idx="13">
                  <c:v>2Q2008</c:v>
                </c:pt>
                <c:pt idx="14">
                  <c:v>3Q2008</c:v>
                </c:pt>
                <c:pt idx="15">
                  <c:v>4Q2008</c:v>
                </c:pt>
                <c:pt idx="16">
                  <c:v>1Q2009</c:v>
                </c:pt>
                <c:pt idx="17">
                  <c:v>2Q2009</c:v>
                </c:pt>
                <c:pt idx="18">
                  <c:v>3Q2009</c:v>
                </c:pt>
                <c:pt idx="19">
                  <c:v>4Q2009</c:v>
                </c:pt>
                <c:pt idx="20">
                  <c:v>1Q2010</c:v>
                </c:pt>
                <c:pt idx="21">
                  <c:v>2Q2010</c:v>
                </c:pt>
                <c:pt idx="22">
                  <c:v>3Q2010</c:v>
                </c:pt>
                <c:pt idx="23">
                  <c:v>4Q2010</c:v>
                </c:pt>
                <c:pt idx="24">
                  <c:v>1Q2011</c:v>
                </c:pt>
                <c:pt idx="25">
                  <c:v>2Q2011</c:v>
                </c:pt>
                <c:pt idx="26">
                  <c:v>3Q2011</c:v>
                </c:pt>
                <c:pt idx="27">
                  <c:v>4Q2011</c:v>
                </c:pt>
                <c:pt idx="28">
                  <c:v>1Q2012</c:v>
                </c:pt>
                <c:pt idx="29">
                  <c:v>2Q2012</c:v>
                </c:pt>
                <c:pt idx="30">
                  <c:v>3Q2012</c:v>
                </c:pt>
                <c:pt idx="31">
                  <c:v>4Q2012</c:v>
                </c:pt>
                <c:pt idx="32">
                  <c:v>1Q2013</c:v>
                </c:pt>
                <c:pt idx="33">
                  <c:v>2Q2013</c:v>
                </c:pt>
              </c:strCache>
            </c:strRef>
          </c:cat>
          <c:val>
            <c:numRef>
              <c:f>Sheet1!$B$4:$B$37</c:f>
              <c:numCache>
                <c:formatCode>0</c:formatCode>
                <c:ptCount val="34"/>
                <c:pt idx="0">
                  <c:v>56.44608135604487</c:v>
                </c:pt>
                <c:pt idx="1">
                  <c:v>57.5603718863764</c:v>
                </c:pt>
                <c:pt idx="2">
                  <c:v>52.40012662113878</c:v>
                </c:pt>
                <c:pt idx="3">
                  <c:v>49.27235860987733</c:v>
                </c:pt>
                <c:pt idx="4">
                  <c:v>45.08119019162477</c:v>
                </c:pt>
                <c:pt idx="5">
                  <c:v>44.24930003857642</c:v>
                </c:pt>
                <c:pt idx="6">
                  <c:v>43.50718070424072</c:v>
                </c:pt>
                <c:pt idx="7">
                  <c:v>44.81623724939944</c:v>
                </c:pt>
                <c:pt idx="8">
                  <c:v>38.00361573685061</c:v>
                </c:pt>
                <c:pt idx="9">
                  <c:v>36.68041234989271</c:v>
                </c:pt>
                <c:pt idx="10">
                  <c:v>34.41445641311004</c:v>
                </c:pt>
                <c:pt idx="11">
                  <c:v>34.20261941106602</c:v>
                </c:pt>
                <c:pt idx="12">
                  <c:v>24.96158375256107</c:v>
                </c:pt>
                <c:pt idx="13">
                  <c:v>26.27804244740229</c:v>
                </c:pt>
                <c:pt idx="14">
                  <c:v>16.01381762514864</c:v>
                </c:pt>
                <c:pt idx="15">
                  <c:v>16.0710887397579</c:v>
                </c:pt>
                <c:pt idx="16">
                  <c:v>17.8360605940987</c:v>
                </c:pt>
                <c:pt idx="17">
                  <c:v>17.96213075917668</c:v>
                </c:pt>
                <c:pt idx="18">
                  <c:v>26.68194027369056</c:v>
                </c:pt>
                <c:pt idx="19">
                  <c:v>20.26784548777691</c:v>
                </c:pt>
                <c:pt idx="20">
                  <c:v>28.83567095701143</c:v>
                </c:pt>
                <c:pt idx="21">
                  <c:v>26.55750710215361</c:v>
                </c:pt>
                <c:pt idx="22">
                  <c:v>35.57837175</c:v>
                </c:pt>
                <c:pt idx="23">
                  <c:v>40.76243324000025</c:v>
                </c:pt>
                <c:pt idx="24">
                  <c:v>41.68125396000001</c:v>
                </c:pt>
                <c:pt idx="25">
                  <c:v>44.38588875999989</c:v>
                </c:pt>
                <c:pt idx="26">
                  <c:v>47.28510957</c:v>
                </c:pt>
                <c:pt idx="27">
                  <c:v>48.86846545</c:v>
                </c:pt>
                <c:pt idx="28">
                  <c:v>51.26431656000001</c:v>
                </c:pt>
                <c:pt idx="29">
                  <c:v>54.16919300000012</c:v>
                </c:pt>
                <c:pt idx="30">
                  <c:v>52.0</c:v>
                </c:pt>
                <c:pt idx="31">
                  <c:v>54.0</c:v>
                </c:pt>
                <c:pt idx="32">
                  <c:v>52.0</c:v>
                </c:pt>
                <c:pt idx="33">
                  <c:v>61.0</c:v>
                </c:pt>
              </c:numCache>
            </c:numRef>
          </c:val>
          <c:smooth val="0"/>
        </c:ser>
        <c:ser>
          <c:idx val="1"/>
          <c:order val="1"/>
          <c:spPr>
            <a:ln w="22225">
              <a:solidFill>
                <a:srgbClr val="0070C0"/>
              </a:solidFill>
              <a:prstDash val="sysDash"/>
            </a:ln>
          </c:spPr>
          <c:marker>
            <c:symbol val="none"/>
          </c:marker>
          <c:cat>
            <c:strRef>
              <c:f>Sheet1!$A$4:$A$37</c:f>
              <c:strCache>
                <c:ptCount val="34"/>
                <c:pt idx="0">
                  <c:v>1Q2005</c:v>
                </c:pt>
                <c:pt idx="1">
                  <c:v>2Q2005</c:v>
                </c:pt>
                <c:pt idx="2">
                  <c:v>3Q2005</c:v>
                </c:pt>
                <c:pt idx="3">
                  <c:v>4Q2005</c:v>
                </c:pt>
                <c:pt idx="4">
                  <c:v>1Q2006</c:v>
                </c:pt>
                <c:pt idx="5">
                  <c:v>2Q2006</c:v>
                </c:pt>
                <c:pt idx="6">
                  <c:v>3Q2006</c:v>
                </c:pt>
                <c:pt idx="7">
                  <c:v>4Q2006</c:v>
                </c:pt>
                <c:pt idx="8">
                  <c:v>1Q2007</c:v>
                </c:pt>
                <c:pt idx="9">
                  <c:v>2Q2007</c:v>
                </c:pt>
                <c:pt idx="10">
                  <c:v>3Q2007</c:v>
                </c:pt>
                <c:pt idx="11">
                  <c:v>4Q2007</c:v>
                </c:pt>
                <c:pt idx="12">
                  <c:v>1Q2008</c:v>
                </c:pt>
                <c:pt idx="13">
                  <c:v>2Q2008</c:v>
                </c:pt>
                <c:pt idx="14">
                  <c:v>3Q2008</c:v>
                </c:pt>
                <c:pt idx="15">
                  <c:v>4Q2008</c:v>
                </c:pt>
                <c:pt idx="16">
                  <c:v>1Q2009</c:v>
                </c:pt>
                <c:pt idx="17">
                  <c:v>2Q2009</c:v>
                </c:pt>
                <c:pt idx="18">
                  <c:v>3Q2009</c:v>
                </c:pt>
                <c:pt idx="19">
                  <c:v>4Q2009</c:v>
                </c:pt>
                <c:pt idx="20">
                  <c:v>1Q2010</c:v>
                </c:pt>
                <c:pt idx="21">
                  <c:v>2Q2010</c:v>
                </c:pt>
                <c:pt idx="22">
                  <c:v>3Q2010</c:v>
                </c:pt>
                <c:pt idx="23">
                  <c:v>4Q2010</c:v>
                </c:pt>
                <c:pt idx="24">
                  <c:v>1Q2011</c:v>
                </c:pt>
                <c:pt idx="25">
                  <c:v>2Q2011</c:v>
                </c:pt>
                <c:pt idx="26">
                  <c:v>3Q2011</c:v>
                </c:pt>
                <c:pt idx="27">
                  <c:v>4Q2011</c:v>
                </c:pt>
                <c:pt idx="28">
                  <c:v>1Q2012</c:v>
                </c:pt>
                <c:pt idx="29">
                  <c:v>2Q2012</c:v>
                </c:pt>
                <c:pt idx="30">
                  <c:v>3Q2012</c:v>
                </c:pt>
                <c:pt idx="31">
                  <c:v>4Q2012</c:v>
                </c:pt>
                <c:pt idx="32">
                  <c:v>1Q2013</c:v>
                </c:pt>
                <c:pt idx="33">
                  <c:v>2Q2013</c:v>
                </c:pt>
              </c:strCache>
            </c:strRef>
          </c:cat>
          <c:val>
            <c:numRef>
              <c:f>Sheet1!$C$4:$C$37</c:f>
              <c:numCache>
                <c:formatCode>General</c:formatCode>
                <c:ptCount val="34"/>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numCache>
            </c:numRef>
          </c:val>
          <c:smooth val="0"/>
        </c:ser>
        <c:dLbls>
          <c:showLegendKey val="0"/>
          <c:showVal val="0"/>
          <c:showCatName val="0"/>
          <c:showSerName val="0"/>
          <c:showPercent val="0"/>
          <c:showBubbleSize val="0"/>
        </c:dLbls>
        <c:marker val="1"/>
        <c:smooth val="0"/>
        <c:axId val="589667864"/>
        <c:axId val="589671384"/>
      </c:lineChart>
      <c:lineChart>
        <c:grouping val="standard"/>
        <c:varyColors val="0"/>
        <c:ser>
          <c:idx val="2"/>
          <c:order val="2"/>
          <c:spPr>
            <a:ln w="31750">
              <a:solidFill>
                <a:srgbClr val="00B050"/>
              </a:solidFill>
            </a:ln>
          </c:spPr>
          <c:marker>
            <c:symbol val="none"/>
          </c:marker>
          <c:cat>
            <c:strRef>
              <c:f>Sheet1!$A$4:$A$37</c:f>
              <c:strCache>
                <c:ptCount val="34"/>
                <c:pt idx="0">
                  <c:v>1Q2005</c:v>
                </c:pt>
                <c:pt idx="1">
                  <c:v>2Q2005</c:v>
                </c:pt>
                <c:pt idx="2">
                  <c:v>3Q2005</c:v>
                </c:pt>
                <c:pt idx="3">
                  <c:v>4Q2005</c:v>
                </c:pt>
                <c:pt idx="4">
                  <c:v>1Q2006</c:v>
                </c:pt>
                <c:pt idx="5">
                  <c:v>2Q2006</c:v>
                </c:pt>
                <c:pt idx="6">
                  <c:v>3Q2006</c:v>
                </c:pt>
                <c:pt idx="7">
                  <c:v>4Q2006</c:v>
                </c:pt>
                <c:pt idx="8">
                  <c:v>1Q2007</c:v>
                </c:pt>
                <c:pt idx="9">
                  <c:v>2Q2007</c:v>
                </c:pt>
                <c:pt idx="10">
                  <c:v>3Q2007</c:v>
                </c:pt>
                <c:pt idx="11">
                  <c:v>4Q2007</c:v>
                </c:pt>
                <c:pt idx="12">
                  <c:v>1Q2008</c:v>
                </c:pt>
                <c:pt idx="13">
                  <c:v>2Q2008</c:v>
                </c:pt>
                <c:pt idx="14">
                  <c:v>3Q2008</c:v>
                </c:pt>
                <c:pt idx="15">
                  <c:v>4Q2008</c:v>
                </c:pt>
                <c:pt idx="16">
                  <c:v>1Q2009</c:v>
                </c:pt>
                <c:pt idx="17">
                  <c:v>2Q2009</c:v>
                </c:pt>
                <c:pt idx="18">
                  <c:v>3Q2009</c:v>
                </c:pt>
                <c:pt idx="19">
                  <c:v>4Q2009</c:v>
                </c:pt>
                <c:pt idx="20">
                  <c:v>1Q2010</c:v>
                </c:pt>
                <c:pt idx="21">
                  <c:v>2Q2010</c:v>
                </c:pt>
                <c:pt idx="22">
                  <c:v>3Q2010</c:v>
                </c:pt>
                <c:pt idx="23">
                  <c:v>4Q2010</c:v>
                </c:pt>
                <c:pt idx="24">
                  <c:v>1Q2011</c:v>
                </c:pt>
                <c:pt idx="25">
                  <c:v>2Q2011</c:v>
                </c:pt>
                <c:pt idx="26">
                  <c:v>3Q2011</c:v>
                </c:pt>
                <c:pt idx="27">
                  <c:v>4Q2011</c:v>
                </c:pt>
                <c:pt idx="28">
                  <c:v>1Q2012</c:v>
                </c:pt>
                <c:pt idx="29">
                  <c:v>2Q2012</c:v>
                </c:pt>
                <c:pt idx="30">
                  <c:v>3Q2012</c:v>
                </c:pt>
                <c:pt idx="31">
                  <c:v>4Q2012</c:v>
                </c:pt>
                <c:pt idx="32">
                  <c:v>1Q2013</c:v>
                </c:pt>
                <c:pt idx="33">
                  <c:v>2Q2013</c:v>
                </c:pt>
              </c:strCache>
            </c:strRef>
          </c:cat>
          <c:val>
            <c:numRef>
              <c:f>Sheet1!$D$4:$D$37</c:f>
              <c:numCache>
                <c:formatCode>General</c:formatCode>
                <c:ptCount val="34"/>
                <c:pt idx="0">
                  <c:v>322.6666666666671</c:v>
                </c:pt>
                <c:pt idx="1">
                  <c:v>313.6666666666671</c:v>
                </c:pt>
                <c:pt idx="2">
                  <c:v>307.6666666666671</c:v>
                </c:pt>
                <c:pt idx="3">
                  <c:v>309.0</c:v>
                </c:pt>
                <c:pt idx="4">
                  <c:v>344.6666666666671</c:v>
                </c:pt>
                <c:pt idx="5">
                  <c:v>293.6666666666671</c:v>
                </c:pt>
                <c:pt idx="6">
                  <c:v>260.6666666666671</c:v>
                </c:pt>
                <c:pt idx="7">
                  <c:v>284.3333333333333</c:v>
                </c:pt>
                <c:pt idx="8">
                  <c:v>258.0</c:v>
                </c:pt>
                <c:pt idx="9">
                  <c:v>262.3333333333333</c:v>
                </c:pt>
                <c:pt idx="10">
                  <c:v>276.0</c:v>
                </c:pt>
                <c:pt idx="11">
                  <c:v>303.6666666666671</c:v>
                </c:pt>
                <c:pt idx="12">
                  <c:v>298.6666666666671</c:v>
                </c:pt>
                <c:pt idx="13">
                  <c:v>323.0</c:v>
                </c:pt>
                <c:pt idx="14">
                  <c:v>259.6666666666671</c:v>
                </c:pt>
                <c:pt idx="15">
                  <c:v>183.0</c:v>
                </c:pt>
                <c:pt idx="16">
                  <c:v>150.333333333334</c:v>
                </c:pt>
                <c:pt idx="17">
                  <c:v>99.0</c:v>
                </c:pt>
                <c:pt idx="18">
                  <c:v>76.33333333333324</c:v>
                </c:pt>
                <c:pt idx="19">
                  <c:v>72.66666666666667</c:v>
                </c:pt>
                <c:pt idx="20">
                  <c:v>81.66666666666667</c:v>
                </c:pt>
                <c:pt idx="21">
                  <c:v>102.6666666666667</c:v>
                </c:pt>
                <c:pt idx="22">
                  <c:v>136.0</c:v>
                </c:pt>
                <c:pt idx="23">
                  <c:v>91.0</c:v>
                </c:pt>
                <c:pt idx="24">
                  <c:v>152.0</c:v>
                </c:pt>
                <c:pt idx="25">
                  <c:v>141.6666666666665</c:v>
                </c:pt>
                <c:pt idx="26">
                  <c:v>182.333333333334</c:v>
                </c:pt>
                <c:pt idx="27">
                  <c:v>189.0</c:v>
                </c:pt>
                <c:pt idx="28">
                  <c:v>217.0</c:v>
                </c:pt>
                <c:pt idx="29">
                  <c:v>213.3333333333335</c:v>
                </c:pt>
                <c:pt idx="30">
                  <c:v>225.3333333333335</c:v>
                </c:pt>
                <c:pt idx="31">
                  <c:v>284.333333333333</c:v>
                </c:pt>
                <c:pt idx="32">
                  <c:v>312.0</c:v>
                </c:pt>
                <c:pt idx="33">
                  <c:v>262.0</c:v>
                </c:pt>
              </c:numCache>
            </c:numRef>
          </c:val>
          <c:smooth val="0"/>
        </c:ser>
        <c:dLbls>
          <c:showLegendKey val="0"/>
          <c:showVal val="0"/>
          <c:showCatName val="0"/>
          <c:showSerName val="0"/>
          <c:showPercent val="0"/>
          <c:showBubbleSize val="0"/>
        </c:dLbls>
        <c:marker val="1"/>
        <c:smooth val="0"/>
        <c:axId val="589641272"/>
        <c:axId val="589674696"/>
      </c:lineChart>
      <c:catAx>
        <c:axId val="589667864"/>
        <c:scaling>
          <c:orientation val="minMax"/>
        </c:scaling>
        <c:delete val="0"/>
        <c:axPos val="b"/>
        <c:numFmt formatCode="yy" sourceLinked="0"/>
        <c:majorTickMark val="out"/>
        <c:minorTickMark val="none"/>
        <c:tickLblPos val="nextTo"/>
        <c:spPr>
          <a:ln>
            <a:solidFill>
              <a:srgbClr val="000000"/>
            </a:solidFill>
          </a:ln>
        </c:spPr>
        <c:txPr>
          <a:bodyPr/>
          <a:lstStyle/>
          <a:p>
            <a:pPr>
              <a:defRPr b="1">
                <a:latin typeface="Arial" pitchFamily="34" charset="0"/>
                <a:cs typeface="Arial" pitchFamily="34" charset="0"/>
              </a:defRPr>
            </a:pPr>
            <a:endParaRPr lang="en-US"/>
          </a:p>
        </c:txPr>
        <c:crossAx val="589671384"/>
        <c:crosses val="autoZero"/>
        <c:auto val="1"/>
        <c:lblAlgn val="ctr"/>
        <c:lblOffset val="100"/>
        <c:tickLblSkip val="2"/>
        <c:noMultiLvlLbl val="0"/>
      </c:catAx>
      <c:valAx>
        <c:axId val="589671384"/>
        <c:scaling>
          <c:orientation val="minMax"/>
          <c:min val="10.0"/>
        </c:scaling>
        <c:delete val="0"/>
        <c:axPos val="l"/>
        <c:numFmt formatCode="0" sourceLinked="1"/>
        <c:majorTickMark val="out"/>
        <c:minorTickMark val="none"/>
        <c:tickLblPos val="nextTo"/>
        <c:spPr>
          <a:ln>
            <a:solidFill>
              <a:srgbClr val="000000"/>
            </a:solidFill>
          </a:ln>
        </c:spPr>
        <c:txPr>
          <a:bodyPr/>
          <a:lstStyle/>
          <a:p>
            <a:pPr>
              <a:defRPr b="1" baseline="0">
                <a:solidFill>
                  <a:srgbClr val="0070C0"/>
                </a:solidFill>
                <a:latin typeface="Arial" pitchFamily="34" charset="0"/>
                <a:cs typeface="Arial" pitchFamily="34" charset="0"/>
              </a:defRPr>
            </a:pPr>
            <a:endParaRPr lang="en-US"/>
          </a:p>
        </c:txPr>
        <c:crossAx val="589667864"/>
        <c:crosses val="autoZero"/>
        <c:crossBetween val="between"/>
      </c:valAx>
      <c:valAx>
        <c:axId val="589674696"/>
        <c:scaling>
          <c:orientation val="minMax"/>
        </c:scaling>
        <c:delete val="0"/>
        <c:axPos val="r"/>
        <c:numFmt formatCode="General" sourceLinked="1"/>
        <c:majorTickMark val="out"/>
        <c:minorTickMark val="none"/>
        <c:tickLblPos val="nextTo"/>
        <c:spPr>
          <a:ln>
            <a:solidFill>
              <a:srgbClr val="080808"/>
            </a:solidFill>
          </a:ln>
        </c:spPr>
        <c:txPr>
          <a:bodyPr/>
          <a:lstStyle/>
          <a:p>
            <a:pPr>
              <a:defRPr b="1" baseline="0">
                <a:solidFill>
                  <a:srgbClr val="00B050"/>
                </a:solidFill>
                <a:latin typeface="Arial" pitchFamily="34" charset="0"/>
                <a:cs typeface="Arial" pitchFamily="34" charset="0"/>
              </a:defRPr>
            </a:pPr>
            <a:endParaRPr lang="en-US"/>
          </a:p>
        </c:txPr>
        <c:crossAx val="589641272"/>
        <c:crosses val="max"/>
        <c:crossBetween val="between"/>
      </c:valAx>
      <c:catAx>
        <c:axId val="589641272"/>
        <c:scaling>
          <c:orientation val="minMax"/>
        </c:scaling>
        <c:delete val="1"/>
        <c:axPos val="b"/>
        <c:majorTickMark val="out"/>
        <c:minorTickMark val="none"/>
        <c:tickLblPos val="none"/>
        <c:crossAx val="589674696"/>
        <c:crosses val="autoZero"/>
        <c:auto val="1"/>
        <c:lblAlgn val="ctr"/>
        <c:lblOffset val="100"/>
        <c:noMultiLvlLbl val="0"/>
      </c:catAx>
    </c:plotArea>
    <c:plotVisOnly val="1"/>
    <c:dispBlanksAs val="gap"/>
    <c:showDLblsOverMax val="0"/>
  </c:chart>
  <c:txPr>
    <a:bodyPr/>
    <a:lstStyle/>
    <a:p>
      <a:pPr>
        <a:defRPr sz="1400" baseline="0"/>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02199256342958"/>
          <c:y val="0.0588235294117647"/>
          <c:w val="0.924502296587926"/>
          <c:h val="0.874398641346303"/>
        </c:manualLayout>
      </c:layout>
      <c:barChart>
        <c:barDir val="col"/>
        <c:grouping val="clustered"/>
        <c:varyColors val="0"/>
        <c:ser>
          <c:idx val="1"/>
          <c:order val="1"/>
          <c:tx>
            <c:strRef>
              <c:f>data!$K$4</c:f>
              <c:strCache>
                <c:ptCount val="1"/>
                <c:pt idx="0">
                  <c:v>recession</c:v>
                </c:pt>
              </c:strCache>
            </c:strRef>
          </c:tx>
          <c:spPr>
            <a:solidFill>
              <a:srgbClr val="838383">
                <a:lumMod val="75000"/>
                <a:alpha val="25000"/>
              </a:srgbClr>
            </a:solidFill>
          </c:spPr>
          <c:invertIfNegative val="0"/>
          <c:cat>
            <c:numRef>
              <c:f>data!$K$506:$K$697</c:f>
              <c:numCache>
                <c:formatCode>mm/dd/yy;@</c:formatCode>
                <c:ptCount val="192"/>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pt idx="164">
                  <c:v>41547.0</c:v>
                </c:pt>
                <c:pt idx="165">
                  <c:v>41578.0</c:v>
                </c:pt>
                <c:pt idx="166">
                  <c:v>41608.0</c:v>
                </c:pt>
                <c:pt idx="167">
                  <c:v>41639.0</c:v>
                </c:pt>
                <c:pt idx="168">
                  <c:v>41670.0</c:v>
                </c:pt>
                <c:pt idx="169">
                  <c:v>41698.0</c:v>
                </c:pt>
                <c:pt idx="170">
                  <c:v>41729.0</c:v>
                </c:pt>
                <c:pt idx="171">
                  <c:v>41759.0</c:v>
                </c:pt>
                <c:pt idx="172">
                  <c:v>41790.0</c:v>
                </c:pt>
                <c:pt idx="173">
                  <c:v>41820.0</c:v>
                </c:pt>
                <c:pt idx="174">
                  <c:v>41851.0</c:v>
                </c:pt>
                <c:pt idx="175">
                  <c:v>41882.0</c:v>
                </c:pt>
                <c:pt idx="176">
                  <c:v>41912.0</c:v>
                </c:pt>
                <c:pt idx="177">
                  <c:v>41943.0</c:v>
                </c:pt>
                <c:pt idx="178">
                  <c:v>41973.0</c:v>
                </c:pt>
                <c:pt idx="179">
                  <c:v>42004.0</c:v>
                </c:pt>
                <c:pt idx="180">
                  <c:v>42035.0</c:v>
                </c:pt>
                <c:pt idx="181">
                  <c:v>42063.0</c:v>
                </c:pt>
                <c:pt idx="182">
                  <c:v>42094.0</c:v>
                </c:pt>
                <c:pt idx="183">
                  <c:v>42124.0</c:v>
                </c:pt>
                <c:pt idx="184">
                  <c:v>42155.0</c:v>
                </c:pt>
                <c:pt idx="185">
                  <c:v>42185.0</c:v>
                </c:pt>
                <c:pt idx="186">
                  <c:v>42216.0</c:v>
                </c:pt>
                <c:pt idx="187">
                  <c:v>42247.0</c:v>
                </c:pt>
                <c:pt idx="188">
                  <c:v>42277.0</c:v>
                </c:pt>
                <c:pt idx="189">
                  <c:v>42308.0</c:v>
                </c:pt>
                <c:pt idx="190">
                  <c:v>42338.0</c:v>
                </c:pt>
                <c:pt idx="191">
                  <c:v>42369.0</c:v>
                </c:pt>
              </c:numCache>
            </c:numRef>
          </c:cat>
          <c:val>
            <c:numRef>
              <c:f>data!$L$506:$L$697</c:f>
              <c:numCache>
                <c:formatCode>General</c:formatCode>
                <c:ptCount val="192"/>
                <c:pt idx="14" formatCode="_(* #,##0_);_(* \(#,##0\);_(* &quot;-&quot;??_);_(@_)">
                  <c:v>1.0</c:v>
                </c:pt>
                <c:pt idx="15" formatCode="_(* #,##0_);_(* \(#,##0\);_(* &quot;-&quot;??_);_(@_)">
                  <c:v>1.0</c:v>
                </c:pt>
                <c:pt idx="16" formatCode="_(* #,##0_);_(* \(#,##0\);_(* &quot;-&quot;??_);_(@_)">
                  <c:v>1.0</c:v>
                </c:pt>
                <c:pt idx="17" formatCode="_(* #,##0_);_(* \(#,##0\);_(* &quot;-&quot;??_);_(@_)">
                  <c:v>1.0</c:v>
                </c:pt>
                <c:pt idx="18" formatCode="_(* #,##0_);_(* \(#,##0\);_(* &quot;-&quot;??_);_(@_)">
                  <c:v>1.0</c:v>
                </c:pt>
                <c:pt idx="19" formatCode="_(* #,##0_);_(* \(#,##0\);_(* &quot;-&quot;??_);_(@_)">
                  <c:v>1.0</c:v>
                </c:pt>
                <c:pt idx="20" formatCode="_(* #,##0_);_(* \(#,##0\);_(* &quot;-&quot;??_);_(@_)">
                  <c:v>1.0</c:v>
                </c:pt>
                <c:pt idx="21" formatCode="_(* #,##0_);_(* \(#,##0\);_(* &quot;-&quot;??_);_(@_)">
                  <c:v>1.0</c:v>
                </c:pt>
                <c:pt idx="22" formatCode="_(* #,##0_);_(* \(#,##0\);_(* &quot;-&quot;??_);_(@_)">
                  <c:v>1.0</c:v>
                </c:pt>
                <c:pt idx="95" formatCode="_(* #,##0_);_(* \(#,##0\);_(* &quot;-&quot;??_);_(@_)">
                  <c:v>1.0</c:v>
                </c:pt>
                <c:pt idx="96" formatCode="_(* #,##0_);_(* \(#,##0\);_(* &quot;-&quot;??_);_(@_)">
                  <c:v>1.0</c:v>
                </c:pt>
                <c:pt idx="97" formatCode="_(* #,##0_);_(* \(#,##0\);_(* &quot;-&quot;??_);_(@_)">
                  <c:v>1.0</c:v>
                </c:pt>
                <c:pt idx="98" formatCode="_(* #,##0_);_(* \(#,##0\);_(* &quot;-&quot;??_);_(@_)">
                  <c:v>1.0</c:v>
                </c:pt>
                <c:pt idx="99" formatCode="_(* #,##0_);_(* \(#,##0\);_(* &quot;-&quot;??_);_(@_)">
                  <c:v>1.0</c:v>
                </c:pt>
                <c:pt idx="100" formatCode="_(* #,##0_);_(* \(#,##0\);_(* &quot;-&quot;??_);_(@_)">
                  <c:v>1.0</c:v>
                </c:pt>
                <c:pt idx="101" formatCode="_(* #,##0_);_(* \(#,##0\);_(* &quot;-&quot;??_);_(@_)">
                  <c:v>1.0</c:v>
                </c:pt>
                <c:pt idx="102" formatCode="_(* #,##0_);_(* \(#,##0\);_(* &quot;-&quot;??_);_(@_)">
                  <c:v>1.0</c:v>
                </c:pt>
                <c:pt idx="103" formatCode="_(* #,##0_);_(* \(#,##0\);_(* &quot;-&quot;??_);_(@_)">
                  <c:v>1.0</c:v>
                </c:pt>
                <c:pt idx="104" formatCode="_(* #,##0_);_(* \(#,##0\);_(* &quot;-&quot;??_);_(@_)">
                  <c:v>1.0</c:v>
                </c:pt>
                <c:pt idx="105" formatCode="_(* #,##0_);_(* \(#,##0\);_(* &quot;-&quot;??_);_(@_)">
                  <c:v>1.0</c:v>
                </c:pt>
                <c:pt idx="106" formatCode="_(* #,##0_);_(* \(#,##0\);_(* &quot;-&quot;??_);_(@_)">
                  <c:v>1.0</c:v>
                </c:pt>
                <c:pt idx="107" formatCode="_(* #,##0_);_(* \(#,##0\);_(* &quot;-&quot;??_);_(@_)">
                  <c:v>1.0</c:v>
                </c:pt>
                <c:pt idx="108" formatCode="_(* #,##0_);_(* \(#,##0\);_(* &quot;-&quot;??_);_(@_)">
                  <c:v>1.0</c:v>
                </c:pt>
                <c:pt idx="109" formatCode="_(* #,##0_);_(* \(#,##0\);_(* &quot;-&quot;??_);_(@_)">
                  <c:v>1.0</c:v>
                </c:pt>
                <c:pt idx="110" formatCode="_(* #,##0_);_(* \(#,##0\);_(* &quot;-&quot;??_);_(@_)">
                  <c:v>1.0</c:v>
                </c:pt>
                <c:pt idx="111" formatCode="_(* #,##0_);_(* \(#,##0\);_(* &quot;-&quot;??_);_(@_)">
                  <c:v>1.0</c:v>
                </c:pt>
                <c:pt idx="112" formatCode="_(* #,##0_);_(* \(#,##0\);_(* &quot;-&quot;??_);_(@_)">
                  <c:v>1.0</c:v>
                </c:pt>
                <c:pt idx="113" formatCode="_(* #,##0_);_(* \(#,##0\);_(* &quot;-&quot;??_);_(@_)">
                  <c:v>1.0</c:v>
                </c:pt>
              </c:numCache>
            </c:numRef>
          </c:val>
        </c:ser>
        <c:ser>
          <c:idx val="2"/>
          <c:order val="2"/>
          <c:tx>
            <c:strRef>
              <c:f>data!$M$4</c:f>
              <c:strCache>
                <c:ptCount val="1"/>
                <c:pt idx="0">
                  <c:v>History-Forecast</c:v>
                </c:pt>
              </c:strCache>
            </c:strRef>
          </c:tx>
          <c:spPr>
            <a:solidFill>
              <a:srgbClr val="FF0000">
                <a:alpha val="54000"/>
              </a:srgbClr>
            </a:solidFill>
          </c:spPr>
          <c:invertIfNegative val="0"/>
          <c:dPt>
            <c:idx val="153"/>
            <c:invertIfNegative val="0"/>
            <c:bubble3D val="0"/>
            <c:spPr>
              <a:solidFill>
                <a:srgbClr val="C00000"/>
              </a:solidFill>
              <a:ln>
                <a:noFill/>
              </a:ln>
            </c:spPr>
          </c:dPt>
          <c:dPt>
            <c:idx val="158"/>
            <c:invertIfNegative val="0"/>
            <c:bubble3D val="0"/>
            <c:spPr>
              <a:solidFill>
                <a:srgbClr val="C00000"/>
              </a:solidFill>
              <a:ln>
                <a:noFill/>
              </a:ln>
            </c:spPr>
          </c:dPt>
          <c:dPt>
            <c:idx val="159"/>
            <c:invertIfNegative val="0"/>
            <c:bubble3D val="0"/>
            <c:spPr>
              <a:solidFill>
                <a:srgbClr val="C00000">
                  <a:alpha val="85000"/>
                </a:srgbClr>
              </a:solidFill>
            </c:spPr>
          </c:dPt>
          <c:cat>
            <c:numRef>
              <c:f>data!$K$506:$K$697</c:f>
              <c:numCache>
                <c:formatCode>mm/dd/yy;@</c:formatCode>
                <c:ptCount val="192"/>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pt idx="164">
                  <c:v>41547.0</c:v>
                </c:pt>
                <c:pt idx="165">
                  <c:v>41578.0</c:v>
                </c:pt>
                <c:pt idx="166">
                  <c:v>41608.0</c:v>
                </c:pt>
                <c:pt idx="167">
                  <c:v>41639.0</c:v>
                </c:pt>
                <c:pt idx="168">
                  <c:v>41670.0</c:v>
                </c:pt>
                <c:pt idx="169">
                  <c:v>41698.0</c:v>
                </c:pt>
                <c:pt idx="170">
                  <c:v>41729.0</c:v>
                </c:pt>
                <c:pt idx="171">
                  <c:v>41759.0</c:v>
                </c:pt>
                <c:pt idx="172">
                  <c:v>41790.0</c:v>
                </c:pt>
                <c:pt idx="173">
                  <c:v>41820.0</c:v>
                </c:pt>
                <c:pt idx="174">
                  <c:v>41851.0</c:v>
                </c:pt>
                <c:pt idx="175">
                  <c:v>41882.0</c:v>
                </c:pt>
                <c:pt idx="176">
                  <c:v>41912.0</c:v>
                </c:pt>
                <c:pt idx="177">
                  <c:v>41943.0</c:v>
                </c:pt>
                <c:pt idx="178">
                  <c:v>41973.0</c:v>
                </c:pt>
                <c:pt idx="179">
                  <c:v>42004.0</c:v>
                </c:pt>
                <c:pt idx="180">
                  <c:v>42035.0</c:v>
                </c:pt>
                <c:pt idx="181">
                  <c:v>42063.0</c:v>
                </c:pt>
                <c:pt idx="182">
                  <c:v>42094.0</c:v>
                </c:pt>
                <c:pt idx="183">
                  <c:v>42124.0</c:v>
                </c:pt>
                <c:pt idx="184">
                  <c:v>42155.0</c:v>
                </c:pt>
                <c:pt idx="185">
                  <c:v>42185.0</c:v>
                </c:pt>
                <c:pt idx="186">
                  <c:v>42216.0</c:v>
                </c:pt>
                <c:pt idx="187">
                  <c:v>42247.0</c:v>
                </c:pt>
                <c:pt idx="188">
                  <c:v>42277.0</c:v>
                </c:pt>
                <c:pt idx="189">
                  <c:v>42308.0</c:v>
                </c:pt>
                <c:pt idx="190">
                  <c:v>42338.0</c:v>
                </c:pt>
                <c:pt idx="191">
                  <c:v>42369.0</c:v>
                </c:pt>
              </c:numCache>
            </c:numRef>
          </c:cat>
          <c:val>
            <c:numRef>
              <c:f>data!$M$506:$M$697</c:f>
              <c:numCache>
                <c:formatCode>General</c:formatCode>
                <c:ptCount val="192"/>
                <c:pt idx="163" formatCode="_(* #,##0_);_(* \(#,##0\);_(* &quot;-&quot;??_);_(@_)">
                  <c:v>1.0</c:v>
                </c:pt>
              </c:numCache>
            </c:numRef>
          </c:val>
        </c:ser>
        <c:dLbls>
          <c:showLegendKey val="0"/>
          <c:showVal val="0"/>
          <c:showCatName val="0"/>
          <c:showSerName val="0"/>
          <c:showPercent val="0"/>
          <c:showBubbleSize val="0"/>
        </c:dLbls>
        <c:gapWidth val="0"/>
        <c:overlap val="100"/>
        <c:axId val="589428520"/>
        <c:axId val="589441368"/>
      </c:barChart>
      <c:lineChart>
        <c:grouping val="standard"/>
        <c:varyColors val="0"/>
        <c:ser>
          <c:idx val="0"/>
          <c:order val="0"/>
          <c:tx>
            <c:strRef>
              <c:f>data!$B$3</c:f>
              <c:strCache>
                <c:ptCount val="1"/>
                <c:pt idx="0">
                  <c:v>HSTMF</c:v>
                </c:pt>
              </c:strCache>
            </c:strRef>
          </c:tx>
          <c:spPr>
            <a:ln w="31750">
              <a:solidFill>
                <a:srgbClr val="0070C0"/>
              </a:solidFill>
            </a:ln>
          </c:spPr>
          <c:marker>
            <c:symbol val="none"/>
          </c:marker>
          <c:dLbls>
            <c:dLbl>
              <c:idx val="73"/>
              <c:layout>
                <c:manualLayout>
                  <c:x val="-0.0146198830409357"/>
                  <c:y val="-0.0222808450814622"/>
                </c:manualLayout>
              </c:layout>
              <c:tx>
                <c:rich>
                  <a:bodyPr/>
                  <a:lstStyle/>
                  <a:p>
                    <a:r>
                      <a:rPr lang="en-US" sz="1400" b="1" dirty="0" smtClean="0">
                        <a:latin typeface="Arial" pitchFamily="34" charset="0"/>
                        <a:cs typeface="Arial" pitchFamily="34" charset="0"/>
                      </a:rPr>
                      <a:t>341K</a:t>
                    </a:r>
                    <a:endParaRPr lang="en-US" sz="1400" b="1" dirty="0">
                      <a:latin typeface="Arial" pitchFamily="34" charset="0"/>
                      <a:cs typeface="Arial" pitchFamily="34" charset="0"/>
                    </a:endParaRPr>
                  </a:p>
                </c:rich>
              </c:tx>
              <c:showLegendKey val="0"/>
              <c:showVal val="1"/>
              <c:showCatName val="0"/>
              <c:showSerName val="0"/>
              <c:showPercent val="0"/>
              <c:showBubbleSize val="0"/>
            </c:dLbl>
            <c:dLbl>
              <c:idx val="79"/>
              <c:layout>
                <c:manualLayout>
                  <c:x val="-0.0365497076023399"/>
                  <c:y val="0.0247564945349551"/>
                </c:manualLayout>
              </c:layout>
              <c:tx>
                <c:rich>
                  <a:bodyPr/>
                  <a:lstStyle/>
                  <a:p>
                    <a:r>
                      <a:rPr lang="en-US" sz="1400" b="1" dirty="0" smtClean="0">
                        <a:latin typeface="Arial" pitchFamily="34" charset="0"/>
                        <a:cs typeface="Arial" pitchFamily="34" charset="0"/>
                      </a:rPr>
                      <a:t> 82K </a:t>
                    </a:r>
                    <a:endParaRPr lang="en-US" sz="1400" b="1" dirty="0">
                      <a:latin typeface="Arial" pitchFamily="34" charset="0"/>
                      <a:cs typeface="Arial" pitchFamily="34" charset="0"/>
                    </a:endParaRPr>
                  </a:p>
                </c:rich>
              </c:tx>
              <c:showLegendKey val="0"/>
              <c:showVal val="1"/>
              <c:showCatName val="0"/>
              <c:showSerName val="0"/>
              <c:showPercent val="0"/>
              <c:showBubbleSize val="0"/>
            </c:dLbl>
            <c:showLegendKey val="0"/>
            <c:showVal val="0"/>
            <c:showCatName val="0"/>
            <c:showSerName val="0"/>
            <c:showPercent val="0"/>
            <c:showBubbleSize val="0"/>
          </c:dLbls>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data!$B$178:$B$241</c:f>
              <c:numCache>
                <c:formatCode>0.00</c:formatCode>
                <c:ptCount val="64"/>
                <c:pt idx="0">
                  <c:v>380.333333333333</c:v>
                </c:pt>
                <c:pt idx="1">
                  <c:v>351.0</c:v>
                </c:pt>
                <c:pt idx="2">
                  <c:v>314.333333333333</c:v>
                </c:pt>
                <c:pt idx="3">
                  <c:v>319.6666666666671</c:v>
                </c:pt>
                <c:pt idx="4">
                  <c:v>347.333333333333</c:v>
                </c:pt>
                <c:pt idx="5">
                  <c:v>333.0</c:v>
                </c:pt>
                <c:pt idx="6">
                  <c:v>324.0</c:v>
                </c:pt>
                <c:pt idx="7">
                  <c:v>313.6666666666671</c:v>
                </c:pt>
                <c:pt idx="8">
                  <c:v>352.6666666666671</c:v>
                </c:pt>
                <c:pt idx="9">
                  <c:v>342.0</c:v>
                </c:pt>
                <c:pt idx="10">
                  <c:v>358.6666666666671</c:v>
                </c:pt>
                <c:pt idx="11">
                  <c:v>334.6666666666671</c:v>
                </c:pt>
                <c:pt idx="12">
                  <c:v>323.6666666666671</c:v>
                </c:pt>
                <c:pt idx="13">
                  <c:v>327.6666666666671</c:v>
                </c:pt>
                <c:pt idx="14">
                  <c:v>365.0</c:v>
                </c:pt>
                <c:pt idx="15">
                  <c:v>378.333333333333</c:v>
                </c:pt>
                <c:pt idx="16">
                  <c:v>360.6666666666671</c:v>
                </c:pt>
                <c:pt idx="17">
                  <c:v>329.333333333333</c:v>
                </c:pt>
                <c:pt idx="18">
                  <c:v>336.6666666666671</c:v>
                </c:pt>
                <c:pt idx="19">
                  <c:v>354.6666666666671</c:v>
                </c:pt>
                <c:pt idx="20">
                  <c:v>367.0</c:v>
                </c:pt>
                <c:pt idx="21">
                  <c:v>354.333333333333</c:v>
                </c:pt>
                <c:pt idx="22">
                  <c:v>353.0</c:v>
                </c:pt>
                <c:pt idx="23">
                  <c:v>343.333333333333</c:v>
                </c:pt>
                <c:pt idx="24">
                  <c:v>377.6666666666671</c:v>
                </c:pt>
                <c:pt idx="25">
                  <c:v>344.333333333333</c:v>
                </c:pt>
                <c:pt idx="26">
                  <c:v>311.6666666666671</c:v>
                </c:pt>
                <c:pt idx="27">
                  <c:v>319.6666666666671</c:v>
                </c:pt>
                <c:pt idx="28">
                  <c:v>287.6666666666671</c:v>
                </c:pt>
                <c:pt idx="29">
                  <c:v>298.333333333333</c:v>
                </c:pt>
                <c:pt idx="30">
                  <c:v>311.0</c:v>
                </c:pt>
                <c:pt idx="31">
                  <c:v>327.333333333333</c:v>
                </c:pt>
                <c:pt idx="32">
                  <c:v>322.333333333333</c:v>
                </c:pt>
                <c:pt idx="33">
                  <c:v>341.333333333333</c:v>
                </c:pt>
                <c:pt idx="34">
                  <c:v>276.0</c:v>
                </c:pt>
                <c:pt idx="35">
                  <c:v>195.0</c:v>
                </c:pt>
                <c:pt idx="36" formatCode="_(* #,##0_);_(* \(#,##0\);_(* &quot;-&quot;??_);_(@_)">
                  <c:v>169.3333333333334</c:v>
                </c:pt>
                <c:pt idx="37" formatCode="_(* #,##0_);_(* \(#,##0\);_(* &quot;-&quot;??_);_(@_)">
                  <c:v>108.6666666666672</c:v>
                </c:pt>
                <c:pt idx="38" formatCode="_(* #,##0_);_(* \(#,##0\);_(* &quot;-&quot;??_);_(@_)">
                  <c:v>86.33333333333324</c:v>
                </c:pt>
                <c:pt idx="39" formatCode="_(* #,##0_);_(* \(#,##0\);_(* &quot;-&quot;??_);_(@_)">
                  <c:v>82.0</c:v>
                </c:pt>
                <c:pt idx="40" formatCode="_(* #,##0_);_(* \(#,##0\);_(* &quot;-&quot;??_);_(@_)">
                  <c:v>92.0</c:v>
                </c:pt>
                <c:pt idx="41" formatCode="_(* #,##0_);_(* \(#,##0\);_(* &quot;-&quot;??_);_(@_)">
                  <c:v>112.6666666666672</c:v>
                </c:pt>
                <c:pt idx="42" formatCode="_(* #,##0_);_(* \(#,##0\);_(* &quot;-&quot;??_);_(@_)">
                  <c:v>149.0</c:v>
                </c:pt>
                <c:pt idx="43" formatCode="_(* #,##0_);_(* \(#,##0\);_(* &quot;-&quot;??_);_(@_)">
                  <c:v>102.6666666666672</c:v>
                </c:pt>
                <c:pt idx="44" formatCode="_(* #,##0_);_(* \(#,##0\);_(* &quot;-&quot;??_);_(@_)">
                  <c:v>165.3333333333334</c:v>
                </c:pt>
                <c:pt idx="45" formatCode="_(* #,##0_);_(* \(#,##0\);_(* &quot;-&quot;??_);_(@_)">
                  <c:v>150.6666666666667</c:v>
                </c:pt>
                <c:pt idx="46" formatCode="_(* #,##0_);_(* \(#,##0\);_(* &quot;-&quot;??_);_(@_)">
                  <c:v>189.6666666666667</c:v>
                </c:pt>
                <c:pt idx="47" formatCode="_(* #,##0_);_(* \(#,##0\);_(* &quot;-&quot;??_);_(@_)">
                  <c:v>205.3333333333334</c:v>
                </c:pt>
                <c:pt idx="48" formatCode="_(* #,##0_);_(* \(#,##0\);_(* &quot;-&quot;??_);_(@_)">
                  <c:v>228.3333333333334</c:v>
                </c:pt>
                <c:pt idx="49" formatCode="_(* #,##0_);_(* \(#,##0\);_(* &quot;-&quot;??_);_(@_)">
                  <c:v>224.0</c:v>
                </c:pt>
                <c:pt idx="50" formatCode="_(* #,##0_);_(* \(#,##0\);_(* &quot;-&quot;??_);_(@_)">
                  <c:v>234.6666666666667</c:v>
                </c:pt>
                <c:pt idx="51" formatCode="_(* #,##0_);_(* \(#,##0\);_(* &quot;-&quot;??_);_(@_)">
                  <c:v>299.333333333333</c:v>
                </c:pt>
                <c:pt idx="52" formatCode="_(* #,##0.0000_);_(* \(#,##0.0000\);_(* &quot;-&quot;??_);_(@_)">
                  <c:v>327.6666666666671</c:v>
                </c:pt>
                <c:pt idx="53" formatCode="_(* #,##0_);_(* \(#,##0\);_(* &quot;-&quot;??_);_(@_)">
                  <c:v>274.333333333333</c:v>
                </c:pt>
                <c:pt idx="54" formatCode="_(* #,##0_);_(* \(#,##0\);_(* &quot;-&quot;??_);_(@_)">
                  <c:v>283.1822293333343</c:v>
                </c:pt>
                <c:pt idx="55" formatCode="_(* #,##0_);_(* \(#,##0\);_(* &quot;-&quot;??_);_(@_)">
                  <c:v>296.9936202078716</c:v>
                </c:pt>
                <c:pt idx="56" formatCode="_(* #,##0_);_(* \(#,##0\);_(* &quot;-&quot;??_);_(@_)">
                  <c:v>309.9212284562163</c:v>
                </c:pt>
                <c:pt idx="57" formatCode="_(* #,##0_);_(* \(#,##0\);_(* &quot;-&quot;??_);_(@_)">
                  <c:v>321.7944949177023</c:v>
                </c:pt>
                <c:pt idx="58" formatCode="_(* #,##0_);_(* \(#,##0\);_(* &quot;-&quot;??_);_(@_)">
                  <c:v>332.4520201077423</c:v>
                </c:pt>
                <c:pt idx="59" formatCode="_(* #,##0_);_(* \(#,##0\);_(* &quot;-&quot;??_);_(@_)">
                  <c:v>341.7451997538813</c:v>
                </c:pt>
                <c:pt idx="60" formatCode="0.0">
                  <c:v>349.5416650179658</c:v>
                </c:pt>
                <c:pt idx="61" formatCode="0.0">
                  <c:v>355.7284163557093</c:v>
                </c:pt>
                <c:pt idx="62" formatCode="0.0">
                  <c:v>360.2145474287173</c:v>
                </c:pt>
                <c:pt idx="63" formatCode="0.0">
                  <c:v>362.9334673372837</c:v>
                </c:pt>
              </c:numCache>
            </c:numRef>
          </c:val>
          <c:smooth val="0"/>
        </c:ser>
        <c:ser>
          <c:idx val="3"/>
          <c:order val="3"/>
          <c:spPr>
            <a:ln>
              <a:prstDash val="sysDash"/>
            </a:ln>
          </c:spPr>
          <c:marker>
            <c:symbol val="none"/>
          </c:marker>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data!$I$178:$I$241</c:f>
              <c:numCache>
                <c:formatCode>_(* #,##0_);_(* \(#,##0\);_(* "-"??_);_(@_)</c:formatCode>
                <c:ptCount val="64"/>
                <c:pt idx="0">
                  <c:v>340.1666666666671</c:v>
                </c:pt>
                <c:pt idx="1">
                  <c:v>340.1666666666671</c:v>
                </c:pt>
                <c:pt idx="2">
                  <c:v>340.1666666666671</c:v>
                </c:pt>
                <c:pt idx="3">
                  <c:v>340.1666666666671</c:v>
                </c:pt>
                <c:pt idx="4">
                  <c:v>340.1666666666671</c:v>
                </c:pt>
                <c:pt idx="5">
                  <c:v>340.1666666666671</c:v>
                </c:pt>
                <c:pt idx="6">
                  <c:v>340.1666666666671</c:v>
                </c:pt>
                <c:pt idx="7">
                  <c:v>340.1666666666671</c:v>
                </c:pt>
                <c:pt idx="8">
                  <c:v>340.1666666666671</c:v>
                </c:pt>
                <c:pt idx="9">
                  <c:v>340.1666666666671</c:v>
                </c:pt>
                <c:pt idx="10">
                  <c:v>340.1666666666671</c:v>
                </c:pt>
                <c:pt idx="11">
                  <c:v>340.1666666666671</c:v>
                </c:pt>
                <c:pt idx="12">
                  <c:v>340.1666666666671</c:v>
                </c:pt>
                <c:pt idx="13">
                  <c:v>340.1666666666671</c:v>
                </c:pt>
                <c:pt idx="14">
                  <c:v>340.1666666666671</c:v>
                </c:pt>
                <c:pt idx="15">
                  <c:v>340.1666666666671</c:v>
                </c:pt>
                <c:pt idx="16">
                  <c:v>340.1666666666671</c:v>
                </c:pt>
                <c:pt idx="17">
                  <c:v>340.1666666666671</c:v>
                </c:pt>
                <c:pt idx="18">
                  <c:v>340.1666666666671</c:v>
                </c:pt>
                <c:pt idx="19">
                  <c:v>340.1666666666671</c:v>
                </c:pt>
                <c:pt idx="20">
                  <c:v>340.1666666666671</c:v>
                </c:pt>
                <c:pt idx="21">
                  <c:v>340.1666666666671</c:v>
                </c:pt>
                <c:pt idx="22">
                  <c:v>340.1666666666671</c:v>
                </c:pt>
                <c:pt idx="23">
                  <c:v>340.1666666666671</c:v>
                </c:pt>
                <c:pt idx="24">
                  <c:v>340.1666666666671</c:v>
                </c:pt>
                <c:pt idx="25">
                  <c:v>340.1666666666671</c:v>
                </c:pt>
                <c:pt idx="26">
                  <c:v>340.1666666666671</c:v>
                </c:pt>
                <c:pt idx="27">
                  <c:v>340.1666666666671</c:v>
                </c:pt>
              </c:numCache>
            </c:numRef>
          </c:val>
          <c:smooth val="0"/>
        </c:ser>
        <c:dLbls>
          <c:showLegendKey val="0"/>
          <c:showVal val="0"/>
          <c:showCatName val="0"/>
          <c:showSerName val="0"/>
          <c:showPercent val="0"/>
          <c:showBubbleSize val="0"/>
        </c:dLbls>
        <c:marker val="1"/>
        <c:smooth val="0"/>
        <c:axId val="589442920"/>
        <c:axId val="589446056"/>
      </c:lineChart>
      <c:dateAx>
        <c:axId val="589442920"/>
        <c:scaling>
          <c:orientation val="minMax"/>
        </c:scaling>
        <c:delete val="0"/>
        <c:axPos val="b"/>
        <c:numFmt formatCode="yy" sourceLinked="0"/>
        <c:majorTickMark val="out"/>
        <c:minorTickMark val="none"/>
        <c:tickLblPos val="low"/>
        <c:spPr>
          <a:ln w="9525">
            <a:solidFill>
              <a:srgbClr val="000000"/>
            </a:solidFill>
          </a:ln>
        </c:spPr>
        <c:txPr>
          <a:bodyPr/>
          <a:lstStyle/>
          <a:p>
            <a:pPr>
              <a:defRPr sz="1400" b="1">
                <a:latin typeface="Arial" pitchFamily="34" charset="0"/>
                <a:cs typeface="Arial" pitchFamily="34" charset="0"/>
              </a:defRPr>
            </a:pPr>
            <a:endParaRPr lang="en-US"/>
          </a:p>
        </c:txPr>
        <c:crossAx val="589446056"/>
        <c:crosses val="autoZero"/>
        <c:auto val="1"/>
        <c:lblOffset val="100"/>
        <c:baseTimeUnit val="months"/>
        <c:majorUnit val="12.0"/>
        <c:majorTimeUnit val="months"/>
      </c:dateAx>
      <c:valAx>
        <c:axId val="589446056"/>
        <c:scaling>
          <c:orientation val="minMax"/>
          <c:max val="550.0"/>
          <c:min val="0.0"/>
        </c:scaling>
        <c:delete val="0"/>
        <c:axPos val="l"/>
        <c:numFmt formatCode="#,##0" sourceLinked="0"/>
        <c:majorTickMark val="out"/>
        <c:minorTickMark val="none"/>
        <c:tickLblPos val="nextTo"/>
        <c:spPr>
          <a:noFill/>
          <a:ln w="15875">
            <a:solidFill>
              <a:srgbClr val="000000"/>
            </a:solidFill>
          </a:ln>
        </c:spPr>
        <c:txPr>
          <a:bodyPr/>
          <a:lstStyle/>
          <a:p>
            <a:pPr>
              <a:defRPr sz="1400" b="1">
                <a:latin typeface="Arial" pitchFamily="34" charset="0"/>
                <a:cs typeface="Arial" pitchFamily="34" charset="0"/>
              </a:defRPr>
            </a:pPr>
            <a:endParaRPr lang="en-US"/>
          </a:p>
        </c:txPr>
        <c:crossAx val="589442920"/>
        <c:crosses val="autoZero"/>
        <c:crossBetween val="between"/>
        <c:majorUnit val="50.0"/>
        <c:minorUnit val="40.0"/>
      </c:valAx>
      <c:valAx>
        <c:axId val="589441368"/>
        <c:scaling>
          <c:orientation val="minMax"/>
          <c:max val="1.0"/>
          <c:min val="0.0"/>
        </c:scaling>
        <c:delete val="0"/>
        <c:axPos val="r"/>
        <c:numFmt formatCode="General" sourceLinked="1"/>
        <c:majorTickMark val="none"/>
        <c:minorTickMark val="none"/>
        <c:tickLblPos val="none"/>
        <c:spPr>
          <a:ln w="15875">
            <a:solidFill>
              <a:srgbClr val="838383">
                <a:lumMod val="50000"/>
              </a:srgbClr>
            </a:solidFill>
          </a:ln>
        </c:spPr>
        <c:crossAx val="589428520"/>
        <c:crosses val="max"/>
        <c:crossBetween val="between"/>
      </c:valAx>
      <c:dateAx>
        <c:axId val="589428520"/>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589441368"/>
        <c:crosses val="autoZero"/>
        <c:auto val="0"/>
        <c:lblOffset val="100"/>
        <c:baseTimeUnit val="months"/>
        <c:majorUnit val="12.0"/>
      </c:dateAx>
      <c:spPr>
        <a:noFill/>
        <a:ln w="15875">
          <a:solidFill>
            <a:srgbClr val="838383">
              <a:lumMod val="50000"/>
            </a:srgbClr>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677803103559429"/>
          <c:y val="0.0531425626881385"/>
          <c:w val="0.924502296587926"/>
          <c:h val="0.836125056647554"/>
        </c:manualLayout>
      </c:layout>
      <c:lineChart>
        <c:grouping val="standard"/>
        <c:varyColors val="0"/>
        <c:ser>
          <c:idx val="0"/>
          <c:order val="0"/>
          <c:tx>
            <c:v>HMI</c:v>
          </c:tx>
          <c:spPr>
            <a:ln w="31750">
              <a:solidFill>
                <a:srgbClr val="0070C0"/>
              </a:solidFill>
            </a:ln>
          </c:spPr>
          <c:marker>
            <c:symbol val="none"/>
          </c:marker>
          <c:dLbls>
            <c:dLbl>
              <c:idx val="48"/>
              <c:layout>
                <c:manualLayout>
                  <c:x val="0.0"/>
                  <c:y val="0.0225703412682997"/>
                </c:manualLayout>
              </c:layout>
              <c:showLegendKey val="0"/>
              <c:showVal val="1"/>
              <c:showCatName val="0"/>
              <c:showSerName val="0"/>
              <c:showPercent val="0"/>
              <c:showBubbleSize val="0"/>
            </c:dLbl>
            <c:dLbl>
              <c:idx val="80"/>
              <c:layout>
                <c:manualLayout>
                  <c:x val="-0.0233918128654972"/>
                  <c:y val="0.0275859726612553"/>
                </c:manualLayout>
              </c:layout>
              <c:showLegendKey val="0"/>
              <c:showVal val="1"/>
              <c:showCatName val="0"/>
              <c:showSerName val="0"/>
              <c:showPercent val="0"/>
              <c:showBubbleSize val="0"/>
            </c:dLbl>
            <c:dLbl>
              <c:idx val="103"/>
              <c:layout>
                <c:manualLayout>
                  <c:x val="-0.0233919279826863"/>
                  <c:y val="-0.0250781569647768"/>
                </c:manualLayout>
              </c:layout>
              <c:showLegendKey val="0"/>
              <c:showVal val="1"/>
              <c:showCatName val="0"/>
              <c:showSerName val="0"/>
              <c:showPercent val="0"/>
              <c:showBubbleSize val="0"/>
            </c:dLbl>
            <c:txPr>
              <a:bodyPr/>
              <a:lstStyle/>
              <a:p>
                <a:pPr>
                  <a:defRPr>
                    <a:solidFill>
                      <a:srgbClr val="0070C0"/>
                    </a:solidFill>
                  </a:defRPr>
                </a:pPr>
                <a:endParaRPr lang="en-US"/>
              </a:p>
            </c:txPr>
            <c:showLegendKey val="0"/>
            <c:showVal val="0"/>
            <c:showCatName val="0"/>
            <c:showSerName val="0"/>
            <c:showPercent val="0"/>
            <c:showBubbleSize val="0"/>
          </c:dLbls>
          <c:cat>
            <c:numRef>
              <c:f>data!$H$62:$H$166</c:f>
              <c:numCache>
                <c:formatCode>[$-409]mmm\-yy;@</c:formatCode>
                <c:ptCount val="105"/>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pt idx="45">
                  <c:v>39752.0</c:v>
                </c:pt>
                <c:pt idx="46">
                  <c:v>39782.0</c:v>
                </c:pt>
                <c:pt idx="47">
                  <c:v>39813.0</c:v>
                </c:pt>
                <c:pt idx="48">
                  <c:v>39844.0</c:v>
                </c:pt>
                <c:pt idx="49">
                  <c:v>39872.0</c:v>
                </c:pt>
                <c:pt idx="50">
                  <c:v>39903.0</c:v>
                </c:pt>
                <c:pt idx="51">
                  <c:v>39933.0</c:v>
                </c:pt>
                <c:pt idx="52">
                  <c:v>39964.0</c:v>
                </c:pt>
                <c:pt idx="53">
                  <c:v>39994.0</c:v>
                </c:pt>
                <c:pt idx="54">
                  <c:v>40025.0</c:v>
                </c:pt>
                <c:pt idx="55">
                  <c:v>40056.0</c:v>
                </c:pt>
                <c:pt idx="56">
                  <c:v>40086.0</c:v>
                </c:pt>
                <c:pt idx="57">
                  <c:v>40117.0</c:v>
                </c:pt>
                <c:pt idx="58">
                  <c:v>40147.0</c:v>
                </c:pt>
                <c:pt idx="59">
                  <c:v>40178.0</c:v>
                </c:pt>
                <c:pt idx="60">
                  <c:v>40209.0</c:v>
                </c:pt>
                <c:pt idx="61">
                  <c:v>40237.0</c:v>
                </c:pt>
                <c:pt idx="62">
                  <c:v>40268.0</c:v>
                </c:pt>
                <c:pt idx="63">
                  <c:v>40298.0</c:v>
                </c:pt>
                <c:pt idx="64">
                  <c:v>40329.0</c:v>
                </c:pt>
                <c:pt idx="65">
                  <c:v>40359.0</c:v>
                </c:pt>
                <c:pt idx="66">
                  <c:v>40390.0</c:v>
                </c:pt>
                <c:pt idx="67">
                  <c:v>40421.0</c:v>
                </c:pt>
                <c:pt idx="68">
                  <c:v>40451.0</c:v>
                </c:pt>
                <c:pt idx="69">
                  <c:v>40482.0</c:v>
                </c:pt>
                <c:pt idx="70">
                  <c:v>40512.0</c:v>
                </c:pt>
                <c:pt idx="71">
                  <c:v>40543.0</c:v>
                </c:pt>
                <c:pt idx="72">
                  <c:v>40574.0</c:v>
                </c:pt>
                <c:pt idx="73">
                  <c:v>40602.0</c:v>
                </c:pt>
                <c:pt idx="74">
                  <c:v>40633.0</c:v>
                </c:pt>
                <c:pt idx="75">
                  <c:v>40663.0</c:v>
                </c:pt>
                <c:pt idx="76">
                  <c:v>40694.0</c:v>
                </c:pt>
                <c:pt idx="77">
                  <c:v>40724.0</c:v>
                </c:pt>
                <c:pt idx="78">
                  <c:v>40755.0</c:v>
                </c:pt>
                <c:pt idx="79">
                  <c:v>40786.0</c:v>
                </c:pt>
                <c:pt idx="80">
                  <c:v>40816.0</c:v>
                </c:pt>
                <c:pt idx="81">
                  <c:v>40847.0</c:v>
                </c:pt>
                <c:pt idx="82">
                  <c:v>40877.0</c:v>
                </c:pt>
                <c:pt idx="83">
                  <c:v>40908.0</c:v>
                </c:pt>
                <c:pt idx="84">
                  <c:v>40939.0</c:v>
                </c:pt>
                <c:pt idx="85">
                  <c:v>40968.0</c:v>
                </c:pt>
                <c:pt idx="86">
                  <c:v>40999.0</c:v>
                </c:pt>
                <c:pt idx="87">
                  <c:v>41029.0</c:v>
                </c:pt>
                <c:pt idx="88">
                  <c:v>41060.0</c:v>
                </c:pt>
                <c:pt idx="89">
                  <c:v>41090.0</c:v>
                </c:pt>
                <c:pt idx="90">
                  <c:v>41121.0</c:v>
                </c:pt>
                <c:pt idx="91">
                  <c:v>41152.0</c:v>
                </c:pt>
                <c:pt idx="92">
                  <c:v>41182.0</c:v>
                </c:pt>
                <c:pt idx="93">
                  <c:v>41213.0</c:v>
                </c:pt>
                <c:pt idx="94">
                  <c:v>41243.0</c:v>
                </c:pt>
                <c:pt idx="95">
                  <c:v>41274.0</c:v>
                </c:pt>
                <c:pt idx="96">
                  <c:v>41305.0</c:v>
                </c:pt>
                <c:pt idx="97">
                  <c:v>41333.0</c:v>
                </c:pt>
                <c:pt idx="98">
                  <c:v>41364.0</c:v>
                </c:pt>
                <c:pt idx="99">
                  <c:v>41394.0</c:v>
                </c:pt>
                <c:pt idx="100">
                  <c:v>41425.0</c:v>
                </c:pt>
                <c:pt idx="101">
                  <c:v>41455.0</c:v>
                </c:pt>
                <c:pt idx="102">
                  <c:v>41486.0</c:v>
                </c:pt>
                <c:pt idx="103">
                  <c:v>41517.0</c:v>
                </c:pt>
                <c:pt idx="104">
                  <c:v>41547.0</c:v>
                </c:pt>
              </c:numCache>
            </c:numRef>
          </c:cat>
          <c:val>
            <c:numRef>
              <c:f>data!$I$62:$I$166</c:f>
              <c:numCache>
                <c:formatCode>_(* #,##0_);_(* \(#,##0\);_(* "-"??_);_(@_)</c:formatCode>
                <c:ptCount val="105"/>
                <c:pt idx="0">
                  <c:v>70.0</c:v>
                </c:pt>
                <c:pt idx="1">
                  <c:v>69.0</c:v>
                </c:pt>
                <c:pt idx="2">
                  <c:v>70.0</c:v>
                </c:pt>
                <c:pt idx="3">
                  <c:v>67.0</c:v>
                </c:pt>
                <c:pt idx="4">
                  <c:v>70.0</c:v>
                </c:pt>
                <c:pt idx="5">
                  <c:v>72.0</c:v>
                </c:pt>
                <c:pt idx="6">
                  <c:v>70.0</c:v>
                </c:pt>
                <c:pt idx="7">
                  <c:v>67.0</c:v>
                </c:pt>
                <c:pt idx="8">
                  <c:v>65.0</c:v>
                </c:pt>
                <c:pt idx="9">
                  <c:v>68.0</c:v>
                </c:pt>
                <c:pt idx="10">
                  <c:v>61.0</c:v>
                </c:pt>
                <c:pt idx="11">
                  <c:v>57.0</c:v>
                </c:pt>
                <c:pt idx="12">
                  <c:v>57.0</c:v>
                </c:pt>
                <c:pt idx="13">
                  <c:v>56.0</c:v>
                </c:pt>
                <c:pt idx="14">
                  <c:v>54.0</c:v>
                </c:pt>
                <c:pt idx="15">
                  <c:v>51.0</c:v>
                </c:pt>
                <c:pt idx="16">
                  <c:v>46.0</c:v>
                </c:pt>
                <c:pt idx="17">
                  <c:v>42.0</c:v>
                </c:pt>
                <c:pt idx="18">
                  <c:v>39.0</c:v>
                </c:pt>
                <c:pt idx="19">
                  <c:v>33.0</c:v>
                </c:pt>
                <c:pt idx="20">
                  <c:v>30.0</c:v>
                </c:pt>
                <c:pt idx="21">
                  <c:v>31.0</c:v>
                </c:pt>
                <c:pt idx="22">
                  <c:v>33.0</c:v>
                </c:pt>
                <c:pt idx="23">
                  <c:v>33.0</c:v>
                </c:pt>
                <c:pt idx="24">
                  <c:v>35.0</c:v>
                </c:pt>
                <c:pt idx="25">
                  <c:v>39.0</c:v>
                </c:pt>
                <c:pt idx="26">
                  <c:v>36.0</c:v>
                </c:pt>
                <c:pt idx="27">
                  <c:v>33.0</c:v>
                </c:pt>
                <c:pt idx="28">
                  <c:v>30.0</c:v>
                </c:pt>
                <c:pt idx="29">
                  <c:v>28.0</c:v>
                </c:pt>
                <c:pt idx="30">
                  <c:v>24.0</c:v>
                </c:pt>
                <c:pt idx="31">
                  <c:v>22.0</c:v>
                </c:pt>
                <c:pt idx="32">
                  <c:v>20.0</c:v>
                </c:pt>
                <c:pt idx="33">
                  <c:v>19.0</c:v>
                </c:pt>
                <c:pt idx="34">
                  <c:v>19.0</c:v>
                </c:pt>
                <c:pt idx="35">
                  <c:v>18.0</c:v>
                </c:pt>
                <c:pt idx="36">
                  <c:v>19.0</c:v>
                </c:pt>
                <c:pt idx="37">
                  <c:v>20.0</c:v>
                </c:pt>
                <c:pt idx="38">
                  <c:v>20.0</c:v>
                </c:pt>
                <c:pt idx="39">
                  <c:v>20.0</c:v>
                </c:pt>
                <c:pt idx="40">
                  <c:v>19.0</c:v>
                </c:pt>
                <c:pt idx="41">
                  <c:v>18.0</c:v>
                </c:pt>
                <c:pt idx="42">
                  <c:v>16.0</c:v>
                </c:pt>
                <c:pt idx="43">
                  <c:v>16.0</c:v>
                </c:pt>
                <c:pt idx="44">
                  <c:v>17.0</c:v>
                </c:pt>
                <c:pt idx="45">
                  <c:v>14.0</c:v>
                </c:pt>
                <c:pt idx="46">
                  <c:v>9.0</c:v>
                </c:pt>
                <c:pt idx="47">
                  <c:v>9.0</c:v>
                </c:pt>
                <c:pt idx="48">
                  <c:v>8.0</c:v>
                </c:pt>
                <c:pt idx="49">
                  <c:v>9.0</c:v>
                </c:pt>
                <c:pt idx="50">
                  <c:v>9.0</c:v>
                </c:pt>
                <c:pt idx="51">
                  <c:v>14.0</c:v>
                </c:pt>
                <c:pt idx="52">
                  <c:v>16.0</c:v>
                </c:pt>
                <c:pt idx="53">
                  <c:v>15.0</c:v>
                </c:pt>
                <c:pt idx="54">
                  <c:v>17.0</c:v>
                </c:pt>
                <c:pt idx="55">
                  <c:v>18.0</c:v>
                </c:pt>
                <c:pt idx="56">
                  <c:v>19.0</c:v>
                </c:pt>
                <c:pt idx="57">
                  <c:v>17.0</c:v>
                </c:pt>
                <c:pt idx="58">
                  <c:v>17.0</c:v>
                </c:pt>
                <c:pt idx="59">
                  <c:v>16.0</c:v>
                </c:pt>
                <c:pt idx="60">
                  <c:v>15.0</c:v>
                </c:pt>
                <c:pt idx="61">
                  <c:v>17.0</c:v>
                </c:pt>
                <c:pt idx="62">
                  <c:v>15.0</c:v>
                </c:pt>
                <c:pt idx="63">
                  <c:v>19.0</c:v>
                </c:pt>
                <c:pt idx="64">
                  <c:v>22.0</c:v>
                </c:pt>
                <c:pt idx="65">
                  <c:v>16.0</c:v>
                </c:pt>
                <c:pt idx="66">
                  <c:v>14.0</c:v>
                </c:pt>
                <c:pt idx="67">
                  <c:v>13.0</c:v>
                </c:pt>
                <c:pt idx="68">
                  <c:v>13.0</c:v>
                </c:pt>
                <c:pt idx="69">
                  <c:v>15.0</c:v>
                </c:pt>
                <c:pt idx="70">
                  <c:v>16.0</c:v>
                </c:pt>
                <c:pt idx="71">
                  <c:v>16.0</c:v>
                </c:pt>
                <c:pt idx="72">
                  <c:v>16.0</c:v>
                </c:pt>
                <c:pt idx="73">
                  <c:v>16.0</c:v>
                </c:pt>
                <c:pt idx="74">
                  <c:v>17.0</c:v>
                </c:pt>
                <c:pt idx="75">
                  <c:v>16.0</c:v>
                </c:pt>
                <c:pt idx="76">
                  <c:v>16.0</c:v>
                </c:pt>
                <c:pt idx="77">
                  <c:v>13.0</c:v>
                </c:pt>
                <c:pt idx="78">
                  <c:v>15.0</c:v>
                </c:pt>
                <c:pt idx="79">
                  <c:v>15.0</c:v>
                </c:pt>
                <c:pt idx="80">
                  <c:v>14.0</c:v>
                </c:pt>
                <c:pt idx="81">
                  <c:v>17.0</c:v>
                </c:pt>
                <c:pt idx="82">
                  <c:v>19.0</c:v>
                </c:pt>
                <c:pt idx="83">
                  <c:v>21.0</c:v>
                </c:pt>
                <c:pt idx="84">
                  <c:v>25.0</c:v>
                </c:pt>
                <c:pt idx="85">
                  <c:v>28.0</c:v>
                </c:pt>
                <c:pt idx="86">
                  <c:v>28.0</c:v>
                </c:pt>
                <c:pt idx="87">
                  <c:v>24.0</c:v>
                </c:pt>
                <c:pt idx="88">
                  <c:v>28.0</c:v>
                </c:pt>
                <c:pt idx="89">
                  <c:v>29.0</c:v>
                </c:pt>
                <c:pt idx="90">
                  <c:v>35.0</c:v>
                </c:pt>
                <c:pt idx="91">
                  <c:v>37.0</c:v>
                </c:pt>
                <c:pt idx="92">
                  <c:v>40.0</c:v>
                </c:pt>
                <c:pt idx="93">
                  <c:v>41.0</c:v>
                </c:pt>
                <c:pt idx="94">
                  <c:v>45.0</c:v>
                </c:pt>
                <c:pt idx="95">
                  <c:v>47.0</c:v>
                </c:pt>
                <c:pt idx="96">
                  <c:v>47.0</c:v>
                </c:pt>
                <c:pt idx="97">
                  <c:v>46.0</c:v>
                </c:pt>
                <c:pt idx="98">
                  <c:v>44.0</c:v>
                </c:pt>
                <c:pt idx="99">
                  <c:v>41.0</c:v>
                </c:pt>
                <c:pt idx="100">
                  <c:v>44.0</c:v>
                </c:pt>
                <c:pt idx="101">
                  <c:v>51.0</c:v>
                </c:pt>
                <c:pt idx="102">
                  <c:v>56.0</c:v>
                </c:pt>
                <c:pt idx="103">
                  <c:v>58.0</c:v>
                </c:pt>
                <c:pt idx="104">
                  <c:v>58.0</c:v>
                </c:pt>
              </c:numCache>
            </c:numRef>
          </c:val>
          <c:smooth val="0"/>
        </c:ser>
        <c:ser>
          <c:idx val="1"/>
          <c:order val="1"/>
          <c:spPr>
            <a:ln w="31750">
              <a:solidFill>
                <a:srgbClr val="0070C0"/>
              </a:solidFill>
              <a:prstDash val="sysDash"/>
            </a:ln>
          </c:spPr>
          <c:marker>
            <c:symbol val="none"/>
          </c:marker>
          <c:cat>
            <c:numRef>
              <c:f>data!$H$62:$H$166</c:f>
              <c:numCache>
                <c:formatCode>[$-409]mmm\-yy;@</c:formatCode>
                <c:ptCount val="105"/>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pt idx="45">
                  <c:v>39752.0</c:v>
                </c:pt>
                <c:pt idx="46">
                  <c:v>39782.0</c:v>
                </c:pt>
                <c:pt idx="47">
                  <c:v>39813.0</c:v>
                </c:pt>
                <c:pt idx="48">
                  <c:v>39844.0</c:v>
                </c:pt>
                <c:pt idx="49">
                  <c:v>39872.0</c:v>
                </c:pt>
                <c:pt idx="50">
                  <c:v>39903.0</c:v>
                </c:pt>
                <c:pt idx="51">
                  <c:v>39933.0</c:v>
                </c:pt>
                <c:pt idx="52">
                  <c:v>39964.0</c:v>
                </c:pt>
                <c:pt idx="53">
                  <c:v>39994.0</c:v>
                </c:pt>
                <c:pt idx="54">
                  <c:v>40025.0</c:v>
                </c:pt>
                <c:pt idx="55">
                  <c:v>40056.0</c:v>
                </c:pt>
                <c:pt idx="56">
                  <c:v>40086.0</c:v>
                </c:pt>
                <c:pt idx="57">
                  <c:v>40117.0</c:v>
                </c:pt>
                <c:pt idx="58">
                  <c:v>40147.0</c:v>
                </c:pt>
                <c:pt idx="59">
                  <c:v>40178.0</c:v>
                </c:pt>
                <c:pt idx="60">
                  <c:v>40209.0</c:v>
                </c:pt>
                <c:pt idx="61">
                  <c:v>40237.0</c:v>
                </c:pt>
                <c:pt idx="62">
                  <c:v>40268.0</c:v>
                </c:pt>
                <c:pt idx="63">
                  <c:v>40298.0</c:v>
                </c:pt>
                <c:pt idx="64">
                  <c:v>40329.0</c:v>
                </c:pt>
                <c:pt idx="65">
                  <c:v>40359.0</c:v>
                </c:pt>
                <c:pt idx="66">
                  <c:v>40390.0</c:v>
                </c:pt>
                <c:pt idx="67">
                  <c:v>40421.0</c:v>
                </c:pt>
                <c:pt idx="68">
                  <c:v>40451.0</c:v>
                </c:pt>
                <c:pt idx="69">
                  <c:v>40482.0</c:v>
                </c:pt>
                <c:pt idx="70">
                  <c:v>40512.0</c:v>
                </c:pt>
                <c:pt idx="71">
                  <c:v>40543.0</c:v>
                </c:pt>
                <c:pt idx="72">
                  <c:v>40574.0</c:v>
                </c:pt>
                <c:pt idx="73">
                  <c:v>40602.0</c:v>
                </c:pt>
                <c:pt idx="74">
                  <c:v>40633.0</c:v>
                </c:pt>
                <c:pt idx="75">
                  <c:v>40663.0</c:v>
                </c:pt>
                <c:pt idx="76">
                  <c:v>40694.0</c:v>
                </c:pt>
                <c:pt idx="77">
                  <c:v>40724.0</c:v>
                </c:pt>
                <c:pt idx="78">
                  <c:v>40755.0</c:v>
                </c:pt>
                <c:pt idx="79">
                  <c:v>40786.0</c:v>
                </c:pt>
                <c:pt idx="80">
                  <c:v>40816.0</c:v>
                </c:pt>
                <c:pt idx="81">
                  <c:v>40847.0</c:v>
                </c:pt>
                <c:pt idx="82">
                  <c:v>40877.0</c:v>
                </c:pt>
                <c:pt idx="83">
                  <c:v>40908.0</c:v>
                </c:pt>
                <c:pt idx="84">
                  <c:v>40939.0</c:v>
                </c:pt>
                <c:pt idx="85">
                  <c:v>40968.0</c:v>
                </c:pt>
                <c:pt idx="86">
                  <c:v>40999.0</c:v>
                </c:pt>
                <c:pt idx="87">
                  <c:v>41029.0</c:v>
                </c:pt>
                <c:pt idx="88">
                  <c:v>41060.0</c:v>
                </c:pt>
                <c:pt idx="89">
                  <c:v>41090.0</c:v>
                </c:pt>
                <c:pt idx="90">
                  <c:v>41121.0</c:v>
                </c:pt>
                <c:pt idx="91">
                  <c:v>41152.0</c:v>
                </c:pt>
                <c:pt idx="92">
                  <c:v>41182.0</c:v>
                </c:pt>
                <c:pt idx="93">
                  <c:v>41213.0</c:v>
                </c:pt>
                <c:pt idx="94">
                  <c:v>41243.0</c:v>
                </c:pt>
                <c:pt idx="95">
                  <c:v>41274.0</c:v>
                </c:pt>
                <c:pt idx="96">
                  <c:v>41305.0</c:v>
                </c:pt>
                <c:pt idx="97">
                  <c:v>41333.0</c:v>
                </c:pt>
                <c:pt idx="98">
                  <c:v>41364.0</c:v>
                </c:pt>
                <c:pt idx="99">
                  <c:v>41394.0</c:v>
                </c:pt>
                <c:pt idx="100">
                  <c:v>41425.0</c:v>
                </c:pt>
                <c:pt idx="101">
                  <c:v>41455.0</c:v>
                </c:pt>
                <c:pt idx="102">
                  <c:v>41486.0</c:v>
                </c:pt>
                <c:pt idx="103">
                  <c:v>41517.0</c:v>
                </c:pt>
                <c:pt idx="104">
                  <c:v>41547.0</c:v>
                </c:pt>
              </c:numCache>
            </c:numRef>
          </c:cat>
          <c:val>
            <c:numRef>
              <c:f>data!$K$62:$K$166</c:f>
              <c:numCache>
                <c:formatCode>_(* #,##0_);_(* \(#,##0\);_(* "-"??_);_(@_)</c:formatCode>
                <c:ptCount val="105"/>
                <c:pt idx="0">
                  <c:v>50.0</c:v>
                </c:pt>
                <c:pt idx="1">
                  <c:v>50.0</c:v>
                </c:pt>
                <c:pt idx="2">
                  <c:v>50.0</c:v>
                </c:pt>
                <c:pt idx="3">
                  <c:v>50.0</c:v>
                </c:pt>
                <c:pt idx="4">
                  <c:v>50.0</c:v>
                </c:pt>
                <c:pt idx="5">
                  <c:v>50.0</c:v>
                </c:pt>
                <c:pt idx="6">
                  <c:v>50.0</c:v>
                </c:pt>
                <c:pt idx="7">
                  <c:v>50.0</c:v>
                </c:pt>
                <c:pt idx="8">
                  <c:v>50.0</c:v>
                </c:pt>
                <c:pt idx="9">
                  <c:v>50.0</c:v>
                </c:pt>
                <c:pt idx="10">
                  <c:v>50.0</c:v>
                </c:pt>
                <c:pt idx="11">
                  <c:v>50.0</c:v>
                </c:pt>
                <c:pt idx="12">
                  <c:v>50.0</c:v>
                </c:pt>
                <c:pt idx="13">
                  <c:v>50.0</c:v>
                </c:pt>
                <c:pt idx="14">
                  <c:v>50.0</c:v>
                </c:pt>
                <c:pt idx="15">
                  <c:v>50.0</c:v>
                </c:pt>
                <c:pt idx="16">
                  <c:v>50.0</c:v>
                </c:pt>
                <c:pt idx="17">
                  <c:v>50.0</c:v>
                </c:pt>
                <c:pt idx="18">
                  <c:v>50.0</c:v>
                </c:pt>
                <c:pt idx="19">
                  <c:v>50.0</c:v>
                </c:pt>
                <c:pt idx="20">
                  <c:v>50.0</c:v>
                </c:pt>
                <c:pt idx="21">
                  <c:v>50.0</c:v>
                </c:pt>
                <c:pt idx="22">
                  <c:v>50.0</c:v>
                </c:pt>
                <c:pt idx="23">
                  <c:v>50.0</c:v>
                </c:pt>
                <c:pt idx="24">
                  <c:v>50.0</c:v>
                </c:pt>
                <c:pt idx="25">
                  <c:v>50.0</c:v>
                </c:pt>
                <c:pt idx="26">
                  <c:v>50.0</c:v>
                </c:pt>
                <c:pt idx="27">
                  <c:v>50.0</c:v>
                </c:pt>
                <c:pt idx="28">
                  <c:v>50.0</c:v>
                </c:pt>
                <c:pt idx="29">
                  <c:v>50.0</c:v>
                </c:pt>
                <c:pt idx="30">
                  <c:v>50.0</c:v>
                </c:pt>
                <c:pt idx="31">
                  <c:v>50.0</c:v>
                </c:pt>
                <c:pt idx="32">
                  <c:v>50.0</c:v>
                </c:pt>
                <c:pt idx="33">
                  <c:v>50.0</c:v>
                </c:pt>
                <c:pt idx="34">
                  <c:v>50.0</c:v>
                </c:pt>
                <c:pt idx="35">
                  <c:v>50.0</c:v>
                </c:pt>
                <c:pt idx="36">
                  <c:v>50.0</c:v>
                </c:pt>
                <c:pt idx="37">
                  <c:v>50.0</c:v>
                </c:pt>
                <c:pt idx="38">
                  <c:v>50.0</c:v>
                </c:pt>
                <c:pt idx="39">
                  <c:v>50.0</c:v>
                </c:pt>
                <c:pt idx="40">
                  <c:v>50.0</c:v>
                </c:pt>
                <c:pt idx="41">
                  <c:v>50.0</c:v>
                </c:pt>
                <c:pt idx="42">
                  <c:v>50.0</c:v>
                </c:pt>
                <c:pt idx="43">
                  <c:v>50.0</c:v>
                </c:pt>
                <c:pt idx="44">
                  <c:v>50.0</c:v>
                </c:pt>
                <c:pt idx="45">
                  <c:v>50.0</c:v>
                </c:pt>
                <c:pt idx="46">
                  <c:v>50.0</c:v>
                </c:pt>
                <c:pt idx="47">
                  <c:v>50.0</c:v>
                </c:pt>
                <c:pt idx="48">
                  <c:v>50.0</c:v>
                </c:pt>
                <c:pt idx="49">
                  <c:v>50.0</c:v>
                </c:pt>
                <c:pt idx="50">
                  <c:v>50.0</c:v>
                </c:pt>
                <c:pt idx="51">
                  <c:v>50.0</c:v>
                </c:pt>
                <c:pt idx="52">
                  <c:v>50.0</c:v>
                </c:pt>
                <c:pt idx="53">
                  <c:v>50.0</c:v>
                </c:pt>
                <c:pt idx="54">
                  <c:v>50.0</c:v>
                </c:pt>
                <c:pt idx="55">
                  <c:v>50.0</c:v>
                </c:pt>
                <c:pt idx="56">
                  <c:v>50.0</c:v>
                </c:pt>
                <c:pt idx="57">
                  <c:v>50.0</c:v>
                </c:pt>
                <c:pt idx="58">
                  <c:v>50.0</c:v>
                </c:pt>
                <c:pt idx="59">
                  <c:v>50.0</c:v>
                </c:pt>
                <c:pt idx="60">
                  <c:v>50.0</c:v>
                </c:pt>
                <c:pt idx="61">
                  <c:v>50.0</c:v>
                </c:pt>
                <c:pt idx="62">
                  <c:v>50.0</c:v>
                </c:pt>
                <c:pt idx="63">
                  <c:v>50.0</c:v>
                </c:pt>
                <c:pt idx="64">
                  <c:v>50.0</c:v>
                </c:pt>
                <c:pt idx="65">
                  <c:v>50.0</c:v>
                </c:pt>
                <c:pt idx="66">
                  <c:v>50.0</c:v>
                </c:pt>
                <c:pt idx="67">
                  <c:v>50.0</c:v>
                </c:pt>
                <c:pt idx="68">
                  <c:v>50.0</c:v>
                </c:pt>
                <c:pt idx="69">
                  <c:v>50.0</c:v>
                </c:pt>
                <c:pt idx="70">
                  <c:v>50.0</c:v>
                </c:pt>
                <c:pt idx="71">
                  <c:v>50.0</c:v>
                </c:pt>
                <c:pt idx="72">
                  <c:v>50.0</c:v>
                </c:pt>
                <c:pt idx="73">
                  <c:v>50.0</c:v>
                </c:pt>
                <c:pt idx="74">
                  <c:v>50.0</c:v>
                </c:pt>
                <c:pt idx="75">
                  <c:v>50.0</c:v>
                </c:pt>
                <c:pt idx="76">
                  <c:v>50.0</c:v>
                </c:pt>
                <c:pt idx="77">
                  <c:v>50.0</c:v>
                </c:pt>
                <c:pt idx="78">
                  <c:v>50.0</c:v>
                </c:pt>
                <c:pt idx="79">
                  <c:v>50.0</c:v>
                </c:pt>
                <c:pt idx="80">
                  <c:v>50.0</c:v>
                </c:pt>
                <c:pt idx="81">
                  <c:v>50.0</c:v>
                </c:pt>
                <c:pt idx="82">
                  <c:v>50.0</c:v>
                </c:pt>
                <c:pt idx="83">
                  <c:v>50.0</c:v>
                </c:pt>
                <c:pt idx="84">
                  <c:v>50.0</c:v>
                </c:pt>
                <c:pt idx="85">
                  <c:v>50.0</c:v>
                </c:pt>
                <c:pt idx="86">
                  <c:v>50.0</c:v>
                </c:pt>
                <c:pt idx="87">
                  <c:v>50.0</c:v>
                </c:pt>
                <c:pt idx="88">
                  <c:v>50.0</c:v>
                </c:pt>
                <c:pt idx="89">
                  <c:v>50.0</c:v>
                </c:pt>
                <c:pt idx="90">
                  <c:v>50.0</c:v>
                </c:pt>
                <c:pt idx="91">
                  <c:v>50.0</c:v>
                </c:pt>
                <c:pt idx="92">
                  <c:v>50.0</c:v>
                </c:pt>
                <c:pt idx="93">
                  <c:v>50.0</c:v>
                </c:pt>
                <c:pt idx="94">
                  <c:v>50.0</c:v>
                </c:pt>
                <c:pt idx="95">
                  <c:v>50.0</c:v>
                </c:pt>
                <c:pt idx="96">
                  <c:v>50.0</c:v>
                </c:pt>
                <c:pt idx="97">
                  <c:v>50.0</c:v>
                </c:pt>
                <c:pt idx="98">
                  <c:v>50.0</c:v>
                </c:pt>
                <c:pt idx="99">
                  <c:v>50.0</c:v>
                </c:pt>
                <c:pt idx="100">
                  <c:v>50.0</c:v>
                </c:pt>
                <c:pt idx="101">
                  <c:v>50.0</c:v>
                </c:pt>
                <c:pt idx="102">
                  <c:v>50.0</c:v>
                </c:pt>
                <c:pt idx="103">
                  <c:v>50.0</c:v>
                </c:pt>
                <c:pt idx="104">
                  <c:v>50.0</c:v>
                </c:pt>
              </c:numCache>
            </c:numRef>
          </c:val>
          <c:smooth val="0"/>
        </c:ser>
        <c:dLbls>
          <c:showLegendKey val="0"/>
          <c:showVal val="0"/>
          <c:showCatName val="0"/>
          <c:showSerName val="0"/>
          <c:showPercent val="0"/>
          <c:showBubbleSize val="0"/>
        </c:dLbls>
        <c:marker val="1"/>
        <c:smooth val="0"/>
        <c:axId val="589353496"/>
        <c:axId val="589357032"/>
      </c:lineChart>
      <c:lineChart>
        <c:grouping val="standard"/>
        <c:varyColors val="0"/>
        <c:ser>
          <c:idx val="2"/>
          <c:order val="2"/>
          <c:tx>
            <c:v>HST1.us</c:v>
          </c:tx>
          <c:spPr>
            <a:ln w="31750">
              <a:solidFill>
                <a:srgbClr val="00B050"/>
              </a:solidFill>
            </a:ln>
          </c:spPr>
          <c:marker>
            <c:symbol val="none"/>
          </c:marker>
          <c:cat>
            <c:numRef>
              <c:f>data!$H$62:$H$165</c:f>
              <c:numCache>
                <c:formatCode>[$-409]mmm\-yy;@</c:formatCode>
                <c:ptCount val="104"/>
                <c:pt idx="0">
                  <c:v>38383.0</c:v>
                </c:pt>
                <c:pt idx="1">
                  <c:v>38411.0</c:v>
                </c:pt>
                <c:pt idx="2">
                  <c:v>38442.0</c:v>
                </c:pt>
                <c:pt idx="3">
                  <c:v>38472.0</c:v>
                </c:pt>
                <c:pt idx="4">
                  <c:v>38503.0</c:v>
                </c:pt>
                <c:pt idx="5">
                  <c:v>38533.0</c:v>
                </c:pt>
                <c:pt idx="6">
                  <c:v>38564.0</c:v>
                </c:pt>
                <c:pt idx="7">
                  <c:v>38595.0</c:v>
                </c:pt>
                <c:pt idx="8">
                  <c:v>38625.0</c:v>
                </c:pt>
                <c:pt idx="9">
                  <c:v>38656.0</c:v>
                </c:pt>
                <c:pt idx="10">
                  <c:v>38686.0</c:v>
                </c:pt>
                <c:pt idx="11">
                  <c:v>38717.0</c:v>
                </c:pt>
                <c:pt idx="12">
                  <c:v>38748.0</c:v>
                </c:pt>
                <c:pt idx="13">
                  <c:v>38776.0</c:v>
                </c:pt>
                <c:pt idx="14">
                  <c:v>38807.0</c:v>
                </c:pt>
                <c:pt idx="15">
                  <c:v>38837.0</c:v>
                </c:pt>
                <c:pt idx="16">
                  <c:v>38868.0</c:v>
                </c:pt>
                <c:pt idx="17">
                  <c:v>38898.0</c:v>
                </c:pt>
                <c:pt idx="18">
                  <c:v>38929.0</c:v>
                </c:pt>
                <c:pt idx="19">
                  <c:v>38960.0</c:v>
                </c:pt>
                <c:pt idx="20">
                  <c:v>38990.0</c:v>
                </c:pt>
                <c:pt idx="21">
                  <c:v>39021.0</c:v>
                </c:pt>
                <c:pt idx="22">
                  <c:v>39051.0</c:v>
                </c:pt>
                <c:pt idx="23">
                  <c:v>39082.0</c:v>
                </c:pt>
                <c:pt idx="24">
                  <c:v>39113.0</c:v>
                </c:pt>
                <c:pt idx="25">
                  <c:v>39141.0</c:v>
                </c:pt>
                <c:pt idx="26">
                  <c:v>39172.0</c:v>
                </c:pt>
                <c:pt idx="27">
                  <c:v>39202.0</c:v>
                </c:pt>
                <c:pt idx="28">
                  <c:v>39233.0</c:v>
                </c:pt>
                <c:pt idx="29">
                  <c:v>39263.0</c:v>
                </c:pt>
                <c:pt idx="30">
                  <c:v>39294.0</c:v>
                </c:pt>
                <c:pt idx="31">
                  <c:v>39325.0</c:v>
                </c:pt>
                <c:pt idx="32">
                  <c:v>39355.0</c:v>
                </c:pt>
                <c:pt idx="33">
                  <c:v>39386.0</c:v>
                </c:pt>
                <c:pt idx="34">
                  <c:v>39416.0</c:v>
                </c:pt>
                <c:pt idx="35">
                  <c:v>39447.0</c:v>
                </c:pt>
                <c:pt idx="36">
                  <c:v>39478.0</c:v>
                </c:pt>
                <c:pt idx="37">
                  <c:v>39507.0</c:v>
                </c:pt>
                <c:pt idx="38">
                  <c:v>39538.0</c:v>
                </c:pt>
                <c:pt idx="39">
                  <c:v>39568.0</c:v>
                </c:pt>
                <c:pt idx="40">
                  <c:v>39599.0</c:v>
                </c:pt>
                <c:pt idx="41">
                  <c:v>39629.0</c:v>
                </c:pt>
                <c:pt idx="42">
                  <c:v>39660.0</c:v>
                </c:pt>
                <c:pt idx="43">
                  <c:v>39691.0</c:v>
                </c:pt>
                <c:pt idx="44">
                  <c:v>39721.0</c:v>
                </c:pt>
                <c:pt idx="45">
                  <c:v>39752.0</c:v>
                </c:pt>
                <c:pt idx="46">
                  <c:v>39782.0</c:v>
                </c:pt>
                <c:pt idx="47">
                  <c:v>39813.0</c:v>
                </c:pt>
                <c:pt idx="48">
                  <c:v>39844.0</c:v>
                </c:pt>
                <c:pt idx="49">
                  <c:v>39872.0</c:v>
                </c:pt>
                <c:pt idx="50">
                  <c:v>39903.0</c:v>
                </c:pt>
                <c:pt idx="51">
                  <c:v>39933.0</c:v>
                </c:pt>
                <c:pt idx="52">
                  <c:v>39964.0</c:v>
                </c:pt>
                <c:pt idx="53">
                  <c:v>39994.0</c:v>
                </c:pt>
                <c:pt idx="54">
                  <c:v>40025.0</c:v>
                </c:pt>
                <c:pt idx="55">
                  <c:v>40056.0</c:v>
                </c:pt>
                <c:pt idx="56">
                  <c:v>40086.0</c:v>
                </c:pt>
                <c:pt idx="57">
                  <c:v>40117.0</c:v>
                </c:pt>
                <c:pt idx="58">
                  <c:v>40147.0</c:v>
                </c:pt>
                <c:pt idx="59">
                  <c:v>40178.0</c:v>
                </c:pt>
                <c:pt idx="60">
                  <c:v>40209.0</c:v>
                </c:pt>
                <c:pt idx="61">
                  <c:v>40237.0</c:v>
                </c:pt>
                <c:pt idx="62">
                  <c:v>40268.0</c:v>
                </c:pt>
                <c:pt idx="63">
                  <c:v>40298.0</c:v>
                </c:pt>
                <c:pt idx="64">
                  <c:v>40329.0</c:v>
                </c:pt>
                <c:pt idx="65">
                  <c:v>40359.0</c:v>
                </c:pt>
                <c:pt idx="66">
                  <c:v>40390.0</c:v>
                </c:pt>
                <c:pt idx="67">
                  <c:v>40421.0</c:v>
                </c:pt>
                <c:pt idx="68">
                  <c:v>40451.0</c:v>
                </c:pt>
                <c:pt idx="69">
                  <c:v>40482.0</c:v>
                </c:pt>
                <c:pt idx="70">
                  <c:v>40512.0</c:v>
                </c:pt>
                <c:pt idx="71">
                  <c:v>40543.0</c:v>
                </c:pt>
                <c:pt idx="72">
                  <c:v>40574.0</c:v>
                </c:pt>
                <c:pt idx="73">
                  <c:v>40602.0</c:v>
                </c:pt>
                <c:pt idx="74">
                  <c:v>40633.0</c:v>
                </c:pt>
                <c:pt idx="75">
                  <c:v>40663.0</c:v>
                </c:pt>
                <c:pt idx="76">
                  <c:v>40694.0</c:v>
                </c:pt>
                <c:pt idx="77">
                  <c:v>40724.0</c:v>
                </c:pt>
                <c:pt idx="78">
                  <c:v>40755.0</c:v>
                </c:pt>
                <c:pt idx="79">
                  <c:v>40786.0</c:v>
                </c:pt>
                <c:pt idx="80">
                  <c:v>40816.0</c:v>
                </c:pt>
                <c:pt idx="81">
                  <c:v>40847.0</c:v>
                </c:pt>
                <c:pt idx="82">
                  <c:v>40877.0</c:v>
                </c:pt>
                <c:pt idx="83">
                  <c:v>40908.0</c:v>
                </c:pt>
                <c:pt idx="84">
                  <c:v>40939.0</c:v>
                </c:pt>
                <c:pt idx="85">
                  <c:v>40968.0</c:v>
                </c:pt>
                <c:pt idx="86">
                  <c:v>40999.0</c:v>
                </c:pt>
                <c:pt idx="87">
                  <c:v>41029.0</c:v>
                </c:pt>
                <c:pt idx="88">
                  <c:v>41060.0</c:v>
                </c:pt>
                <c:pt idx="89">
                  <c:v>41090.0</c:v>
                </c:pt>
                <c:pt idx="90">
                  <c:v>41121.0</c:v>
                </c:pt>
                <c:pt idx="91">
                  <c:v>41152.0</c:v>
                </c:pt>
                <c:pt idx="92">
                  <c:v>41182.0</c:v>
                </c:pt>
                <c:pt idx="93">
                  <c:v>41213.0</c:v>
                </c:pt>
                <c:pt idx="94">
                  <c:v>41243.0</c:v>
                </c:pt>
                <c:pt idx="95">
                  <c:v>41274.0</c:v>
                </c:pt>
                <c:pt idx="96">
                  <c:v>41305.0</c:v>
                </c:pt>
                <c:pt idx="97">
                  <c:v>41333.0</c:v>
                </c:pt>
                <c:pt idx="98">
                  <c:v>41364.0</c:v>
                </c:pt>
                <c:pt idx="99">
                  <c:v>41394.0</c:v>
                </c:pt>
                <c:pt idx="100">
                  <c:v>41425.0</c:v>
                </c:pt>
                <c:pt idx="101">
                  <c:v>41455.0</c:v>
                </c:pt>
                <c:pt idx="102">
                  <c:v>41486.0</c:v>
                </c:pt>
                <c:pt idx="103">
                  <c:v>41517.0</c:v>
                </c:pt>
              </c:numCache>
            </c:numRef>
          </c:cat>
          <c:val>
            <c:numRef>
              <c:f>data!$J$62:$J$165</c:f>
              <c:numCache>
                <c:formatCode>_(* #,##0_);_(* \(#,##0\);_(* "-"??_);_(@_)</c:formatCode>
                <c:ptCount val="104"/>
                <c:pt idx="0">
                  <c:v>1739.0</c:v>
                </c:pt>
                <c:pt idx="1">
                  <c:v>1792.0</c:v>
                </c:pt>
                <c:pt idx="2">
                  <c:v>1583.0</c:v>
                </c:pt>
                <c:pt idx="3">
                  <c:v>1658.0</c:v>
                </c:pt>
                <c:pt idx="4">
                  <c:v>1714.0</c:v>
                </c:pt>
                <c:pt idx="5">
                  <c:v>1719.0</c:v>
                </c:pt>
                <c:pt idx="6">
                  <c:v>1724.0</c:v>
                </c:pt>
                <c:pt idx="7">
                  <c:v>1728.0</c:v>
                </c:pt>
                <c:pt idx="8">
                  <c:v>1789.0</c:v>
                </c:pt>
                <c:pt idx="9">
                  <c:v>1740.0</c:v>
                </c:pt>
                <c:pt idx="10">
                  <c:v>1808.0</c:v>
                </c:pt>
                <c:pt idx="11">
                  <c:v>1628.0</c:v>
                </c:pt>
                <c:pt idx="12">
                  <c:v>1823.0</c:v>
                </c:pt>
                <c:pt idx="13">
                  <c:v>1804.0</c:v>
                </c:pt>
                <c:pt idx="14">
                  <c:v>1601.0</c:v>
                </c:pt>
                <c:pt idx="15">
                  <c:v>1511.0</c:v>
                </c:pt>
                <c:pt idx="16">
                  <c:v>1570.0</c:v>
                </c:pt>
                <c:pt idx="17">
                  <c:v>1451.0</c:v>
                </c:pt>
                <c:pt idx="18">
                  <c:v>1424.0</c:v>
                </c:pt>
                <c:pt idx="19">
                  <c:v>1364.0</c:v>
                </c:pt>
                <c:pt idx="20">
                  <c:v>1384.0</c:v>
                </c:pt>
                <c:pt idx="21">
                  <c:v>1212.0</c:v>
                </c:pt>
                <c:pt idx="22">
                  <c:v>1290.0</c:v>
                </c:pt>
                <c:pt idx="23">
                  <c:v>1249.0</c:v>
                </c:pt>
                <c:pt idx="24">
                  <c:v>1130.0</c:v>
                </c:pt>
                <c:pt idx="25">
                  <c:v>1189.0</c:v>
                </c:pt>
                <c:pt idx="26">
                  <c:v>1202.0</c:v>
                </c:pt>
                <c:pt idx="27">
                  <c:v>1197.0</c:v>
                </c:pt>
                <c:pt idx="28">
                  <c:v>1130.0</c:v>
                </c:pt>
                <c:pt idx="29">
                  <c:v>1131.0</c:v>
                </c:pt>
                <c:pt idx="30">
                  <c:v>1042.0</c:v>
                </c:pt>
                <c:pt idx="31">
                  <c:v>957.0</c:v>
                </c:pt>
                <c:pt idx="32">
                  <c:v>935.0</c:v>
                </c:pt>
                <c:pt idx="33">
                  <c:v>878.0</c:v>
                </c:pt>
                <c:pt idx="34">
                  <c:v>833.0</c:v>
                </c:pt>
                <c:pt idx="35">
                  <c:v>805.0</c:v>
                </c:pt>
                <c:pt idx="36">
                  <c:v>773.0</c:v>
                </c:pt>
                <c:pt idx="37">
                  <c:v>724.0</c:v>
                </c:pt>
                <c:pt idx="38">
                  <c:v>728.0</c:v>
                </c:pt>
                <c:pt idx="39">
                  <c:v>682.0</c:v>
                </c:pt>
                <c:pt idx="40">
                  <c:v>679.0</c:v>
                </c:pt>
                <c:pt idx="41">
                  <c:v>647.0</c:v>
                </c:pt>
                <c:pt idx="42">
                  <c:v>615.0</c:v>
                </c:pt>
                <c:pt idx="43">
                  <c:v>607.0</c:v>
                </c:pt>
                <c:pt idx="44">
                  <c:v>537.0</c:v>
                </c:pt>
                <c:pt idx="45">
                  <c:v>542.0</c:v>
                </c:pt>
                <c:pt idx="46">
                  <c:v>459.0</c:v>
                </c:pt>
                <c:pt idx="47">
                  <c:v>403.0</c:v>
                </c:pt>
                <c:pt idx="48">
                  <c:v>358.0</c:v>
                </c:pt>
                <c:pt idx="49">
                  <c:v>358.0</c:v>
                </c:pt>
                <c:pt idx="50">
                  <c:v>353.0</c:v>
                </c:pt>
                <c:pt idx="51">
                  <c:v>387.0</c:v>
                </c:pt>
                <c:pt idx="52">
                  <c:v>408.0</c:v>
                </c:pt>
                <c:pt idx="53">
                  <c:v>482.0</c:v>
                </c:pt>
                <c:pt idx="54">
                  <c:v>509.0</c:v>
                </c:pt>
                <c:pt idx="55">
                  <c:v>487.0</c:v>
                </c:pt>
                <c:pt idx="56">
                  <c:v>510.0</c:v>
                </c:pt>
                <c:pt idx="57">
                  <c:v>476.0</c:v>
                </c:pt>
                <c:pt idx="58">
                  <c:v>497.0</c:v>
                </c:pt>
                <c:pt idx="59">
                  <c:v>484.0</c:v>
                </c:pt>
                <c:pt idx="60">
                  <c:v>510.0</c:v>
                </c:pt>
                <c:pt idx="61">
                  <c:v>526.0</c:v>
                </c:pt>
                <c:pt idx="62">
                  <c:v>542.0</c:v>
                </c:pt>
                <c:pt idx="63">
                  <c:v>566.0</c:v>
                </c:pt>
                <c:pt idx="64">
                  <c:v>457.0</c:v>
                </c:pt>
                <c:pt idx="65">
                  <c:v>445.0</c:v>
                </c:pt>
                <c:pt idx="66">
                  <c:v>426.0</c:v>
                </c:pt>
                <c:pt idx="67">
                  <c:v>417.0</c:v>
                </c:pt>
                <c:pt idx="68">
                  <c:v>449.0</c:v>
                </c:pt>
                <c:pt idx="69">
                  <c:v>438.0</c:v>
                </c:pt>
                <c:pt idx="70">
                  <c:v>452.0</c:v>
                </c:pt>
                <c:pt idx="71">
                  <c:v>429.0</c:v>
                </c:pt>
                <c:pt idx="72">
                  <c:v>433.0</c:v>
                </c:pt>
                <c:pt idx="73">
                  <c:v>393.0</c:v>
                </c:pt>
                <c:pt idx="74">
                  <c:v>428.0</c:v>
                </c:pt>
                <c:pt idx="75">
                  <c:v>414.0</c:v>
                </c:pt>
                <c:pt idx="76">
                  <c:v>409.0</c:v>
                </c:pt>
                <c:pt idx="77">
                  <c:v>443.0</c:v>
                </c:pt>
                <c:pt idx="78">
                  <c:v>429.0</c:v>
                </c:pt>
                <c:pt idx="79">
                  <c:v>422.0</c:v>
                </c:pt>
                <c:pt idx="80">
                  <c:v>422.0</c:v>
                </c:pt>
                <c:pt idx="81">
                  <c:v>439.0</c:v>
                </c:pt>
                <c:pt idx="82">
                  <c:v>460.0</c:v>
                </c:pt>
                <c:pt idx="83">
                  <c:v>520.0</c:v>
                </c:pt>
                <c:pt idx="84">
                  <c:v>513.0</c:v>
                </c:pt>
                <c:pt idx="85">
                  <c:v>462.0</c:v>
                </c:pt>
                <c:pt idx="86">
                  <c:v>483.0</c:v>
                </c:pt>
                <c:pt idx="87">
                  <c:v>505.0</c:v>
                </c:pt>
                <c:pt idx="88">
                  <c:v>515.0</c:v>
                </c:pt>
                <c:pt idx="89">
                  <c:v>530.0</c:v>
                </c:pt>
                <c:pt idx="90">
                  <c:v>512.0</c:v>
                </c:pt>
                <c:pt idx="91">
                  <c:v>537.0</c:v>
                </c:pt>
                <c:pt idx="92">
                  <c:v>591.0</c:v>
                </c:pt>
                <c:pt idx="93">
                  <c:v>595.0</c:v>
                </c:pt>
                <c:pt idx="94">
                  <c:v>576.0</c:v>
                </c:pt>
                <c:pt idx="95">
                  <c:v>620.0</c:v>
                </c:pt>
                <c:pt idx="96">
                  <c:v>614.0</c:v>
                </c:pt>
                <c:pt idx="97">
                  <c:v>652.0</c:v>
                </c:pt>
                <c:pt idx="98">
                  <c:v>623.0</c:v>
                </c:pt>
                <c:pt idx="99">
                  <c:v>593.0</c:v>
                </c:pt>
                <c:pt idx="100">
                  <c:v>597.0</c:v>
                </c:pt>
                <c:pt idx="101">
                  <c:v>604.0</c:v>
                </c:pt>
                <c:pt idx="102">
                  <c:v>587.0</c:v>
                </c:pt>
                <c:pt idx="103">
                  <c:v>628.0</c:v>
                </c:pt>
              </c:numCache>
            </c:numRef>
          </c:val>
          <c:smooth val="0"/>
        </c:ser>
        <c:dLbls>
          <c:showLegendKey val="0"/>
          <c:showVal val="0"/>
          <c:showCatName val="0"/>
          <c:showSerName val="0"/>
          <c:showPercent val="0"/>
          <c:showBubbleSize val="0"/>
        </c:dLbls>
        <c:marker val="1"/>
        <c:smooth val="0"/>
        <c:axId val="589363560"/>
        <c:axId val="589360376"/>
      </c:lineChart>
      <c:dateAx>
        <c:axId val="589353496"/>
        <c:scaling>
          <c:orientation val="minMax"/>
        </c:scaling>
        <c:delete val="0"/>
        <c:axPos val="b"/>
        <c:numFmt formatCode="[$-409]mmm\-yy;@" sourceLinked="0"/>
        <c:majorTickMark val="out"/>
        <c:minorTickMark val="out"/>
        <c:tickLblPos val="low"/>
        <c:spPr>
          <a:ln w="9525">
            <a:solidFill>
              <a:srgbClr val="000000"/>
            </a:solidFill>
          </a:ln>
        </c:spPr>
        <c:txPr>
          <a:bodyPr rot="-2700000" vert="horz"/>
          <a:lstStyle/>
          <a:p>
            <a:pPr>
              <a:defRPr/>
            </a:pPr>
            <a:endParaRPr lang="en-US"/>
          </a:p>
        </c:txPr>
        <c:crossAx val="589357032"/>
        <c:crosses val="autoZero"/>
        <c:auto val="1"/>
        <c:lblOffset val="100"/>
        <c:baseTimeUnit val="months"/>
        <c:majorUnit val="3.0"/>
        <c:majorTimeUnit val="months"/>
        <c:minorUnit val="3.0"/>
        <c:minorTimeUnit val="months"/>
      </c:dateAx>
      <c:valAx>
        <c:axId val="589357032"/>
        <c:scaling>
          <c:orientation val="minMax"/>
        </c:scaling>
        <c:delete val="0"/>
        <c:axPos val="l"/>
        <c:numFmt formatCode="#,##0" sourceLinked="0"/>
        <c:majorTickMark val="out"/>
        <c:minorTickMark val="none"/>
        <c:tickLblPos val="nextTo"/>
        <c:spPr>
          <a:noFill/>
          <a:ln w="15875">
            <a:solidFill>
              <a:srgbClr val="000000"/>
            </a:solidFill>
          </a:ln>
        </c:spPr>
        <c:txPr>
          <a:bodyPr/>
          <a:lstStyle/>
          <a:p>
            <a:pPr>
              <a:defRPr>
                <a:solidFill>
                  <a:srgbClr val="0070C0"/>
                </a:solidFill>
              </a:defRPr>
            </a:pPr>
            <a:endParaRPr lang="en-US"/>
          </a:p>
        </c:txPr>
        <c:crossAx val="589353496"/>
        <c:crosses val="autoZero"/>
        <c:crossBetween val="between"/>
      </c:valAx>
      <c:valAx>
        <c:axId val="589360376"/>
        <c:scaling>
          <c:orientation val="minMax"/>
        </c:scaling>
        <c:delete val="0"/>
        <c:axPos val="r"/>
        <c:numFmt formatCode="#,##0" sourceLinked="0"/>
        <c:majorTickMark val="out"/>
        <c:minorTickMark val="none"/>
        <c:tickLblPos val="nextTo"/>
        <c:spPr>
          <a:ln>
            <a:solidFill>
              <a:srgbClr val="000000"/>
            </a:solidFill>
          </a:ln>
        </c:spPr>
        <c:txPr>
          <a:bodyPr/>
          <a:lstStyle/>
          <a:p>
            <a:pPr>
              <a:defRPr>
                <a:solidFill>
                  <a:srgbClr val="00B050"/>
                </a:solidFill>
              </a:defRPr>
            </a:pPr>
            <a:endParaRPr lang="en-US"/>
          </a:p>
        </c:txPr>
        <c:crossAx val="589363560"/>
        <c:crosses val="max"/>
        <c:crossBetween val="between"/>
      </c:valAx>
      <c:dateAx>
        <c:axId val="589363560"/>
        <c:scaling>
          <c:orientation val="minMax"/>
        </c:scaling>
        <c:delete val="1"/>
        <c:axPos val="b"/>
        <c:numFmt formatCode="[$-409]mmm\-yy;@" sourceLinked="1"/>
        <c:majorTickMark val="out"/>
        <c:minorTickMark val="none"/>
        <c:tickLblPos val="none"/>
        <c:crossAx val="589360376"/>
        <c:crosses val="autoZero"/>
        <c:auto val="1"/>
        <c:lblOffset val="100"/>
        <c:baseTimeUnit val="months"/>
      </c:dateAx>
      <c:spPr>
        <a:noFill/>
        <a:ln w="15875">
          <a:noFill/>
        </a:ln>
      </c:spPr>
    </c:plotArea>
    <c:plotVisOnly val="1"/>
    <c:dispBlanksAs val="gap"/>
    <c:showDLblsOverMax val="0"/>
  </c:chart>
  <c:spPr>
    <a:noFill/>
  </c:spPr>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10160243127504"/>
          <c:y val="0.0531425626881385"/>
          <c:w val="0.924502296587926"/>
          <c:h val="0.874398641346303"/>
        </c:manualLayout>
      </c:layout>
      <c:lineChart>
        <c:grouping val="standard"/>
        <c:varyColors val="0"/>
        <c:ser>
          <c:idx val="0"/>
          <c:order val="0"/>
          <c:tx>
            <c:strRef>
              <c:f>data!$B$3</c:f>
              <c:strCache>
                <c:ptCount val="1"/>
                <c:pt idx="0">
                  <c:v>HN1</c:v>
                </c:pt>
              </c:strCache>
            </c:strRef>
          </c:tx>
          <c:spPr>
            <a:ln w="31750">
              <a:solidFill>
                <a:srgbClr val="0070C0"/>
              </a:solidFill>
            </a:ln>
          </c:spPr>
          <c:marker>
            <c:symbol val="none"/>
          </c:marker>
          <c:dLbls>
            <c:dLbl>
              <c:idx val="64"/>
              <c:layout>
                <c:manualLayout>
                  <c:x val="-0.0248538011695906"/>
                  <c:y val="-0.0211864406779662"/>
                </c:manualLayout>
              </c:layout>
              <c:tx>
                <c:rich>
                  <a:bodyPr/>
                  <a:lstStyle/>
                  <a:p>
                    <a:pPr>
                      <a:defRPr sz="1400" b="1">
                        <a:latin typeface="Arial" pitchFamily="34" charset="0"/>
                        <a:cs typeface="Arial" pitchFamily="34" charset="0"/>
                      </a:defRPr>
                    </a:pPr>
                    <a:r>
                      <a:rPr lang="en-US" sz="1400" b="1" dirty="0" smtClean="0">
                        <a:latin typeface="Arial" pitchFamily="34" charset="0"/>
                        <a:cs typeface="Arial" pitchFamily="34" charset="0"/>
                      </a:rPr>
                      <a:t>1,743K</a:t>
                    </a:r>
                    <a:endParaRPr lang="en-US" sz="1400" b="1" dirty="0">
                      <a:latin typeface="Arial" pitchFamily="34" charset="0"/>
                      <a:cs typeface="Arial" pitchFamily="34" charset="0"/>
                    </a:endParaRPr>
                  </a:p>
                </c:rich>
              </c:tx>
              <c:spPr/>
              <c:showLegendKey val="0"/>
              <c:showVal val="1"/>
              <c:showCatName val="0"/>
              <c:showSerName val="0"/>
              <c:showPercent val="0"/>
              <c:showBubbleSize val="0"/>
            </c:dLbl>
            <c:dLbl>
              <c:idx val="76"/>
              <c:layout>
                <c:manualLayout>
                  <c:x val="-0.102339181286553"/>
                  <c:y val="0.0541431261770245"/>
                </c:manualLayout>
              </c:layout>
              <c:tx>
                <c:rich>
                  <a:bodyPr/>
                  <a:lstStyle/>
                  <a:p>
                    <a:pPr>
                      <a:defRPr sz="1400" b="1">
                        <a:latin typeface="Arial" pitchFamily="34" charset="0"/>
                        <a:cs typeface="Arial" pitchFamily="34" charset="0"/>
                      </a:defRPr>
                    </a:pPr>
                    <a:r>
                      <a:rPr lang="en-US" sz="1400" b="1" dirty="0" smtClean="0">
                        <a:latin typeface="Arial" pitchFamily="34" charset="0"/>
                        <a:cs typeface="Arial" pitchFamily="34" charset="0"/>
                      </a:rPr>
                      <a:t> Trough = 27% of ‘Normal’</a:t>
                    </a:r>
                    <a:endParaRPr lang="en-US" sz="1400" b="1" dirty="0">
                      <a:latin typeface="Arial" pitchFamily="34" charset="0"/>
                      <a:cs typeface="Arial" pitchFamily="34" charset="0"/>
                    </a:endParaRPr>
                  </a:p>
                </c:rich>
              </c:tx>
              <c:spPr/>
              <c:showLegendKey val="0"/>
              <c:showVal val="1"/>
              <c:showCatName val="0"/>
              <c:showSerName val="0"/>
              <c:showPercent val="0"/>
              <c:showBubbleSize val="0"/>
            </c:dLbl>
            <c:showLegendKey val="0"/>
            <c:showVal val="0"/>
            <c:showCatName val="0"/>
            <c:showSerName val="0"/>
            <c:showPercent val="0"/>
            <c:showBubbleSize val="0"/>
          </c:dLbls>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data!$B$178:$B$241</c:f>
              <c:numCache>
                <c:formatCode>0</c:formatCode>
                <c:ptCount val="64"/>
                <c:pt idx="0">
                  <c:v>876.333333333333</c:v>
                </c:pt>
                <c:pt idx="1">
                  <c:v>830.333333333333</c:v>
                </c:pt>
                <c:pt idx="2">
                  <c:v>882.333333333333</c:v>
                </c:pt>
                <c:pt idx="3">
                  <c:v>932.0</c:v>
                </c:pt>
                <c:pt idx="4">
                  <c:v>946.0</c:v>
                </c:pt>
                <c:pt idx="5">
                  <c:v>892.0</c:v>
                </c:pt>
                <c:pt idx="6">
                  <c:v>866.333333333333</c:v>
                </c:pt>
                <c:pt idx="7">
                  <c:v>924.6666666666675</c:v>
                </c:pt>
                <c:pt idx="8">
                  <c:v>917.0</c:v>
                </c:pt>
                <c:pt idx="9">
                  <c:v>957.0</c:v>
                </c:pt>
                <c:pt idx="10">
                  <c:v>1004.66666666667</c:v>
                </c:pt>
                <c:pt idx="11">
                  <c:v>1026.0</c:v>
                </c:pt>
                <c:pt idx="12">
                  <c:v>978.0</c:v>
                </c:pt>
                <c:pt idx="13">
                  <c:v>1094.333333333326</c:v>
                </c:pt>
                <c:pt idx="14">
                  <c:v>1168.333333333326</c:v>
                </c:pt>
                <c:pt idx="15">
                  <c:v>1122.0</c:v>
                </c:pt>
                <c:pt idx="16">
                  <c:v>1200.0</c:v>
                </c:pt>
                <c:pt idx="17">
                  <c:v>1202.333333333326</c:v>
                </c:pt>
                <c:pt idx="18">
                  <c:v>1159.0</c:v>
                </c:pt>
                <c:pt idx="19">
                  <c:v>1242.0</c:v>
                </c:pt>
                <c:pt idx="20">
                  <c:v>1283.333333333326</c:v>
                </c:pt>
                <c:pt idx="21">
                  <c:v>1273.333333333326</c:v>
                </c:pt>
                <c:pt idx="22">
                  <c:v>1296.0</c:v>
                </c:pt>
                <c:pt idx="23">
                  <c:v>1263.0</c:v>
                </c:pt>
                <c:pt idx="24">
                  <c:v>1117.0</c:v>
                </c:pt>
                <c:pt idx="25">
                  <c:v>1094.333333333326</c:v>
                </c:pt>
                <c:pt idx="26">
                  <c:v>1005.333333333331</c:v>
                </c:pt>
                <c:pt idx="27">
                  <c:v>980.6666666666675</c:v>
                </c:pt>
                <c:pt idx="28">
                  <c:v>850.6666666666675</c:v>
                </c:pt>
                <c:pt idx="29">
                  <c:v>840.6666666666675</c:v>
                </c:pt>
                <c:pt idx="30">
                  <c:v>721.0</c:v>
                </c:pt>
                <c:pt idx="31">
                  <c:v>662.333333333333</c:v>
                </c:pt>
                <c:pt idx="32">
                  <c:v>585.0</c:v>
                </c:pt>
                <c:pt idx="33">
                  <c:v>509.0</c:v>
                </c:pt>
                <c:pt idx="34">
                  <c:v>448.333333333333</c:v>
                </c:pt>
                <c:pt idx="35">
                  <c:v>386.333333333333</c:v>
                </c:pt>
                <c:pt idx="36">
                  <c:v>349.0</c:v>
                </c:pt>
                <c:pt idx="37">
                  <c:v>368.6666666666671</c:v>
                </c:pt>
                <c:pt idx="38">
                  <c:v>405.0</c:v>
                </c:pt>
                <c:pt idx="39">
                  <c:v>374.333333333333</c:v>
                </c:pt>
                <c:pt idx="40">
                  <c:v>354.0</c:v>
                </c:pt>
                <c:pt idx="41">
                  <c:v>335.6666666666671</c:v>
                </c:pt>
                <c:pt idx="42">
                  <c:v>294.0</c:v>
                </c:pt>
                <c:pt idx="43">
                  <c:v>301.333333333333</c:v>
                </c:pt>
                <c:pt idx="44">
                  <c:v>292.333333333333</c:v>
                </c:pt>
                <c:pt idx="45">
                  <c:v>305.333333333333</c:v>
                </c:pt>
                <c:pt idx="46">
                  <c:v>299.6666666666671</c:v>
                </c:pt>
                <c:pt idx="47">
                  <c:v>328.333333333333</c:v>
                </c:pt>
                <c:pt idx="48">
                  <c:v>351.0</c:v>
                </c:pt>
                <c:pt idx="49">
                  <c:v>360.333333333333</c:v>
                </c:pt>
                <c:pt idx="50">
                  <c:v>375.6666666666671</c:v>
                </c:pt>
                <c:pt idx="51">
                  <c:v>386.333333333333</c:v>
                </c:pt>
                <c:pt idx="52">
                  <c:v>448.6666666666671</c:v>
                </c:pt>
                <c:pt idx="53">
                  <c:v>443.0</c:v>
                </c:pt>
                <c:pt idx="54">
                  <c:v>423.381832623751</c:v>
                </c:pt>
                <c:pt idx="55">
                  <c:v>488.4102018450261</c:v>
                </c:pt>
                <c:pt idx="56">
                  <c:v>523.8516803893224</c:v>
                </c:pt>
                <c:pt idx="57">
                  <c:v>570.5234516914334</c:v>
                </c:pt>
                <c:pt idx="58">
                  <c:v>626.2438657653897</c:v>
                </c:pt>
                <c:pt idx="59">
                  <c:v>706.8124660347112</c:v>
                </c:pt>
                <c:pt idx="60" formatCode="0.0">
                  <c:v>774.0126133987256</c:v>
                </c:pt>
                <c:pt idx="61" formatCode="0.0">
                  <c:v>838.9979605166136</c:v>
                </c:pt>
                <c:pt idx="62" formatCode="0.0">
                  <c:v>882.3825156819317</c:v>
                </c:pt>
                <c:pt idx="63" formatCode="0.0">
                  <c:v>918.5904213381463</c:v>
                </c:pt>
              </c:numCache>
            </c:numRef>
          </c:val>
          <c:smooth val="0"/>
        </c:ser>
        <c:dLbls>
          <c:showLegendKey val="0"/>
          <c:showVal val="0"/>
          <c:showCatName val="0"/>
          <c:showSerName val="0"/>
          <c:showPercent val="0"/>
          <c:showBubbleSize val="0"/>
        </c:dLbls>
        <c:marker val="1"/>
        <c:smooth val="0"/>
        <c:axId val="590376856"/>
        <c:axId val="590380248"/>
      </c:lineChart>
      <c:lineChart>
        <c:grouping val="standard"/>
        <c:varyColors val="0"/>
        <c:ser>
          <c:idx val="3"/>
          <c:order val="1"/>
          <c:tx>
            <c:strRef>
              <c:f>data!$C$3</c:f>
              <c:strCache>
                <c:ptCount val="1"/>
                <c:pt idx="0">
                  <c:v>HX1M</c:v>
                </c:pt>
              </c:strCache>
            </c:strRef>
          </c:tx>
          <c:spPr>
            <a:ln w="31750">
              <a:solidFill>
                <a:srgbClr val="C00000"/>
              </a:solidFill>
            </a:ln>
          </c:spPr>
          <c:marker>
            <c:symbol val="none"/>
          </c:marker>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data!$C$178:$C$241</c:f>
              <c:numCache>
                <c:formatCode>_(* #,##0_);_(* \(#,##0\);_(* "-"??_);_(@_)</c:formatCode>
                <c:ptCount val="64"/>
                <c:pt idx="0">
                  <c:v>4616.6666666667</c:v>
                </c:pt>
                <c:pt idx="1">
                  <c:v>4590.0</c:v>
                </c:pt>
                <c:pt idx="2">
                  <c:v>4613.333333333328</c:v>
                </c:pt>
                <c:pt idx="3">
                  <c:v>4636.6666666667</c:v>
                </c:pt>
                <c:pt idx="4">
                  <c:v>4680.0</c:v>
                </c:pt>
                <c:pt idx="5">
                  <c:v>4743.333333333328</c:v>
                </c:pt>
                <c:pt idx="6">
                  <c:v>4763.333333333328</c:v>
                </c:pt>
                <c:pt idx="7">
                  <c:v>4720.0</c:v>
                </c:pt>
                <c:pt idx="8">
                  <c:v>5133.333333333328</c:v>
                </c:pt>
                <c:pt idx="9">
                  <c:v>4943.333333333328</c:v>
                </c:pt>
                <c:pt idx="10">
                  <c:v>4793.333333333328</c:v>
                </c:pt>
                <c:pt idx="11">
                  <c:v>5120.0</c:v>
                </c:pt>
                <c:pt idx="12">
                  <c:v>5263.333333333328</c:v>
                </c:pt>
                <c:pt idx="13">
                  <c:v>5210.0</c:v>
                </c:pt>
                <c:pt idx="14">
                  <c:v>5696.6666666667</c:v>
                </c:pt>
                <c:pt idx="15">
                  <c:v>5603.333333333328</c:v>
                </c:pt>
                <c:pt idx="16">
                  <c:v>5666.6666666667</c:v>
                </c:pt>
                <c:pt idx="17">
                  <c:v>6013.333333333328</c:v>
                </c:pt>
                <c:pt idx="18">
                  <c:v>5916.6666666667</c:v>
                </c:pt>
                <c:pt idx="19">
                  <c:v>6060.0</c:v>
                </c:pt>
                <c:pt idx="20">
                  <c:v>6106.6666666667</c:v>
                </c:pt>
                <c:pt idx="21">
                  <c:v>6220.0</c:v>
                </c:pt>
                <c:pt idx="22">
                  <c:v>6296.6666666667</c:v>
                </c:pt>
                <c:pt idx="23">
                  <c:v>6100.0</c:v>
                </c:pt>
                <c:pt idx="24">
                  <c:v>5953.333333333328</c:v>
                </c:pt>
                <c:pt idx="25">
                  <c:v>5773.333333333328</c:v>
                </c:pt>
                <c:pt idx="26">
                  <c:v>5530.0</c:v>
                </c:pt>
                <c:pt idx="27">
                  <c:v>5590.0</c:v>
                </c:pt>
                <c:pt idx="28">
                  <c:v>4960.0</c:v>
                </c:pt>
                <c:pt idx="29">
                  <c:v>4566.6666666667</c:v>
                </c:pt>
                <c:pt idx="30">
                  <c:v>4236.6666666667</c:v>
                </c:pt>
                <c:pt idx="31">
                  <c:v>3910.0</c:v>
                </c:pt>
                <c:pt idx="32">
                  <c:v>3683.333333333345</c:v>
                </c:pt>
                <c:pt idx="33">
                  <c:v>3656.666666666659</c:v>
                </c:pt>
                <c:pt idx="34">
                  <c:v>3743.333333333345</c:v>
                </c:pt>
                <c:pt idx="35">
                  <c:v>3536.666666666659</c:v>
                </c:pt>
                <c:pt idx="36">
                  <c:v>3503.333333333345</c:v>
                </c:pt>
                <c:pt idx="37">
                  <c:v>3583.333333333345</c:v>
                </c:pt>
                <c:pt idx="38">
                  <c:v>3990.0</c:v>
                </c:pt>
                <c:pt idx="39">
                  <c:v>4396.6666666667</c:v>
                </c:pt>
                <c:pt idx="40">
                  <c:v>3810.0</c:v>
                </c:pt>
                <c:pt idx="41">
                  <c:v>4190.0</c:v>
                </c:pt>
                <c:pt idx="42">
                  <c:v>3243.333333333345</c:v>
                </c:pt>
                <c:pt idx="43">
                  <c:v>3576.666666666659</c:v>
                </c:pt>
                <c:pt idx="44">
                  <c:v>3760.0</c:v>
                </c:pt>
                <c:pt idx="45">
                  <c:v>3683.333333333345</c:v>
                </c:pt>
                <c:pt idx="46">
                  <c:v>3823.333333333345</c:v>
                </c:pt>
                <c:pt idx="47">
                  <c:v>3903.333333333345</c:v>
                </c:pt>
                <c:pt idx="48">
                  <c:v>3990.0</c:v>
                </c:pt>
                <c:pt idx="49">
                  <c:v>4010.0</c:v>
                </c:pt>
                <c:pt idx="50">
                  <c:v>4200.0</c:v>
                </c:pt>
                <c:pt idx="51">
                  <c:v>4320.0</c:v>
                </c:pt>
                <c:pt idx="52">
                  <c:v>4343.333333333328</c:v>
                </c:pt>
                <c:pt idx="53">
                  <c:v>4470.0</c:v>
                </c:pt>
                <c:pt idx="54">
                  <c:v>4626.2601903</c:v>
                </c:pt>
                <c:pt idx="55">
                  <c:v>4498.982138888913</c:v>
                </c:pt>
                <c:pt idx="56">
                  <c:v>4486.100958675404</c:v>
                </c:pt>
                <c:pt idx="57">
                  <c:v>4495.826155319845</c:v>
                </c:pt>
                <c:pt idx="58">
                  <c:v>4543.289980915856</c:v>
                </c:pt>
                <c:pt idx="59">
                  <c:v>4598.875901260733</c:v>
                </c:pt>
                <c:pt idx="60">
                  <c:v>4632.534445923337</c:v>
                </c:pt>
                <c:pt idx="61">
                  <c:v>4658.973029945058</c:v>
                </c:pt>
                <c:pt idx="62">
                  <c:v>4678.0656030127</c:v>
                </c:pt>
                <c:pt idx="63">
                  <c:v>4689.720839592495</c:v>
                </c:pt>
              </c:numCache>
            </c:numRef>
          </c:val>
          <c:smooth val="0"/>
        </c:ser>
        <c:dLbls>
          <c:showLegendKey val="0"/>
          <c:showVal val="0"/>
          <c:showCatName val="0"/>
          <c:showSerName val="0"/>
          <c:showPercent val="0"/>
          <c:showBubbleSize val="0"/>
        </c:dLbls>
        <c:marker val="1"/>
        <c:smooth val="0"/>
        <c:axId val="590389112"/>
        <c:axId val="590383800"/>
      </c:lineChart>
      <c:dateAx>
        <c:axId val="590376856"/>
        <c:scaling>
          <c:orientation val="minMax"/>
        </c:scaling>
        <c:delete val="0"/>
        <c:axPos val="b"/>
        <c:numFmt formatCode="yy" sourceLinked="0"/>
        <c:majorTickMark val="out"/>
        <c:minorTickMark val="none"/>
        <c:tickLblPos val="low"/>
        <c:spPr>
          <a:ln w="9525">
            <a:solidFill>
              <a:srgbClr val="000000"/>
            </a:solidFill>
          </a:ln>
        </c:spPr>
        <c:txPr>
          <a:bodyPr/>
          <a:lstStyle/>
          <a:p>
            <a:pPr>
              <a:defRPr sz="1400" b="1">
                <a:latin typeface="Arial" pitchFamily="34" charset="0"/>
                <a:cs typeface="Arial" pitchFamily="34" charset="0"/>
              </a:defRPr>
            </a:pPr>
            <a:endParaRPr lang="en-US"/>
          </a:p>
        </c:txPr>
        <c:crossAx val="590380248"/>
        <c:crosses val="autoZero"/>
        <c:auto val="1"/>
        <c:lblOffset val="100"/>
        <c:baseTimeUnit val="months"/>
        <c:majorUnit val="12.0"/>
        <c:majorTimeUnit val="months"/>
      </c:dateAx>
      <c:valAx>
        <c:axId val="590380248"/>
        <c:scaling>
          <c:orientation val="minMax"/>
          <c:max val="1500.0"/>
        </c:scaling>
        <c:delete val="0"/>
        <c:axPos val="l"/>
        <c:numFmt formatCode="#,##0" sourceLinked="0"/>
        <c:majorTickMark val="out"/>
        <c:minorTickMark val="none"/>
        <c:tickLblPos val="nextTo"/>
        <c:spPr>
          <a:noFill/>
          <a:ln w="15875">
            <a:solidFill>
              <a:srgbClr val="000000"/>
            </a:solidFill>
          </a:ln>
        </c:spPr>
        <c:txPr>
          <a:bodyPr/>
          <a:lstStyle/>
          <a:p>
            <a:pPr>
              <a:defRPr sz="1400" b="1" baseline="0">
                <a:solidFill>
                  <a:srgbClr val="0070C0"/>
                </a:solidFill>
                <a:latin typeface="Arial" pitchFamily="34" charset="0"/>
                <a:cs typeface="Arial" pitchFamily="34" charset="0"/>
              </a:defRPr>
            </a:pPr>
            <a:endParaRPr lang="en-US"/>
          </a:p>
        </c:txPr>
        <c:crossAx val="590376856"/>
        <c:crosses val="autoZero"/>
        <c:crossBetween val="between"/>
        <c:majorUnit val="250.0"/>
      </c:valAx>
      <c:valAx>
        <c:axId val="590383800"/>
        <c:scaling>
          <c:orientation val="minMax"/>
          <c:max val="6500.0"/>
          <c:min val="3000.0"/>
        </c:scaling>
        <c:delete val="0"/>
        <c:axPos val="r"/>
        <c:numFmt formatCode="#,##0.0" sourceLinked="0"/>
        <c:majorTickMark val="out"/>
        <c:minorTickMark val="none"/>
        <c:tickLblPos val="nextTo"/>
        <c:spPr>
          <a:ln w="15875">
            <a:solidFill>
              <a:srgbClr val="080808"/>
            </a:solidFill>
          </a:ln>
        </c:spPr>
        <c:txPr>
          <a:bodyPr/>
          <a:lstStyle/>
          <a:p>
            <a:pPr>
              <a:defRPr sz="1400" b="1" baseline="0">
                <a:solidFill>
                  <a:srgbClr val="C00000"/>
                </a:solidFill>
                <a:latin typeface="Arial" pitchFamily="34" charset="0"/>
                <a:cs typeface="Arial" pitchFamily="34" charset="0"/>
              </a:defRPr>
            </a:pPr>
            <a:endParaRPr lang="en-US"/>
          </a:p>
        </c:txPr>
        <c:crossAx val="590389112"/>
        <c:crosses val="max"/>
        <c:crossBetween val="between"/>
        <c:majorUnit val="500.0"/>
        <c:dispUnits>
          <c:builtInUnit val="thousands"/>
          <c:dispUnitsLbl/>
        </c:dispUnits>
      </c:valAx>
      <c:dateAx>
        <c:axId val="590389112"/>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590383800"/>
        <c:crosses val="autoZero"/>
        <c:auto val="0"/>
        <c:lblOffset val="100"/>
        <c:baseTimeUnit val="months"/>
        <c:majorUnit val="12.0"/>
      </c:dateAx>
      <c:spPr>
        <a:noFill/>
        <a:ln w="15875">
          <a:solidFill>
            <a:srgbClr val="838383">
              <a:lumMod val="50000"/>
            </a:srgbClr>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77803103559429"/>
          <c:y val="0.0531425626881385"/>
          <c:w val="0.924502296587926"/>
          <c:h val="0.874398641346303"/>
        </c:manualLayout>
      </c:layout>
      <c:barChart>
        <c:barDir val="col"/>
        <c:grouping val="clustered"/>
        <c:varyColors val="0"/>
        <c:ser>
          <c:idx val="1"/>
          <c:order val="1"/>
          <c:tx>
            <c:strRef>
              <c:f>data!$K$4</c:f>
              <c:strCache>
                <c:ptCount val="1"/>
                <c:pt idx="0">
                  <c:v>recession</c:v>
                </c:pt>
              </c:strCache>
            </c:strRef>
          </c:tx>
          <c:spPr>
            <a:solidFill>
              <a:srgbClr val="838383">
                <a:lumMod val="75000"/>
                <a:alpha val="25000"/>
              </a:srgbClr>
            </a:solidFill>
          </c:spPr>
          <c:invertIfNegative val="0"/>
          <c:cat>
            <c:numRef>
              <c:f>data!$K$506:$K$697</c:f>
              <c:numCache>
                <c:formatCode>mm/dd/yy;@</c:formatCode>
                <c:ptCount val="192"/>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pt idx="164">
                  <c:v>41547.0</c:v>
                </c:pt>
                <c:pt idx="165">
                  <c:v>41578.0</c:v>
                </c:pt>
                <c:pt idx="166">
                  <c:v>41608.0</c:v>
                </c:pt>
                <c:pt idx="167">
                  <c:v>41639.0</c:v>
                </c:pt>
                <c:pt idx="168">
                  <c:v>41670.0</c:v>
                </c:pt>
                <c:pt idx="169">
                  <c:v>41698.0</c:v>
                </c:pt>
                <c:pt idx="170">
                  <c:v>41729.0</c:v>
                </c:pt>
                <c:pt idx="171">
                  <c:v>41759.0</c:v>
                </c:pt>
                <c:pt idx="172">
                  <c:v>41790.0</c:v>
                </c:pt>
                <c:pt idx="173">
                  <c:v>41820.0</c:v>
                </c:pt>
                <c:pt idx="174">
                  <c:v>41851.0</c:v>
                </c:pt>
                <c:pt idx="175">
                  <c:v>41882.0</c:v>
                </c:pt>
                <c:pt idx="176">
                  <c:v>41912.0</c:v>
                </c:pt>
                <c:pt idx="177">
                  <c:v>41943.0</c:v>
                </c:pt>
                <c:pt idx="178">
                  <c:v>41973.0</c:v>
                </c:pt>
                <c:pt idx="179">
                  <c:v>42004.0</c:v>
                </c:pt>
                <c:pt idx="180">
                  <c:v>42035.0</c:v>
                </c:pt>
                <c:pt idx="181">
                  <c:v>42063.0</c:v>
                </c:pt>
                <c:pt idx="182">
                  <c:v>42094.0</c:v>
                </c:pt>
                <c:pt idx="183">
                  <c:v>42124.0</c:v>
                </c:pt>
                <c:pt idx="184">
                  <c:v>42155.0</c:v>
                </c:pt>
                <c:pt idx="185">
                  <c:v>42185.0</c:v>
                </c:pt>
                <c:pt idx="186">
                  <c:v>42216.0</c:v>
                </c:pt>
                <c:pt idx="187">
                  <c:v>42247.0</c:v>
                </c:pt>
                <c:pt idx="188">
                  <c:v>42277.0</c:v>
                </c:pt>
                <c:pt idx="189">
                  <c:v>42308.0</c:v>
                </c:pt>
                <c:pt idx="190">
                  <c:v>42338.0</c:v>
                </c:pt>
                <c:pt idx="191">
                  <c:v>42369.0</c:v>
                </c:pt>
              </c:numCache>
            </c:numRef>
          </c:cat>
          <c:val>
            <c:numRef>
              <c:f>data!$L$506:$L$697</c:f>
              <c:numCache>
                <c:formatCode>General</c:formatCode>
                <c:ptCount val="192"/>
                <c:pt idx="14" formatCode="_(* #,##0_);_(* \(#,##0\);_(* &quot;-&quot;??_);_(@_)">
                  <c:v>1.0</c:v>
                </c:pt>
                <c:pt idx="15" formatCode="_(* #,##0_);_(* \(#,##0\);_(* &quot;-&quot;??_);_(@_)">
                  <c:v>1.0</c:v>
                </c:pt>
                <c:pt idx="16" formatCode="_(* #,##0_);_(* \(#,##0\);_(* &quot;-&quot;??_);_(@_)">
                  <c:v>1.0</c:v>
                </c:pt>
                <c:pt idx="17" formatCode="_(* #,##0_);_(* \(#,##0\);_(* &quot;-&quot;??_);_(@_)">
                  <c:v>1.0</c:v>
                </c:pt>
                <c:pt idx="18" formatCode="_(* #,##0_);_(* \(#,##0\);_(* &quot;-&quot;??_);_(@_)">
                  <c:v>1.0</c:v>
                </c:pt>
                <c:pt idx="19" formatCode="_(* #,##0_);_(* \(#,##0\);_(* &quot;-&quot;??_);_(@_)">
                  <c:v>1.0</c:v>
                </c:pt>
                <c:pt idx="20" formatCode="_(* #,##0_);_(* \(#,##0\);_(* &quot;-&quot;??_);_(@_)">
                  <c:v>1.0</c:v>
                </c:pt>
                <c:pt idx="21" formatCode="_(* #,##0_);_(* \(#,##0\);_(* &quot;-&quot;??_);_(@_)">
                  <c:v>1.0</c:v>
                </c:pt>
                <c:pt idx="22" formatCode="_(* #,##0_);_(* \(#,##0\);_(* &quot;-&quot;??_);_(@_)">
                  <c:v>1.0</c:v>
                </c:pt>
                <c:pt idx="95" formatCode="_(* #,##0_);_(* \(#,##0\);_(* &quot;-&quot;??_);_(@_)">
                  <c:v>1.0</c:v>
                </c:pt>
                <c:pt idx="96" formatCode="_(* #,##0_);_(* \(#,##0\);_(* &quot;-&quot;??_);_(@_)">
                  <c:v>1.0</c:v>
                </c:pt>
                <c:pt idx="97" formatCode="_(* #,##0_);_(* \(#,##0\);_(* &quot;-&quot;??_);_(@_)">
                  <c:v>1.0</c:v>
                </c:pt>
                <c:pt idx="98" formatCode="_(* #,##0_);_(* \(#,##0\);_(* &quot;-&quot;??_);_(@_)">
                  <c:v>1.0</c:v>
                </c:pt>
                <c:pt idx="99" formatCode="_(* #,##0_);_(* \(#,##0\);_(* &quot;-&quot;??_);_(@_)">
                  <c:v>1.0</c:v>
                </c:pt>
                <c:pt idx="100" formatCode="_(* #,##0_);_(* \(#,##0\);_(* &quot;-&quot;??_);_(@_)">
                  <c:v>1.0</c:v>
                </c:pt>
                <c:pt idx="101" formatCode="_(* #,##0_);_(* \(#,##0\);_(* &quot;-&quot;??_);_(@_)">
                  <c:v>1.0</c:v>
                </c:pt>
                <c:pt idx="102" formatCode="_(* #,##0_);_(* \(#,##0\);_(* &quot;-&quot;??_);_(@_)">
                  <c:v>1.0</c:v>
                </c:pt>
                <c:pt idx="103" formatCode="_(* #,##0_);_(* \(#,##0\);_(* &quot;-&quot;??_);_(@_)">
                  <c:v>1.0</c:v>
                </c:pt>
                <c:pt idx="104" formatCode="_(* #,##0_);_(* \(#,##0\);_(* &quot;-&quot;??_);_(@_)">
                  <c:v>1.0</c:v>
                </c:pt>
                <c:pt idx="105" formatCode="_(* #,##0_);_(* \(#,##0\);_(* &quot;-&quot;??_);_(@_)">
                  <c:v>1.0</c:v>
                </c:pt>
                <c:pt idx="106" formatCode="_(* #,##0_);_(* \(#,##0\);_(* &quot;-&quot;??_);_(@_)">
                  <c:v>1.0</c:v>
                </c:pt>
                <c:pt idx="107" formatCode="_(* #,##0_);_(* \(#,##0\);_(* &quot;-&quot;??_);_(@_)">
                  <c:v>1.0</c:v>
                </c:pt>
                <c:pt idx="108" formatCode="_(* #,##0_);_(* \(#,##0\);_(* &quot;-&quot;??_);_(@_)">
                  <c:v>1.0</c:v>
                </c:pt>
                <c:pt idx="109" formatCode="_(* #,##0_);_(* \(#,##0\);_(* &quot;-&quot;??_);_(@_)">
                  <c:v>1.0</c:v>
                </c:pt>
                <c:pt idx="110" formatCode="_(* #,##0_);_(* \(#,##0\);_(* &quot;-&quot;??_);_(@_)">
                  <c:v>1.0</c:v>
                </c:pt>
                <c:pt idx="111" formatCode="_(* #,##0_);_(* \(#,##0\);_(* &quot;-&quot;??_);_(@_)">
                  <c:v>1.0</c:v>
                </c:pt>
                <c:pt idx="112" formatCode="_(* #,##0_);_(* \(#,##0\);_(* &quot;-&quot;??_);_(@_)">
                  <c:v>1.0</c:v>
                </c:pt>
                <c:pt idx="113" formatCode="_(* #,##0_);_(* \(#,##0\);_(* &quot;-&quot;??_);_(@_)">
                  <c:v>1.0</c:v>
                </c:pt>
              </c:numCache>
            </c:numRef>
          </c:val>
        </c:ser>
        <c:ser>
          <c:idx val="2"/>
          <c:order val="2"/>
          <c:tx>
            <c:strRef>
              <c:f>data!$M$4</c:f>
              <c:strCache>
                <c:ptCount val="1"/>
                <c:pt idx="0">
                  <c:v>History-Forecast</c:v>
                </c:pt>
              </c:strCache>
            </c:strRef>
          </c:tx>
          <c:spPr>
            <a:solidFill>
              <a:srgbClr val="FF0000">
                <a:alpha val="54000"/>
              </a:srgbClr>
            </a:solidFill>
          </c:spPr>
          <c:invertIfNegative val="0"/>
          <c:dPt>
            <c:idx val="153"/>
            <c:invertIfNegative val="0"/>
            <c:bubble3D val="0"/>
            <c:spPr>
              <a:solidFill>
                <a:srgbClr val="C00000"/>
              </a:solidFill>
              <a:ln>
                <a:noFill/>
              </a:ln>
            </c:spPr>
          </c:dPt>
          <c:dPt>
            <c:idx val="158"/>
            <c:invertIfNegative val="0"/>
            <c:bubble3D val="0"/>
            <c:spPr>
              <a:solidFill>
                <a:srgbClr val="C00000"/>
              </a:solidFill>
              <a:ln>
                <a:noFill/>
              </a:ln>
            </c:spPr>
          </c:dPt>
          <c:dPt>
            <c:idx val="159"/>
            <c:invertIfNegative val="0"/>
            <c:bubble3D val="0"/>
            <c:spPr>
              <a:solidFill>
                <a:srgbClr val="C00000">
                  <a:alpha val="80000"/>
                </a:srgbClr>
              </a:solidFill>
              <a:ln>
                <a:noFill/>
              </a:ln>
            </c:spPr>
          </c:dPt>
          <c:dPt>
            <c:idx val="162"/>
            <c:invertIfNegative val="0"/>
            <c:bubble3D val="0"/>
            <c:spPr>
              <a:solidFill>
                <a:srgbClr val="C00000">
                  <a:alpha val="54000"/>
                </a:srgbClr>
              </a:solidFill>
            </c:spPr>
          </c:dPt>
          <c:cat>
            <c:numRef>
              <c:f>data!$K$506:$K$697</c:f>
              <c:numCache>
                <c:formatCode>mm/dd/yy;@</c:formatCode>
                <c:ptCount val="192"/>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pt idx="163">
                  <c:v>41517.0</c:v>
                </c:pt>
                <c:pt idx="164">
                  <c:v>41547.0</c:v>
                </c:pt>
                <c:pt idx="165">
                  <c:v>41578.0</c:v>
                </c:pt>
                <c:pt idx="166">
                  <c:v>41608.0</c:v>
                </c:pt>
                <c:pt idx="167">
                  <c:v>41639.0</c:v>
                </c:pt>
                <c:pt idx="168">
                  <c:v>41670.0</c:v>
                </c:pt>
                <c:pt idx="169">
                  <c:v>41698.0</c:v>
                </c:pt>
                <c:pt idx="170">
                  <c:v>41729.0</c:v>
                </c:pt>
                <c:pt idx="171">
                  <c:v>41759.0</c:v>
                </c:pt>
                <c:pt idx="172">
                  <c:v>41790.0</c:v>
                </c:pt>
                <c:pt idx="173">
                  <c:v>41820.0</c:v>
                </c:pt>
                <c:pt idx="174">
                  <c:v>41851.0</c:v>
                </c:pt>
                <c:pt idx="175">
                  <c:v>41882.0</c:v>
                </c:pt>
                <c:pt idx="176">
                  <c:v>41912.0</c:v>
                </c:pt>
                <c:pt idx="177">
                  <c:v>41943.0</c:v>
                </c:pt>
                <c:pt idx="178">
                  <c:v>41973.0</c:v>
                </c:pt>
                <c:pt idx="179">
                  <c:v>42004.0</c:v>
                </c:pt>
                <c:pt idx="180">
                  <c:v>42035.0</c:v>
                </c:pt>
                <c:pt idx="181">
                  <c:v>42063.0</c:v>
                </c:pt>
                <c:pt idx="182">
                  <c:v>42094.0</c:v>
                </c:pt>
                <c:pt idx="183">
                  <c:v>42124.0</c:v>
                </c:pt>
                <c:pt idx="184">
                  <c:v>42155.0</c:v>
                </c:pt>
                <c:pt idx="185">
                  <c:v>42185.0</c:v>
                </c:pt>
                <c:pt idx="186">
                  <c:v>42216.0</c:v>
                </c:pt>
                <c:pt idx="187">
                  <c:v>42247.0</c:v>
                </c:pt>
                <c:pt idx="188">
                  <c:v>42277.0</c:v>
                </c:pt>
                <c:pt idx="189">
                  <c:v>42308.0</c:v>
                </c:pt>
                <c:pt idx="190">
                  <c:v>42338.0</c:v>
                </c:pt>
                <c:pt idx="191">
                  <c:v>42369.0</c:v>
                </c:pt>
              </c:numCache>
            </c:numRef>
          </c:cat>
          <c:val>
            <c:numRef>
              <c:f>data!$M$506:$M$697</c:f>
              <c:numCache>
                <c:formatCode>General</c:formatCode>
                <c:ptCount val="192"/>
                <c:pt idx="162" formatCode="_(* #,##0_);_(* \(#,##0\);_(* &quot;-&quot;??_);_(@_)">
                  <c:v>1.0</c:v>
                </c:pt>
              </c:numCache>
            </c:numRef>
          </c:val>
        </c:ser>
        <c:dLbls>
          <c:showLegendKey val="0"/>
          <c:showVal val="0"/>
          <c:showCatName val="0"/>
          <c:showSerName val="0"/>
          <c:showPercent val="0"/>
          <c:showBubbleSize val="0"/>
        </c:dLbls>
        <c:gapWidth val="0"/>
        <c:overlap val="100"/>
        <c:axId val="590599432"/>
        <c:axId val="590596232"/>
      </c:barChart>
      <c:lineChart>
        <c:grouping val="standard"/>
        <c:varyColors val="0"/>
        <c:ser>
          <c:idx val="0"/>
          <c:order val="0"/>
          <c:tx>
            <c:strRef>
              <c:f>data!$B$3</c:f>
              <c:strCache>
                <c:ptCount val="1"/>
                <c:pt idx="0">
                  <c:v>HST1</c:v>
                </c:pt>
              </c:strCache>
            </c:strRef>
          </c:tx>
          <c:spPr>
            <a:ln w="31750">
              <a:solidFill>
                <a:srgbClr val="0070C0"/>
              </a:solidFill>
            </a:ln>
          </c:spPr>
          <c:marker>
            <c:symbol val="none"/>
          </c:marker>
          <c:dLbls>
            <c:dLbl>
              <c:idx val="64"/>
              <c:layout>
                <c:manualLayout>
                  <c:x val="-0.0248538011695906"/>
                  <c:y val="-0.0211864406779662"/>
                </c:manualLayout>
              </c:layout>
              <c:tx>
                <c:rich>
                  <a:bodyPr/>
                  <a:lstStyle/>
                  <a:p>
                    <a:pPr>
                      <a:defRPr sz="1400" b="1">
                        <a:latin typeface="Arial" pitchFamily="34" charset="0"/>
                        <a:cs typeface="Arial" pitchFamily="34" charset="0"/>
                      </a:defRPr>
                    </a:pPr>
                    <a:r>
                      <a:rPr lang="en-US" sz="1400" b="1" dirty="0" smtClean="0">
                        <a:latin typeface="Arial" pitchFamily="34" charset="0"/>
                        <a:cs typeface="Arial" pitchFamily="34" charset="0"/>
                      </a:rPr>
                      <a:t>1,743K</a:t>
                    </a:r>
                    <a:endParaRPr lang="en-US" sz="1400" b="1" dirty="0">
                      <a:latin typeface="Arial" pitchFamily="34" charset="0"/>
                      <a:cs typeface="Arial" pitchFamily="34" charset="0"/>
                    </a:endParaRPr>
                  </a:p>
                </c:rich>
              </c:tx>
              <c:spPr/>
              <c:showLegendKey val="0"/>
              <c:showVal val="1"/>
              <c:showCatName val="0"/>
              <c:showSerName val="0"/>
              <c:showPercent val="0"/>
              <c:showBubbleSize val="0"/>
            </c:dLbl>
            <c:dLbl>
              <c:idx val="76"/>
              <c:layout>
                <c:manualLayout>
                  <c:x val="-0.102339181286554"/>
                  <c:y val="0.0541431261770245"/>
                </c:manualLayout>
              </c:layout>
              <c:tx>
                <c:rich>
                  <a:bodyPr/>
                  <a:lstStyle/>
                  <a:p>
                    <a:pPr>
                      <a:defRPr sz="1400" b="1">
                        <a:latin typeface="Arial" pitchFamily="34" charset="0"/>
                        <a:cs typeface="Arial" pitchFamily="34" charset="0"/>
                      </a:defRPr>
                    </a:pPr>
                    <a:r>
                      <a:rPr lang="en-US" sz="1400" b="1" dirty="0" smtClean="0">
                        <a:latin typeface="Arial" pitchFamily="34" charset="0"/>
                        <a:cs typeface="Arial" pitchFamily="34" charset="0"/>
                      </a:rPr>
                      <a:t> Trough = 27% of ‘Normal’</a:t>
                    </a:r>
                    <a:endParaRPr lang="en-US" sz="1400" b="1" dirty="0">
                      <a:latin typeface="Arial" pitchFamily="34" charset="0"/>
                      <a:cs typeface="Arial" pitchFamily="34" charset="0"/>
                    </a:endParaRPr>
                  </a:p>
                </c:rich>
              </c:tx>
              <c:spPr/>
              <c:showLegendKey val="0"/>
              <c:showVal val="1"/>
              <c:showCatName val="0"/>
              <c:showSerName val="0"/>
              <c:showPercent val="0"/>
              <c:showBubbleSize val="0"/>
            </c:dLbl>
            <c:showLegendKey val="0"/>
            <c:showVal val="0"/>
            <c:showCatName val="0"/>
            <c:showSerName val="0"/>
            <c:showPercent val="0"/>
            <c:showBubbleSize val="0"/>
          </c:dLbls>
          <c:cat>
            <c:numRef>
              <c:f>data!$A$178:$A$241</c:f>
              <c:numCache>
                <c:formatCode>mm/dd/yy;@</c:formatCode>
                <c:ptCount val="6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pt idx="54">
                  <c:v>41547.0</c:v>
                </c:pt>
                <c:pt idx="55">
                  <c:v>41639.0</c:v>
                </c:pt>
                <c:pt idx="56">
                  <c:v>41729.0</c:v>
                </c:pt>
                <c:pt idx="57">
                  <c:v>41820.0</c:v>
                </c:pt>
                <c:pt idx="58">
                  <c:v>41912.0</c:v>
                </c:pt>
                <c:pt idx="59">
                  <c:v>42004.0</c:v>
                </c:pt>
                <c:pt idx="60">
                  <c:v>42094.0</c:v>
                </c:pt>
                <c:pt idx="61">
                  <c:v>42185.0</c:v>
                </c:pt>
                <c:pt idx="62">
                  <c:v>42277.0</c:v>
                </c:pt>
                <c:pt idx="63">
                  <c:v>42369.0</c:v>
                </c:pt>
              </c:numCache>
            </c:numRef>
          </c:cat>
          <c:val>
            <c:numRef>
              <c:f>data!$B$178:$B$241</c:f>
              <c:numCache>
                <c:formatCode>0</c:formatCode>
                <c:ptCount val="64"/>
                <c:pt idx="0">
                  <c:v>1278.666666666671</c:v>
                </c:pt>
                <c:pt idx="1">
                  <c:v>1235.666666666671</c:v>
                </c:pt>
                <c:pt idx="2">
                  <c:v>1189.333333333326</c:v>
                </c:pt>
                <c:pt idx="3">
                  <c:v>1224.333333333326</c:v>
                </c:pt>
                <c:pt idx="4">
                  <c:v>1257.666666666671</c:v>
                </c:pt>
                <c:pt idx="5">
                  <c:v>1297.0</c:v>
                </c:pt>
                <c:pt idx="6">
                  <c:v>1275.666666666671</c:v>
                </c:pt>
                <c:pt idx="7">
                  <c:v>1256.333333333326</c:v>
                </c:pt>
                <c:pt idx="8">
                  <c:v>1370.333333333326</c:v>
                </c:pt>
                <c:pt idx="9">
                  <c:v>1349.0</c:v>
                </c:pt>
                <c:pt idx="10">
                  <c:v>1338.666666666671</c:v>
                </c:pt>
                <c:pt idx="11">
                  <c:v>1395.0</c:v>
                </c:pt>
                <c:pt idx="12">
                  <c:v>1412.333333333326</c:v>
                </c:pt>
                <c:pt idx="13">
                  <c:v>1426.0</c:v>
                </c:pt>
                <c:pt idx="14">
                  <c:v>1524.666666666671</c:v>
                </c:pt>
                <c:pt idx="15">
                  <c:v>1657.333333333326</c:v>
                </c:pt>
                <c:pt idx="16">
                  <c:v>1557.666666666671</c:v>
                </c:pt>
                <c:pt idx="17">
                  <c:v>1608.0</c:v>
                </c:pt>
                <c:pt idx="18">
                  <c:v>1640.333333333326</c:v>
                </c:pt>
                <c:pt idx="19">
                  <c:v>1610.666666666671</c:v>
                </c:pt>
                <c:pt idx="20">
                  <c:v>1704.666666666671</c:v>
                </c:pt>
                <c:pt idx="21">
                  <c:v>1697.0</c:v>
                </c:pt>
                <c:pt idx="22">
                  <c:v>1747.0</c:v>
                </c:pt>
                <c:pt idx="23">
                  <c:v>1725.333333333326</c:v>
                </c:pt>
                <c:pt idx="24">
                  <c:v>1742.666666666671</c:v>
                </c:pt>
                <c:pt idx="25">
                  <c:v>1510.666666666671</c:v>
                </c:pt>
                <c:pt idx="26">
                  <c:v>1390.666666666671</c:v>
                </c:pt>
                <c:pt idx="27">
                  <c:v>1250.333333333326</c:v>
                </c:pt>
                <c:pt idx="28">
                  <c:v>1173.666666666671</c:v>
                </c:pt>
                <c:pt idx="29">
                  <c:v>1152.666666666671</c:v>
                </c:pt>
                <c:pt idx="30">
                  <c:v>978.0</c:v>
                </c:pt>
                <c:pt idx="31">
                  <c:v>838.6666666666675</c:v>
                </c:pt>
                <c:pt idx="32">
                  <c:v>741.6666666666675</c:v>
                </c:pt>
                <c:pt idx="33">
                  <c:v>669.333333333333</c:v>
                </c:pt>
                <c:pt idx="34">
                  <c:v>586.333333333333</c:v>
                </c:pt>
                <c:pt idx="35">
                  <c:v>468.0</c:v>
                </c:pt>
                <c:pt idx="36">
                  <c:v>356.333333333333</c:v>
                </c:pt>
                <c:pt idx="37">
                  <c:v>425.6666666666671</c:v>
                </c:pt>
                <c:pt idx="38">
                  <c:v>502.0</c:v>
                </c:pt>
                <c:pt idx="39">
                  <c:v>485.6666666666671</c:v>
                </c:pt>
                <c:pt idx="40">
                  <c:v>526.0</c:v>
                </c:pt>
                <c:pt idx="41">
                  <c:v>489.333333333333</c:v>
                </c:pt>
                <c:pt idx="42">
                  <c:v>430.6666666666671</c:v>
                </c:pt>
                <c:pt idx="43">
                  <c:v>439.6666666666671</c:v>
                </c:pt>
                <c:pt idx="44">
                  <c:v>418.0</c:v>
                </c:pt>
                <c:pt idx="45">
                  <c:v>422.0</c:v>
                </c:pt>
                <c:pt idx="46">
                  <c:v>424.333333333333</c:v>
                </c:pt>
                <c:pt idx="47">
                  <c:v>473.0</c:v>
                </c:pt>
                <c:pt idx="48">
                  <c:v>486.0</c:v>
                </c:pt>
                <c:pt idx="49">
                  <c:v>516.6666666666675</c:v>
                </c:pt>
                <c:pt idx="50">
                  <c:v>546.6666666666675</c:v>
                </c:pt>
                <c:pt idx="51">
                  <c:v>597.0</c:v>
                </c:pt>
                <c:pt idx="52" formatCode="0.000000">
                  <c:v>629.6666666666675</c:v>
                </c:pt>
                <c:pt idx="53">
                  <c:v>598.0</c:v>
                </c:pt>
                <c:pt idx="54">
                  <c:v>616.0745499999998</c:v>
                </c:pt>
                <c:pt idx="55">
                  <c:v>671.2158343228577</c:v>
                </c:pt>
                <c:pt idx="56">
                  <c:v>714.5096488013544</c:v>
                </c:pt>
                <c:pt idx="57">
                  <c:v>774.2866665871838</c:v>
                </c:pt>
                <c:pt idx="58">
                  <c:v>854.1678901544874</c:v>
                </c:pt>
                <c:pt idx="59">
                  <c:v>959.2514849403205</c:v>
                </c:pt>
                <c:pt idx="60" formatCode="0.0">
                  <c:v>1055.717679775943</c:v>
                </c:pt>
                <c:pt idx="61" formatCode="0.0">
                  <c:v>1138.64720581758</c:v>
                </c:pt>
                <c:pt idx="62" formatCode="0.0">
                  <c:v>1203.529252630806</c:v>
                </c:pt>
                <c:pt idx="63" formatCode="0.0">
                  <c:v>1246.66622062279</c:v>
                </c:pt>
              </c:numCache>
            </c:numRef>
          </c:val>
          <c:smooth val="0"/>
        </c:ser>
        <c:dLbls>
          <c:showLegendKey val="0"/>
          <c:showVal val="0"/>
          <c:showCatName val="0"/>
          <c:showSerName val="0"/>
          <c:showPercent val="0"/>
          <c:showBubbleSize val="0"/>
        </c:dLbls>
        <c:marker val="1"/>
        <c:smooth val="0"/>
        <c:axId val="590589384"/>
        <c:axId val="590592808"/>
      </c:lineChart>
      <c:dateAx>
        <c:axId val="590589384"/>
        <c:scaling>
          <c:orientation val="minMax"/>
        </c:scaling>
        <c:delete val="0"/>
        <c:axPos val="b"/>
        <c:numFmt formatCode="yy" sourceLinked="0"/>
        <c:majorTickMark val="out"/>
        <c:minorTickMark val="none"/>
        <c:tickLblPos val="low"/>
        <c:spPr>
          <a:ln w="9525">
            <a:solidFill>
              <a:srgbClr val="000000"/>
            </a:solidFill>
          </a:ln>
        </c:spPr>
        <c:txPr>
          <a:bodyPr/>
          <a:lstStyle/>
          <a:p>
            <a:pPr>
              <a:defRPr sz="1400" b="1">
                <a:latin typeface="Arial" pitchFamily="34" charset="0"/>
                <a:cs typeface="Arial" pitchFamily="34" charset="0"/>
              </a:defRPr>
            </a:pPr>
            <a:endParaRPr lang="en-US"/>
          </a:p>
        </c:txPr>
        <c:crossAx val="590592808"/>
        <c:crosses val="autoZero"/>
        <c:auto val="1"/>
        <c:lblOffset val="100"/>
        <c:baseTimeUnit val="months"/>
        <c:majorUnit val="12.0"/>
        <c:majorTimeUnit val="months"/>
      </c:dateAx>
      <c:valAx>
        <c:axId val="590592808"/>
        <c:scaling>
          <c:orientation val="minMax"/>
          <c:min val="0.0"/>
        </c:scaling>
        <c:delete val="0"/>
        <c:axPos val="l"/>
        <c:numFmt formatCode="#,##0" sourceLinked="0"/>
        <c:majorTickMark val="out"/>
        <c:minorTickMark val="none"/>
        <c:tickLblPos val="nextTo"/>
        <c:spPr>
          <a:noFill/>
          <a:ln w="15875">
            <a:solidFill>
              <a:srgbClr val="000000"/>
            </a:solidFill>
          </a:ln>
        </c:spPr>
        <c:txPr>
          <a:bodyPr/>
          <a:lstStyle/>
          <a:p>
            <a:pPr>
              <a:defRPr sz="1400" b="1">
                <a:solidFill>
                  <a:srgbClr val="000000"/>
                </a:solidFill>
                <a:latin typeface="Arial" pitchFamily="34" charset="0"/>
                <a:cs typeface="Arial" pitchFamily="34" charset="0"/>
              </a:defRPr>
            </a:pPr>
            <a:endParaRPr lang="en-US"/>
          </a:p>
        </c:txPr>
        <c:crossAx val="590589384"/>
        <c:crosses val="autoZero"/>
        <c:crossBetween val="between"/>
      </c:valAx>
      <c:valAx>
        <c:axId val="590596232"/>
        <c:scaling>
          <c:orientation val="minMax"/>
          <c:max val="1.0"/>
          <c:min val="0.0"/>
        </c:scaling>
        <c:delete val="0"/>
        <c:axPos val="r"/>
        <c:numFmt formatCode="General" sourceLinked="1"/>
        <c:majorTickMark val="none"/>
        <c:minorTickMark val="none"/>
        <c:tickLblPos val="none"/>
        <c:spPr>
          <a:ln w="15875">
            <a:solidFill>
              <a:srgbClr val="838383">
                <a:lumMod val="50000"/>
              </a:srgbClr>
            </a:solidFill>
          </a:ln>
        </c:spPr>
        <c:crossAx val="590599432"/>
        <c:crosses val="max"/>
        <c:crossBetween val="between"/>
      </c:valAx>
      <c:dateAx>
        <c:axId val="590599432"/>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590596232"/>
        <c:crosses val="autoZero"/>
        <c:auto val="0"/>
        <c:lblOffset val="100"/>
        <c:baseTimeUnit val="months"/>
        <c:majorUnit val="12.0"/>
      </c:dateAx>
      <c:spPr>
        <a:noFill/>
        <a:ln w="15875">
          <a:solidFill>
            <a:srgbClr val="838383">
              <a:lumMod val="50000"/>
            </a:srgbClr>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2382133995037"/>
          <c:y val="0.0687203791469194"/>
          <c:w val="0.920595533498787"/>
          <c:h val="0.805687203791469"/>
        </c:manualLayout>
      </c:layout>
      <c:barChart>
        <c:barDir val="col"/>
        <c:grouping val="clustered"/>
        <c:varyColors val="0"/>
        <c:ser>
          <c:idx val="4"/>
          <c:order val="1"/>
          <c:tx>
            <c:strRef>
              <c:f>Sheet1!$E$1</c:f>
              <c:strCache>
                <c:ptCount val="1"/>
                <c:pt idx="0">
                  <c:v>Recession</c:v>
                </c:pt>
              </c:strCache>
            </c:strRef>
          </c:tx>
          <c:spPr>
            <a:solidFill>
              <a:schemeClr val="bg1">
                <a:lumMod val="75000"/>
                <a:alpha val="25000"/>
              </a:schemeClr>
            </a:solidFill>
            <a:ln w="12608">
              <a:noFill/>
              <a:prstDash val="solid"/>
            </a:ln>
          </c:spPr>
          <c:invertIfNegative val="0"/>
          <c:cat>
            <c:numRef>
              <c:f>Sheet1!$A$72:$A$355</c:f>
              <c:numCache>
                <c:formatCode>d\-mmm\-yy</c:formatCode>
                <c:ptCount val="284"/>
                <c:pt idx="0">
                  <c:v>32904.0</c:v>
                </c:pt>
                <c:pt idx="1">
                  <c:v>32932.0</c:v>
                </c:pt>
                <c:pt idx="2">
                  <c:v>32963.0</c:v>
                </c:pt>
                <c:pt idx="3">
                  <c:v>32993.0</c:v>
                </c:pt>
                <c:pt idx="4">
                  <c:v>33024.0</c:v>
                </c:pt>
                <c:pt idx="5">
                  <c:v>33054.0</c:v>
                </c:pt>
                <c:pt idx="6">
                  <c:v>33085.0</c:v>
                </c:pt>
                <c:pt idx="7">
                  <c:v>33116.0</c:v>
                </c:pt>
                <c:pt idx="8">
                  <c:v>33146.0</c:v>
                </c:pt>
                <c:pt idx="9">
                  <c:v>33177.0</c:v>
                </c:pt>
                <c:pt idx="10">
                  <c:v>33207.0</c:v>
                </c:pt>
                <c:pt idx="11">
                  <c:v>33238.0</c:v>
                </c:pt>
                <c:pt idx="12">
                  <c:v>33269.0</c:v>
                </c:pt>
                <c:pt idx="13">
                  <c:v>33297.0</c:v>
                </c:pt>
                <c:pt idx="14">
                  <c:v>33328.0</c:v>
                </c:pt>
                <c:pt idx="15">
                  <c:v>33358.0</c:v>
                </c:pt>
                <c:pt idx="16">
                  <c:v>33389.0</c:v>
                </c:pt>
                <c:pt idx="17">
                  <c:v>33419.0</c:v>
                </c:pt>
                <c:pt idx="18">
                  <c:v>33450.0</c:v>
                </c:pt>
                <c:pt idx="19">
                  <c:v>33481.0</c:v>
                </c:pt>
                <c:pt idx="20">
                  <c:v>33511.0</c:v>
                </c:pt>
                <c:pt idx="21">
                  <c:v>33542.0</c:v>
                </c:pt>
                <c:pt idx="22">
                  <c:v>33572.0</c:v>
                </c:pt>
                <c:pt idx="23">
                  <c:v>33603.0</c:v>
                </c:pt>
                <c:pt idx="24">
                  <c:v>33634.0</c:v>
                </c:pt>
                <c:pt idx="25">
                  <c:v>33663.0</c:v>
                </c:pt>
                <c:pt idx="26">
                  <c:v>33694.0</c:v>
                </c:pt>
                <c:pt idx="27">
                  <c:v>33724.0</c:v>
                </c:pt>
                <c:pt idx="28">
                  <c:v>33755.0</c:v>
                </c:pt>
                <c:pt idx="29">
                  <c:v>33785.0</c:v>
                </c:pt>
                <c:pt idx="30">
                  <c:v>33816.0</c:v>
                </c:pt>
                <c:pt idx="31">
                  <c:v>33847.0</c:v>
                </c:pt>
                <c:pt idx="32">
                  <c:v>33877.0</c:v>
                </c:pt>
                <c:pt idx="33">
                  <c:v>33908.0</c:v>
                </c:pt>
                <c:pt idx="34">
                  <c:v>33938.0</c:v>
                </c:pt>
                <c:pt idx="35">
                  <c:v>33969.0</c:v>
                </c:pt>
                <c:pt idx="36">
                  <c:v>34000.0</c:v>
                </c:pt>
                <c:pt idx="37">
                  <c:v>34028.0</c:v>
                </c:pt>
                <c:pt idx="38">
                  <c:v>34059.0</c:v>
                </c:pt>
                <c:pt idx="39">
                  <c:v>34089.0</c:v>
                </c:pt>
                <c:pt idx="40">
                  <c:v>34120.0</c:v>
                </c:pt>
                <c:pt idx="41">
                  <c:v>34150.0</c:v>
                </c:pt>
                <c:pt idx="42">
                  <c:v>34181.0</c:v>
                </c:pt>
                <c:pt idx="43">
                  <c:v>34212.0</c:v>
                </c:pt>
                <c:pt idx="44">
                  <c:v>34242.0</c:v>
                </c:pt>
                <c:pt idx="45">
                  <c:v>34273.0</c:v>
                </c:pt>
                <c:pt idx="46">
                  <c:v>34303.0</c:v>
                </c:pt>
                <c:pt idx="47">
                  <c:v>34334.0</c:v>
                </c:pt>
                <c:pt idx="48">
                  <c:v>34365.0</c:v>
                </c:pt>
                <c:pt idx="49">
                  <c:v>34393.0</c:v>
                </c:pt>
                <c:pt idx="50">
                  <c:v>34424.0</c:v>
                </c:pt>
                <c:pt idx="51">
                  <c:v>34454.0</c:v>
                </c:pt>
                <c:pt idx="52">
                  <c:v>34485.0</c:v>
                </c:pt>
                <c:pt idx="53">
                  <c:v>34515.0</c:v>
                </c:pt>
                <c:pt idx="54">
                  <c:v>34546.0</c:v>
                </c:pt>
                <c:pt idx="55">
                  <c:v>34577.0</c:v>
                </c:pt>
                <c:pt idx="56">
                  <c:v>34607.0</c:v>
                </c:pt>
                <c:pt idx="57">
                  <c:v>34638.0</c:v>
                </c:pt>
                <c:pt idx="58">
                  <c:v>34668.0</c:v>
                </c:pt>
                <c:pt idx="59">
                  <c:v>34699.0</c:v>
                </c:pt>
                <c:pt idx="60">
                  <c:v>34730.0</c:v>
                </c:pt>
                <c:pt idx="61">
                  <c:v>34758.0</c:v>
                </c:pt>
                <c:pt idx="62">
                  <c:v>34789.0</c:v>
                </c:pt>
                <c:pt idx="63">
                  <c:v>34819.0</c:v>
                </c:pt>
                <c:pt idx="64">
                  <c:v>34850.0</c:v>
                </c:pt>
                <c:pt idx="65">
                  <c:v>34880.0</c:v>
                </c:pt>
                <c:pt idx="66">
                  <c:v>34911.0</c:v>
                </c:pt>
                <c:pt idx="67">
                  <c:v>34942.0</c:v>
                </c:pt>
                <c:pt idx="68">
                  <c:v>34972.0</c:v>
                </c:pt>
                <c:pt idx="69">
                  <c:v>35003.0</c:v>
                </c:pt>
                <c:pt idx="70">
                  <c:v>35033.0</c:v>
                </c:pt>
                <c:pt idx="71">
                  <c:v>35064.0</c:v>
                </c:pt>
                <c:pt idx="72">
                  <c:v>35095.0</c:v>
                </c:pt>
                <c:pt idx="73">
                  <c:v>35124.0</c:v>
                </c:pt>
                <c:pt idx="74">
                  <c:v>35155.0</c:v>
                </c:pt>
                <c:pt idx="75">
                  <c:v>35185.0</c:v>
                </c:pt>
                <c:pt idx="76">
                  <c:v>35216.0</c:v>
                </c:pt>
                <c:pt idx="77">
                  <c:v>35246.0</c:v>
                </c:pt>
                <c:pt idx="78">
                  <c:v>35277.0</c:v>
                </c:pt>
                <c:pt idx="79">
                  <c:v>35308.0</c:v>
                </c:pt>
                <c:pt idx="80">
                  <c:v>35338.0</c:v>
                </c:pt>
                <c:pt idx="81">
                  <c:v>35369.0</c:v>
                </c:pt>
                <c:pt idx="82">
                  <c:v>35399.0</c:v>
                </c:pt>
                <c:pt idx="83">
                  <c:v>35430.0</c:v>
                </c:pt>
                <c:pt idx="84">
                  <c:v>35461.0</c:v>
                </c:pt>
                <c:pt idx="85">
                  <c:v>35489.0</c:v>
                </c:pt>
                <c:pt idx="86">
                  <c:v>35520.0</c:v>
                </c:pt>
                <c:pt idx="87">
                  <c:v>35550.0</c:v>
                </c:pt>
                <c:pt idx="88">
                  <c:v>35581.0</c:v>
                </c:pt>
                <c:pt idx="89">
                  <c:v>35611.0</c:v>
                </c:pt>
                <c:pt idx="90">
                  <c:v>35642.0</c:v>
                </c:pt>
                <c:pt idx="91">
                  <c:v>35673.0</c:v>
                </c:pt>
                <c:pt idx="92">
                  <c:v>35703.0</c:v>
                </c:pt>
                <c:pt idx="93">
                  <c:v>35734.0</c:v>
                </c:pt>
                <c:pt idx="94">
                  <c:v>35764.0</c:v>
                </c:pt>
                <c:pt idx="95">
                  <c:v>35795.0</c:v>
                </c:pt>
                <c:pt idx="96">
                  <c:v>35826.0</c:v>
                </c:pt>
                <c:pt idx="97">
                  <c:v>35854.0</c:v>
                </c:pt>
                <c:pt idx="98">
                  <c:v>35885.0</c:v>
                </c:pt>
                <c:pt idx="99">
                  <c:v>35915.0</c:v>
                </c:pt>
                <c:pt idx="100">
                  <c:v>35946.0</c:v>
                </c:pt>
                <c:pt idx="101">
                  <c:v>35976.0</c:v>
                </c:pt>
                <c:pt idx="102">
                  <c:v>36007.0</c:v>
                </c:pt>
                <c:pt idx="103">
                  <c:v>36038.0</c:v>
                </c:pt>
                <c:pt idx="104">
                  <c:v>36068.0</c:v>
                </c:pt>
                <c:pt idx="105">
                  <c:v>36099.0</c:v>
                </c:pt>
                <c:pt idx="106">
                  <c:v>36129.0</c:v>
                </c:pt>
                <c:pt idx="107">
                  <c:v>36160.0</c:v>
                </c:pt>
                <c:pt idx="108">
                  <c:v>36191.0</c:v>
                </c:pt>
                <c:pt idx="109">
                  <c:v>36219.0</c:v>
                </c:pt>
                <c:pt idx="110">
                  <c:v>36250.0</c:v>
                </c:pt>
                <c:pt idx="111">
                  <c:v>36280.0</c:v>
                </c:pt>
                <c:pt idx="112">
                  <c:v>36311.0</c:v>
                </c:pt>
                <c:pt idx="113">
                  <c:v>36341.0</c:v>
                </c:pt>
                <c:pt idx="114">
                  <c:v>36372.0</c:v>
                </c:pt>
                <c:pt idx="115">
                  <c:v>36403.0</c:v>
                </c:pt>
                <c:pt idx="116">
                  <c:v>36433.0</c:v>
                </c:pt>
                <c:pt idx="117">
                  <c:v>36464.0</c:v>
                </c:pt>
                <c:pt idx="118">
                  <c:v>36494.0</c:v>
                </c:pt>
                <c:pt idx="119">
                  <c:v>36525.0</c:v>
                </c:pt>
                <c:pt idx="120">
                  <c:v>36556.0</c:v>
                </c:pt>
                <c:pt idx="121">
                  <c:v>36585.0</c:v>
                </c:pt>
                <c:pt idx="122">
                  <c:v>36616.0</c:v>
                </c:pt>
                <c:pt idx="123">
                  <c:v>36646.0</c:v>
                </c:pt>
                <c:pt idx="124">
                  <c:v>36677.0</c:v>
                </c:pt>
                <c:pt idx="125">
                  <c:v>36707.0</c:v>
                </c:pt>
                <c:pt idx="126">
                  <c:v>36738.0</c:v>
                </c:pt>
                <c:pt idx="127">
                  <c:v>36769.0</c:v>
                </c:pt>
                <c:pt idx="128">
                  <c:v>36799.0</c:v>
                </c:pt>
                <c:pt idx="129">
                  <c:v>36830.0</c:v>
                </c:pt>
                <c:pt idx="130">
                  <c:v>36860.0</c:v>
                </c:pt>
                <c:pt idx="131">
                  <c:v>36891.0</c:v>
                </c:pt>
                <c:pt idx="132">
                  <c:v>36922.0</c:v>
                </c:pt>
                <c:pt idx="133">
                  <c:v>36950.0</c:v>
                </c:pt>
                <c:pt idx="134">
                  <c:v>36981.0</c:v>
                </c:pt>
                <c:pt idx="135">
                  <c:v>37011.0</c:v>
                </c:pt>
                <c:pt idx="136">
                  <c:v>37042.0</c:v>
                </c:pt>
                <c:pt idx="137">
                  <c:v>37072.0</c:v>
                </c:pt>
                <c:pt idx="138">
                  <c:v>37103.0</c:v>
                </c:pt>
                <c:pt idx="139">
                  <c:v>37134.0</c:v>
                </c:pt>
                <c:pt idx="140">
                  <c:v>37164.0</c:v>
                </c:pt>
                <c:pt idx="141">
                  <c:v>37195.0</c:v>
                </c:pt>
                <c:pt idx="142">
                  <c:v>37225.0</c:v>
                </c:pt>
                <c:pt idx="143">
                  <c:v>37256.0</c:v>
                </c:pt>
                <c:pt idx="144">
                  <c:v>37287.0</c:v>
                </c:pt>
                <c:pt idx="145">
                  <c:v>37315.0</c:v>
                </c:pt>
                <c:pt idx="146">
                  <c:v>37346.0</c:v>
                </c:pt>
                <c:pt idx="147">
                  <c:v>37376.0</c:v>
                </c:pt>
                <c:pt idx="148">
                  <c:v>37407.0</c:v>
                </c:pt>
                <c:pt idx="149">
                  <c:v>37437.0</c:v>
                </c:pt>
                <c:pt idx="150">
                  <c:v>37468.0</c:v>
                </c:pt>
                <c:pt idx="151">
                  <c:v>37499.0</c:v>
                </c:pt>
                <c:pt idx="152">
                  <c:v>37529.0</c:v>
                </c:pt>
                <c:pt idx="153">
                  <c:v>37560.0</c:v>
                </c:pt>
                <c:pt idx="154">
                  <c:v>37590.0</c:v>
                </c:pt>
                <c:pt idx="155">
                  <c:v>37621.0</c:v>
                </c:pt>
                <c:pt idx="156">
                  <c:v>37652.0</c:v>
                </c:pt>
                <c:pt idx="157">
                  <c:v>37680.0</c:v>
                </c:pt>
                <c:pt idx="158">
                  <c:v>37711.0</c:v>
                </c:pt>
                <c:pt idx="159">
                  <c:v>37741.0</c:v>
                </c:pt>
                <c:pt idx="160">
                  <c:v>37772.0</c:v>
                </c:pt>
                <c:pt idx="161">
                  <c:v>37802.0</c:v>
                </c:pt>
                <c:pt idx="162">
                  <c:v>37833.0</c:v>
                </c:pt>
                <c:pt idx="163">
                  <c:v>37864.0</c:v>
                </c:pt>
                <c:pt idx="164">
                  <c:v>37894.0</c:v>
                </c:pt>
                <c:pt idx="165">
                  <c:v>37925.0</c:v>
                </c:pt>
                <c:pt idx="166">
                  <c:v>37955.0</c:v>
                </c:pt>
                <c:pt idx="167">
                  <c:v>37986.0</c:v>
                </c:pt>
                <c:pt idx="168">
                  <c:v>38017.0</c:v>
                </c:pt>
                <c:pt idx="169">
                  <c:v>38046.0</c:v>
                </c:pt>
                <c:pt idx="170">
                  <c:v>38077.0</c:v>
                </c:pt>
                <c:pt idx="171">
                  <c:v>38107.0</c:v>
                </c:pt>
                <c:pt idx="172">
                  <c:v>38138.0</c:v>
                </c:pt>
                <c:pt idx="173">
                  <c:v>38168.0</c:v>
                </c:pt>
                <c:pt idx="174">
                  <c:v>38199.0</c:v>
                </c:pt>
                <c:pt idx="175">
                  <c:v>38230.0</c:v>
                </c:pt>
                <c:pt idx="176">
                  <c:v>38260.0</c:v>
                </c:pt>
                <c:pt idx="177">
                  <c:v>38291.0</c:v>
                </c:pt>
                <c:pt idx="178">
                  <c:v>38321.0</c:v>
                </c:pt>
                <c:pt idx="179">
                  <c:v>38352.0</c:v>
                </c:pt>
                <c:pt idx="180">
                  <c:v>38383.0</c:v>
                </c:pt>
                <c:pt idx="181">
                  <c:v>38411.0</c:v>
                </c:pt>
                <c:pt idx="182">
                  <c:v>38442.0</c:v>
                </c:pt>
                <c:pt idx="183">
                  <c:v>38472.0</c:v>
                </c:pt>
                <c:pt idx="184">
                  <c:v>38503.0</c:v>
                </c:pt>
                <c:pt idx="185">
                  <c:v>38533.0</c:v>
                </c:pt>
                <c:pt idx="186">
                  <c:v>38564.0</c:v>
                </c:pt>
                <c:pt idx="187">
                  <c:v>38595.0</c:v>
                </c:pt>
                <c:pt idx="188">
                  <c:v>38625.0</c:v>
                </c:pt>
                <c:pt idx="189">
                  <c:v>38656.0</c:v>
                </c:pt>
                <c:pt idx="190">
                  <c:v>38686.0</c:v>
                </c:pt>
                <c:pt idx="191">
                  <c:v>38717.0</c:v>
                </c:pt>
                <c:pt idx="192">
                  <c:v>38748.0</c:v>
                </c:pt>
                <c:pt idx="193">
                  <c:v>38776.0</c:v>
                </c:pt>
                <c:pt idx="194">
                  <c:v>38807.0</c:v>
                </c:pt>
                <c:pt idx="195">
                  <c:v>38837.0</c:v>
                </c:pt>
                <c:pt idx="196">
                  <c:v>38868.0</c:v>
                </c:pt>
                <c:pt idx="197">
                  <c:v>38898.0</c:v>
                </c:pt>
                <c:pt idx="198">
                  <c:v>38929.0</c:v>
                </c:pt>
                <c:pt idx="199">
                  <c:v>38960.0</c:v>
                </c:pt>
                <c:pt idx="200">
                  <c:v>38990.0</c:v>
                </c:pt>
                <c:pt idx="201">
                  <c:v>39021.0</c:v>
                </c:pt>
                <c:pt idx="202">
                  <c:v>39051.0</c:v>
                </c:pt>
                <c:pt idx="203">
                  <c:v>39082.0</c:v>
                </c:pt>
                <c:pt idx="204">
                  <c:v>39113.0</c:v>
                </c:pt>
                <c:pt idx="205">
                  <c:v>39141.0</c:v>
                </c:pt>
                <c:pt idx="206">
                  <c:v>39172.0</c:v>
                </c:pt>
                <c:pt idx="207">
                  <c:v>39202.0</c:v>
                </c:pt>
                <c:pt idx="208">
                  <c:v>39233.0</c:v>
                </c:pt>
                <c:pt idx="209">
                  <c:v>39263.0</c:v>
                </c:pt>
                <c:pt idx="210">
                  <c:v>39294.0</c:v>
                </c:pt>
                <c:pt idx="211">
                  <c:v>39325.0</c:v>
                </c:pt>
                <c:pt idx="212">
                  <c:v>39355.0</c:v>
                </c:pt>
                <c:pt idx="213">
                  <c:v>39386.0</c:v>
                </c:pt>
                <c:pt idx="214">
                  <c:v>39416.0</c:v>
                </c:pt>
                <c:pt idx="215">
                  <c:v>39447.0</c:v>
                </c:pt>
                <c:pt idx="216">
                  <c:v>39478.0</c:v>
                </c:pt>
                <c:pt idx="217">
                  <c:v>39507.0</c:v>
                </c:pt>
                <c:pt idx="218">
                  <c:v>39538.0</c:v>
                </c:pt>
                <c:pt idx="219">
                  <c:v>39568.0</c:v>
                </c:pt>
                <c:pt idx="220">
                  <c:v>39599.0</c:v>
                </c:pt>
                <c:pt idx="221">
                  <c:v>39629.0</c:v>
                </c:pt>
                <c:pt idx="222">
                  <c:v>39660.0</c:v>
                </c:pt>
                <c:pt idx="223">
                  <c:v>39691.0</c:v>
                </c:pt>
                <c:pt idx="224">
                  <c:v>39721.0</c:v>
                </c:pt>
                <c:pt idx="225">
                  <c:v>39752.0</c:v>
                </c:pt>
                <c:pt idx="226">
                  <c:v>39782.0</c:v>
                </c:pt>
                <c:pt idx="227">
                  <c:v>39813.0</c:v>
                </c:pt>
                <c:pt idx="228">
                  <c:v>39844.0</c:v>
                </c:pt>
                <c:pt idx="229">
                  <c:v>39872.0</c:v>
                </c:pt>
                <c:pt idx="230">
                  <c:v>39903.0</c:v>
                </c:pt>
                <c:pt idx="231">
                  <c:v>39933.0</c:v>
                </c:pt>
                <c:pt idx="232">
                  <c:v>39964.0</c:v>
                </c:pt>
                <c:pt idx="233">
                  <c:v>39994.0</c:v>
                </c:pt>
                <c:pt idx="234">
                  <c:v>40025.0</c:v>
                </c:pt>
                <c:pt idx="235">
                  <c:v>40056.0</c:v>
                </c:pt>
                <c:pt idx="236">
                  <c:v>40086.0</c:v>
                </c:pt>
                <c:pt idx="237">
                  <c:v>40117.0</c:v>
                </c:pt>
                <c:pt idx="238">
                  <c:v>40147.0</c:v>
                </c:pt>
                <c:pt idx="239">
                  <c:v>40178.0</c:v>
                </c:pt>
                <c:pt idx="240">
                  <c:v>40209.0</c:v>
                </c:pt>
                <c:pt idx="241">
                  <c:v>40237.0</c:v>
                </c:pt>
                <c:pt idx="242">
                  <c:v>40268.0</c:v>
                </c:pt>
                <c:pt idx="243">
                  <c:v>40298.0</c:v>
                </c:pt>
                <c:pt idx="244">
                  <c:v>40329.0</c:v>
                </c:pt>
                <c:pt idx="245">
                  <c:v>40359.0</c:v>
                </c:pt>
                <c:pt idx="246">
                  <c:v>40390.0</c:v>
                </c:pt>
                <c:pt idx="247">
                  <c:v>40421.0</c:v>
                </c:pt>
                <c:pt idx="248">
                  <c:v>40451.0</c:v>
                </c:pt>
                <c:pt idx="249">
                  <c:v>40482.0</c:v>
                </c:pt>
                <c:pt idx="250">
                  <c:v>40512.0</c:v>
                </c:pt>
                <c:pt idx="251">
                  <c:v>40543.0</c:v>
                </c:pt>
                <c:pt idx="252">
                  <c:v>40574.0</c:v>
                </c:pt>
                <c:pt idx="253">
                  <c:v>40602.0</c:v>
                </c:pt>
                <c:pt idx="254">
                  <c:v>40633.0</c:v>
                </c:pt>
                <c:pt idx="255">
                  <c:v>40663.0</c:v>
                </c:pt>
                <c:pt idx="256">
                  <c:v>40694.0</c:v>
                </c:pt>
                <c:pt idx="257">
                  <c:v>40724.0</c:v>
                </c:pt>
                <c:pt idx="258">
                  <c:v>40755.0</c:v>
                </c:pt>
                <c:pt idx="259">
                  <c:v>40786.0</c:v>
                </c:pt>
                <c:pt idx="260">
                  <c:v>40816.0</c:v>
                </c:pt>
                <c:pt idx="261">
                  <c:v>40847.0</c:v>
                </c:pt>
                <c:pt idx="262">
                  <c:v>40877.0</c:v>
                </c:pt>
                <c:pt idx="263">
                  <c:v>40908.0</c:v>
                </c:pt>
                <c:pt idx="264">
                  <c:v>40939.0</c:v>
                </c:pt>
                <c:pt idx="265">
                  <c:v>40968.0</c:v>
                </c:pt>
                <c:pt idx="266">
                  <c:v>40999.0</c:v>
                </c:pt>
                <c:pt idx="267">
                  <c:v>41029.0</c:v>
                </c:pt>
                <c:pt idx="268">
                  <c:v>41060.0</c:v>
                </c:pt>
                <c:pt idx="269">
                  <c:v>41090.0</c:v>
                </c:pt>
                <c:pt idx="270">
                  <c:v>41121.0</c:v>
                </c:pt>
                <c:pt idx="271">
                  <c:v>41152.0</c:v>
                </c:pt>
                <c:pt idx="272">
                  <c:v>41182.0</c:v>
                </c:pt>
                <c:pt idx="273">
                  <c:v>41213.0</c:v>
                </c:pt>
                <c:pt idx="274">
                  <c:v>41243.0</c:v>
                </c:pt>
                <c:pt idx="275">
                  <c:v>41274.0</c:v>
                </c:pt>
                <c:pt idx="276">
                  <c:v>41305.0</c:v>
                </c:pt>
                <c:pt idx="277">
                  <c:v>41333.0</c:v>
                </c:pt>
                <c:pt idx="278">
                  <c:v>41364.0</c:v>
                </c:pt>
                <c:pt idx="279">
                  <c:v>41394.0</c:v>
                </c:pt>
                <c:pt idx="280">
                  <c:v>41425.0</c:v>
                </c:pt>
                <c:pt idx="281">
                  <c:v>41455.0</c:v>
                </c:pt>
                <c:pt idx="282">
                  <c:v>41486.0</c:v>
                </c:pt>
                <c:pt idx="283">
                  <c:v>41517.0</c:v>
                </c:pt>
              </c:numCache>
            </c:numRef>
          </c:cat>
          <c:val>
            <c:numRef>
              <c:f>Sheet1!$E$72:$E$355</c:f>
              <c:numCache>
                <c:formatCode>General</c:formatCode>
                <c:ptCount val="284"/>
                <c:pt idx="6">
                  <c:v>9.995000000000002</c:v>
                </c:pt>
                <c:pt idx="7">
                  <c:v>9.995000000000002</c:v>
                </c:pt>
                <c:pt idx="8">
                  <c:v>9.995000000000002</c:v>
                </c:pt>
                <c:pt idx="9">
                  <c:v>9.995000000000002</c:v>
                </c:pt>
                <c:pt idx="10">
                  <c:v>9.995000000000002</c:v>
                </c:pt>
                <c:pt idx="11">
                  <c:v>9.995000000000002</c:v>
                </c:pt>
                <c:pt idx="12">
                  <c:v>9.995000000000002</c:v>
                </c:pt>
                <c:pt idx="13">
                  <c:v>9.995000000000002</c:v>
                </c:pt>
                <c:pt idx="14">
                  <c:v>9.995000000000002</c:v>
                </c:pt>
                <c:pt idx="134">
                  <c:v>9.995000000000002</c:v>
                </c:pt>
                <c:pt idx="135">
                  <c:v>9.995000000000002</c:v>
                </c:pt>
                <c:pt idx="136">
                  <c:v>9.995000000000002</c:v>
                </c:pt>
                <c:pt idx="137">
                  <c:v>9.995000000000002</c:v>
                </c:pt>
                <c:pt idx="138">
                  <c:v>9.995000000000002</c:v>
                </c:pt>
                <c:pt idx="139">
                  <c:v>9.995000000000002</c:v>
                </c:pt>
                <c:pt idx="140">
                  <c:v>9.995000000000002</c:v>
                </c:pt>
                <c:pt idx="141">
                  <c:v>9.995000000000002</c:v>
                </c:pt>
                <c:pt idx="142">
                  <c:v>9.995000000000002</c:v>
                </c:pt>
                <c:pt idx="215">
                  <c:v>9.995000000000002</c:v>
                </c:pt>
                <c:pt idx="216">
                  <c:v>9.995000000000002</c:v>
                </c:pt>
                <c:pt idx="217">
                  <c:v>9.995000000000002</c:v>
                </c:pt>
                <c:pt idx="218">
                  <c:v>9.995000000000002</c:v>
                </c:pt>
                <c:pt idx="219">
                  <c:v>9.995000000000002</c:v>
                </c:pt>
                <c:pt idx="220">
                  <c:v>9.995000000000002</c:v>
                </c:pt>
                <c:pt idx="221">
                  <c:v>9.995000000000002</c:v>
                </c:pt>
                <c:pt idx="222">
                  <c:v>9.995000000000002</c:v>
                </c:pt>
                <c:pt idx="223">
                  <c:v>9.995000000000002</c:v>
                </c:pt>
                <c:pt idx="224">
                  <c:v>9.995000000000002</c:v>
                </c:pt>
                <c:pt idx="225">
                  <c:v>9.995000000000002</c:v>
                </c:pt>
                <c:pt idx="226">
                  <c:v>9.995000000000002</c:v>
                </c:pt>
                <c:pt idx="227">
                  <c:v>9.995000000000002</c:v>
                </c:pt>
                <c:pt idx="228">
                  <c:v>9.995000000000002</c:v>
                </c:pt>
                <c:pt idx="229">
                  <c:v>9.995000000000002</c:v>
                </c:pt>
                <c:pt idx="230">
                  <c:v>9.995000000000002</c:v>
                </c:pt>
                <c:pt idx="231">
                  <c:v>9.995000000000002</c:v>
                </c:pt>
                <c:pt idx="232">
                  <c:v>9.995000000000002</c:v>
                </c:pt>
                <c:pt idx="233">
                  <c:v>9.995000000000002</c:v>
                </c:pt>
              </c:numCache>
            </c:numRef>
          </c:val>
        </c:ser>
        <c:dLbls>
          <c:showLegendKey val="0"/>
          <c:showVal val="0"/>
          <c:showCatName val="0"/>
          <c:showSerName val="0"/>
          <c:showPercent val="0"/>
          <c:showBubbleSize val="0"/>
        </c:dLbls>
        <c:gapWidth val="0"/>
        <c:overlap val="100"/>
        <c:axId val="424338104"/>
        <c:axId val="424341096"/>
      </c:barChart>
      <c:lineChart>
        <c:grouping val="standard"/>
        <c:varyColors val="0"/>
        <c:ser>
          <c:idx val="1"/>
          <c:order val="0"/>
          <c:tx>
            <c:strRef>
              <c:f>Sheet1!$C$4</c:f>
              <c:strCache>
                <c:ptCount val="1"/>
                <c:pt idx="0">
                  <c:v>FHLMC: 30-year average conventional commitment rate - Fixed Rate, (% p.a., NSA)</c:v>
                </c:pt>
              </c:strCache>
            </c:strRef>
          </c:tx>
          <c:spPr>
            <a:ln w="31750">
              <a:solidFill>
                <a:srgbClr val="0070C0"/>
              </a:solidFill>
              <a:prstDash val="solid"/>
            </a:ln>
          </c:spPr>
          <c:marker>
            <c:symbol val="triangle"/>
            <c:size val="2"/>
            <c:spPr>
              <a:noFill/>
              <a:ln w="9451">
                <a:noFill/>
              </a:ln>
            </c:spPr>
          </c:marker>
          <c:dLbls>
            <c:dLbl>
              <c:idx val="274"/>
              <c:layout>
                <c:manualLayout>
                  <c:x val="-0.0201273987537593"/>
                  <c:y val="0.017156862745098"/>
                </c:manualLayout>
              </c:layout>
              <c:tx>
                <c:rich>
                  <a:bodyPr/>
                  <a:lstStyle/>
                  <a:p>
                    <a:r>
                      <a:rPr lang="en-US" dirty="0" smtClean="0">
                        <a:solidFill>
                          <a:srgbClr val="000000"/>
                        </a:solidFill>
                      </a:rPr>
                      <a:t>Nov</a:t>
                    </a:r>
                    <a:r>
                      <a:rPr lang="en-US" baseline="0" dirty="0" smtClean="0">
                        <a:solidFill>
                          <a:srgbClr val="000000"/>
                        </a:solidFill>
                      </a:rPr>
                      <a:t> 2012: </a:t>
                    </a:r>
                    <a:r>
                      <a:rPr lang="en-US" dirty="0" smtClean="0"/>
                      <a:t>3.4</a:t>
                    </a:r>
                    <a:endParaRPr lang="en-US" dirty="0"/>
                  </a:p>
                </c:rich>
              </c:tx>
              <c:showLegendKey val="0"/>
              <c:showVal val="1"/>
              <c:showCatName val="0"/>
              <c:showSerName val="0"/>
              <c:showPercent val="0"/>
              <c:showBubbleSize val="0"/>
            </c:dLbl>
            <c:dLbl>
              <c:idx val="283"/>
              <c:layout>
                <c:manualLayout>
                  <c:x val="-0.0092895686555812"/>
                  <c:y val="-0.017156862745098"/>
                </c:manualLayout>
              </c:layout>
              <c:showLegendKey val="0"/>
              <c:showVal val="1"/>
              <c:showCatName val="0"/>
              <c:showSerName val="0"/>
              <c:showPercent val="0"/>
              <c:showBubbleSize val="0"/>
            </c:dLbl>
            <c:numFmt formatCode="#,##0.0" sourceLinked="0"/>
            <c:txPr>
              <a:bodyPr/>
              <a:lstStyle/>
              <a:p>
                <a:pPr>
                  <a:defRPr>
                    <a:solidFill>
                      <a:srgbClr val="0070C0"/>
                    </a:solidFill>
                  </a:defRPr>
                </a:pPr>
                <a:endParaRPr lang="en-US"/>
              </a:p>
            </c:txPr>
            <c:showLegendKey val="0"/>
            <c:showVal val="0"/>
            <c:showCatName val="0"/>
            <c:showSerName val="0"/>
            <c:showPercent val="0"/>
            <c:showBubbleSize val="0"/>
          </c:dLbls>
          <c:cat>
            <c:numRef>
              <c:f>Sheet1!$A$72:$A$355</c:f>
              <c:numCache>
                <c:formatCode>d\-mmm\-yy</c:formatCode>
                <c:ptCount val="284"/>
                <c:pt idx="0">
                  <c:v>32904.0</c:v>
                </c:pt>
                <c:pt idx="1">
                  <c:v>32932.0</c:v>
                </c:pt>
                <c:pt idx="2">
                  <c:v>32963.0</c:v>
                </c:pt>
                <c:pt idx="3">
                  <c:v>32993.0</c:v>
                </c:pt>
                <c:pt idx="4">
                  <c:v>33024.0</c:v>
                </c:pt>
                <c:pt idx="5">
                  <c:v>33054.0</c:v>
                </c:pt>
                <c:pt idx="6">
                  <c:v>33085.0</c:v>
                </c:pt>
                <c:pt idx="7">
                  <c:v>33116.0</c:v>
                </c:pt>
                <c:pt idx="8">
                  <c:v>33146.0</c:v>
                </c:pt>
                <c:pt idx="9">
                  <c:v>33177.0</c:v>
                </c:pt>
                <c:pt idx="10">
                  <c:v>33207.0</c:v>
                </c:pt>
                <c:pt idx="11">
                  <c:v>33238.0</c:v>
                </c:pt>
                <c:pt idx="12">
                  <c:v>33269.0</c:v>
                </c:pt>
                <c:pt idx="13">
                  <c:v>33297.0</c:v>
                </c:pt>
                <c:pt idx="14">
                  <c:v>33328.0</c:v>
                </c:pt>
                <c:pt idx="15">
                  <c:v>33358.0</c:v>
                </c:pt>
                <c:pt idx="16">
                  <c:v>33389.0</c:v>
                </c:pt>
                <c:pt idx="17">
                  <c:v>33419.0</c:v>
                </c:pt>
                <c:pt idx="18">
                  <c:v>33450.0</c:v>
                </c:pt>
                <c:pt idx="19">
                  <c:v>33481.0</c:v>
                </c:pt>
                <c:pt idx="20">
                  <c:v>33511.0</c:v>
                </c:pt>
                <c:pt idx="21">
                  <c:v>33542.0</c:v>
                </c:pt>
                <c:pt idx="22">
                  <c:v>33572.0</c:v>
                </c:pt>
                <c:pt idx="23">
                  <c:v>33603.0</c:v>
                </c:pt>
                <c:pt idx="24">
                  <c:v>33634.0</c:v>
                </c:pt>
                <c:pt idx="25">
                  <c:v>33663.0</c:v>
                </c:pt>
                <c:pt idx="26">
                  <c:v>33694.0</c:v>
                </c:pt>
                <c:pt idx="27">
                  <c:v>33724.0</c:v>
                </c:pt>
                <c:pt idx="28">
                  <c:v>33755.0</c:v>
                </c:pt>
                <c:pt idx="29">
                  <c:v>33785.0</c:v>
                </c:pt>
                <c:pt idx="30">
                  <c:v>33816.0</c:v>
                </c:pt>
                <c:pt idx="31">
                  <c:v>33847.0</c:v>
                </c:pt>
                <c:pt idx="32">
                  <c:v>33877.0</c:v>
                </c:pt>
                <c:pt idx="33">
                  <c:v>33908.0</c:v>
                </c:pt>
                <c:pt idx="34">
                  <c:v>33938.0</c:v>
                </c:pt>
                <c:pt idx="35">
                  <c:v>33969.0</c:v>
                </c:pt>
                <c:pt idx="36">
                  <c:v>34000.0</c:v>
                </c:pt>
                <c:pt idx="37">
                  <c:v>34028.0</c:v>
                </c:pt>
                <c:pt idx="38">
                  <c:v>34059.0</c:v>
                </c:pt>
                <c:pt idx="39">
                  <c:v>34089.0</c:v>
                </c:pt>
                <c:pt idx="40">
                  <c:v>34120.0</c:v>
                </c:pt>
                <c:pt idx="41">
                  <c:v>34150.0</c:v>
                </c:pt>
                <c:pt idx="42">
                  <c:v>34181.0</c:v>
                </c:pt>
                <c:pt idx="43">
                  <c:v>34212.0</c:v>
                </c:pt>
                <c:pt idx="44">
                  <c:v>34242.0</c:v>
                </c:pt>
                <c:pt idx="45">
                  <c:v>34273.0</c:v>
                </c:pt>
                <c:pt idx="46">
                  <c:v>34303.0</c:v>
                </c:pt>
                <c:pt idx="47">
                  <c:v>34334.0</c:v>
                </c:pt>
                <c:pt idx="48">
                  <c:v>34365.0</c:v>
                </c:pt>
                <c:pt idx="49">
                  <c:v>34393.0</c:v>
                </c:pt>
                <c:pt idx="50">
                  <c:v>34424.0</c:v>
                </c:pt>
                <c:pt idx="51">
                  <c:v>34454.0</c:v>
                </c:pt>
                <c:pt idx="52">
                  <c:v>34485.0</c:v>
                </c:pt>
                <c:pt idx="53">
                  <c:v>34515.0</c:v>
                </c:pt>
                <c:pt idx="54">
                  <c:v>34546.0</c:v>
                </c:pt>
                <c:pt idx="55">
                  <c:v>34577.0</c:v>
                </c:pt>
                <c:pt idx="56">
                  <c:v>34607.0</c:v>
                </c:pt>
                <c:pt idx="57">
                  <c:v>34638.0</c:v>
                </c:pt>
                <c:pt idx="58">
                  <c:v>34668.0</c:v>
                </c:pt>
                <c:pt idx="59">
                  <c:v>34699.0</c:v>
                </c:pt>
                <c:pt idx="60">
                  <c:v>34730.0</c:v>
                </c:pt>
                <c:pt idx="61">
                  <c:v>34758.0</c:v>
                </c:pt>
                <c:pt idx="62">
                  <c:v>34789.0</c:v>
                </c:pt>
                <c:pt idx="63">
                  <c:v>34819.0</c:v>
                </c:pt>
                <c:pt idx="64">
                  <c:v>34850.0</c:v>
                </c:pt>
                <c:pt idx="65">
                  <c:v>34880.0</c:v>
                </c:pt>
                <c:pt idx="66">
                  <c:v>34911.0</c:v>
                </c:pt>
                <c:pt idx="67">
                  <c:v>34942.0</c:v>
                </c:pt>
                <c:pt idx="68">
                  <c:v>34972.0</c:v>
                </c:pt>
                <c:pt idx="69">
                  <c:v>35003.0</c:v>
                </c:pt>
                <c:pt idx="70">
                  <c:v>35033.0</c:v>
                </c:pt>
                <c:pt idx="71">
                  <c:v>35064.0</c:v>
                </c:pt>
                <c:pt idx="72">
                  <c:v>35095.0</c:v>
                </c:pt>
                <c:pt idx="73">
                  <c:v>35124.0</c:v>
                </c:pt>
                <c:pt idx="74">
                  <c:v>35155.0</c:v>
                </c:pt>
                <c:pt idx="75">
                  <c:v>35185.0</c:v>
                </c:pt>
                <c:pt idx="76">
                  <c:v>35216.0</c:v>
                </c:pt>
                <c:pt idx="77">
                  <c:v>35246.0</c:v>
                </c:pt>
                <c:pt idx="78">
                  <c:v>35277.0</c:v>
                </c:pt>
                <c:pt idx="79">
                  <c:v>35308.0</c:v>
                </c:pt>
                <c:pt idx="80">
                  <c:v>35338.0</c:v>
                </c:pt>
                <c:pt idx="81">
                  <c:v>35369.0</c:v>
                </c:pt>
                <c:pt idx="82">
                  <c:v>35399.0</c:v>
                </c:pt>
                <c:pt idx="83">
                  <c:v>35430.0</c:v>
                </c:pt>
                <c:pt idx="84">
                  <c:v>35461.0</c:v>
                </c:pt>
                <c:pt idx="85">
                  <c:v>35489.0</c:v>
                </c:pt>
                <c:pt idx="86">
                  <c:v>35520.0</c:v>
                </c:pt>
                <c:pt idx="87">
                  <c:v>35550.0</c:v>
                </c:pt>
                <c:pt idx="88">
                  <c:v>35581.0</c:v>
                </c:pt>
                <c:pt idx="89">
                  <c:v>35611.0</c:v>
                </c:pt>
                <c:pt idx="90">
                  <c:v>35642.0</c:v>
                </c:pt>
                <c:pt idx="91">
                  <c:v>35673.0</c:v>
                </c:pt>
                <c:pt idx="92">
                  <c:v>35703.0</c:v>
                </c:pt>
                <c:pt idx="93">
                  <c:v>35734.0</c:v>
                </c:pt>
                <c:pt idx="94">
                  <c:v>35764.0</c:v>
                </c:pt>
                <c:pt idx="95">
                  <c:v>35795.0</c:v>
                </c:pt>
                <c:pt idx="96">
                  <c:v>35826.0</c:v>
                </c:pt>
                <c:pt idx="97">
                  <c:v>35854.0</c:v>
                </c:pt>
                <c:pt idx="98">
                  <c:v>35885.0</c:v>
                </c:pt>
                <c:pt idx="99">
                  <c:v>35915.0</c:v>
                </c:pt>
                <c:pt idx="100">
                  <c:v>35946.0</c:v>
                </c:pt>
                <c:pt idx="101">
                  <c:v>35976.0</c:v>
                </c:pt>
                <c:pt idx="102">
                  <c:v>36007.0</c:v>
                </c:pt>
                <c:pt idx="103">
                  <c:v>36038.0</c:v>
                </c:pt>
                <c:pt idx="104">
                  <c:v>36068.0</c:v>
                </c:pt>
                <c:pt idx="105">
                  <c:v>36099.0</c:v>
                </c:pt>
                <c:pt idx="106">
                  <c:v>36129.0</c:v>
                </c:pt>
                <c:pt idx="107">
                  <c:v>36160.0</c:v>
                </c:pt>
                <c:pt idx="108">
                  <c:v>36191.0</c:v>
                </c:pt>
                <c:pt idx="109">
                  <c:v>36219.0</c:v>
                </c:pt>
                <c:pt idx="110">
                  <c:v>36250.0</c:v>
                </c:pt>
                <c:pt idx="111">
                  <c:v>36280.0</c:v>
                </c:pt>
                <c:pt idx="112">
                  <c:v>36311.0</c:v>
                </c:pt>
                <c:pt idx="113">
                  <c:v>36341.0</c:v>
                </c:pt>
                <c:pt idx="114">
                  <c:v>36372.0</c:v>
                </c:pt>
                <c:pt idx="115">
                  <c:v>36403.0</c:v>
                </c:pt>
                <c:pt idx="116">
                  <c:v>36433.0</c:v>
                </c:pt>
                <c:pt idx="117">
                  <c:v>36464.0</c:v>
                </c:pt>
                <c:pt idx="118">
                  <c:v>36494.0</c:v>
                </c:pt>
                <c:pt idx="119">
                  <c:v>36525.0</c:v>
                </c:pt>
                <c:pt idx="120">
                  <c:v>36556.0</c:v>
                </c:pt>
                <c:pt idx="121">
                  <c:v>36585.0</c:v>
                </c:pt>
                <c:pt idx="122">
                  <c:v>36616.0</c:v>
                </c:pt>
                <c:pt idx="123">
                  <c:v>36646.0</c:v>
                </c:pt>
                <c:pt idx="124">
                  <c:v>36677.0</c:v>
                </c:pt>
                <c:pt idx="125">
                  <c:v>36707.0</c:v>
                </c:pt>
                <c:pt idx="126">
                  <c:v>36738.0</c:v>
                </c:pt>
                <c:pt idx="127">
                  <c:v>36769.0</c:v>
                </c:pt>
                <c:pt idx="128">
                  <c:v>36799.0</c:v>
                </c:pt>
                <c:pt idx="129">
                  <c:v>36830.0</c:v>
                </c:pt>
                <c:pt idx="130">
                  <c:v>36860.0</c:v>
                </c:pt>
                <c:pt idx="131">
                  <c:v>36891.0</c:v>
                </c:pt>
                <c:pt idx="132">
                  <c:v>36922.0</c:v>
                </c:pt>
                <c:pt idx="133">
                  <c:v>36950.0</c:v>
                </c:pt>
                <c:pt idx="134">
                  <c:v>36981.0</c:v>
                </c:pt>
                <c:pt idx="135">
                  <c:v>37011.0</c:v>
                </c:pt>
                <c:pt idx="136">
                  <c:v>37042.0</c:v>
                </c:pt>
                <c:pt idx="137">
                  <c:v>37072.0</c:v>
                </c:pt>
                <c:pt idx="138">
                  <c:v>37103.0</c:v>
                </c:pt>
                <c:pt idx="139">
                  <c:v>37134.0</c:v>
                </c:pt>
                <c:pt idx="140">
                  <c:v>37164.0</c:v>
                </c:pt>
                <c:pt idx="141">
                  <c:v>37195.0</c:v>
                </c:pt>
                <c:pt idx="142">
                  <c:v>37225.0</c:v>
                </c:pt>
                <c:pt idx="143">
                  <c:v>37256.0</c:v>
                </c:pt>
                <c:pt idx="144">
                  <c:v>37287.0</c:v>
                </c:pt>
                <c:pt idx="145">
                  <c:v>37315.0</c:v>
                </c:pt>
                <c:pt idx="146">
                  <c:v>37346.0</c:v>
                </c:pt>
                <c:pt idx="147">
                  <c:v>37376.0</c:v>
                </c:pt>
                <c:pt idx="148">
                  <c:v>37407.0</c:v>
                </c:pt>
                <c:pt idx="149">
                  <c:v>37437.0</c:v>
                </c:pt>
                <c:pt idx="150">
                  <c:v>37468.0</c:v>
                </c:pt>
                <c:pt idx="151">
                  <c:v>37499.0</c:v>
                </c:pt>
                <c:pt idx="152">
                  <c:v>37529.0</c:v>
                </c:pt>
                <c:pt idx="153">
                  <c:v>37560.0</c:v>
                </c:pt>
                <c:pt idx="154">
                  <c:v>37590.0</c:v>
                </c:pt>
                <c:pt idx="155">
                  <c:v>37621.0</c:v>
                </c:pt>
                <c:pt idx="156">
                  <c:v>37652.0</c:v>
                </c:pt>
                <c:pt idx="157">
                  <c:v>37680.0</c:v>
                </c:pt>
                <c:pt idx="158">
                  <c:v>37711.0</c:v>
                </c:pt>
                <c:pt idx="159">
                  <c:v>37741.0</c:v>
                </c:pt>
                <c:pt idx="160">
                  <c:v>37772.0</c:v>
                </c:pt>
                <c:pt idx="161">
                  <c:v>37802.0</c:v>
                </c:pt>
                <c:pt idx="162">
                  <c:v>37833.0</c:v>
                </c:pt>
                <c:pt idx="163">
                  <c:v>37864.0</c:v>
                </c:pt>
                <c:pt idx="164">
                  <c:v>37894.0</c:v>
                </c:pt>
                <c:pt idx="165">
                  <c:v>37925.0</c:v>
                </c:pt>
                <c:pt idx="166">
                  <c:v>37955.0</c:v>
                </c:pt>
                <c:pt idx="167">
                  <c:v>37986.0</c:v>
                </c:pt>
                <c:pt idx="168">
                  <c:v>38017.0</c:v>
                </c:pt>
                <c:pt idx="169">
                  <c:v>38046.0</c:v>
                </c:pt>
                <c:pt idx="170">
                  <c:v>38077.0</c:v>
                </c:pt>
                <c:pt idx="171">
                  <c:v>38107.0</c:v>
                </c:pt>
                <c:pt idx="172">
                  <c:v>38138.0</c:v>
                </c:pt>
                <c:pt idx="173">
                  <c:v>38168.0</c:v>
                </c:pt>
                <c:pt idx="174">
                  <c:v>38199.0</c:v>
                </c:pt>
                <c:pt idx="175">
                  <c:v>38230.0</c:v>
                </c:pt>
                <c:pt idx="176">
                  <c:v>38260.0</c:v>
                </c:pt>
                <c:pt idx="177">
                  <c:v>38291.0</c:v>
                </c:pt>
                <c:pt idx="178">
                  <c:v>38321.0</c:v>
                </c:pt>
                <c:pt idx="179">
                  <c:v>38352.0</c:v>
                </c:pt>
                <c:pt idx="180">
                  <c:v>38383.0</c:v>
                </c:pt>
                <c:pt idx="181">
                  <c:v>38411.0</c:v>
                </c:pt>
                <c:pt idx="182">
                  <c:v>38442.0</c:v>
                </c:pt>
                <c:pt idx="183">
                  <c:v>38472.0</c:v>
                </c:pt>
                <c:pt idx="184">
                  <c:v>38503.0</c:v>
                </c:pt>
                <c:pt idx="185">
                  <c:v>38533.0</c:v>
                </c:pt>
                <c:pt idx="186">
                  <c:v>38564.0</c:v>
                </c:pt>
                <c:pt idx="187">
                  <c:v>38595.0</c:v>
                </c:pt>
                <c:pt idx="188">
                  <c:v>38625.0</c:v>
                </c:pt>
                <c:pt idx="189">
                  <c:v>38656.0</c:v>
                </c:pt>
                <c:pt idx="190">
                  <c:v>38686.0</c:v>
                </c:pt>
                <c:pt idx="191">
                  <c:v>38717.0</c:v>
                </c:pt>
                <c:pt idx="192">
                  <c:v>38748.0</c:v>
                </c:pt>
                <c:pt idx="193">
                  <c:v>38776.0</c:v>
                </c:pt>
                <c:pt idx="194">
                  <c:v>38807.0</c:v>
                </c:pt>
                <c:pt idx="195">
                  <c:v>38837.0</c:v>
                </c:pt>
                <c:pt idx="196">
                  <c:v>38868.0</c:v>
                </c:pt>
                <c:pt idx="197">
                  <c:v>38898.0</c:v>
                </c:pt>
                <c:pt idx="198">
                  <c:v>38929.0</c:v>
                </c:pt>
                <c:pt idx="199">
                  <c:v>38960.0</c:v>
                </c:pt>
                <c:pt idx="200">
                  <c:v>38990.0</c:v>
                </c:pt>
                <c:pt idx="201">
                  <c:v>39021.0</c:v>
                </c:pt>
                <c:pt idx="202">
                  <c:v>39051.0</c:v>
                </c:pt>
                <c:pt idx="203">
                  <c:v>39082.0</c:v>
                </c:pt>
                <c:pt idx="204">
                  <c:v>39113.0</c:v>
                </c:pt>
                <c:pt idx="205">
                  <c:v>39141.0</c:v>
                </c:pt>
                <c:pt idx="206">
                  <c:v>39172.0</c:v>
                </c:pt>
                <c:pt idx="207">
                  <c:v>39202.0</c:v>
                </c:pt>
                <c:pt idx="208">
                  <c:v>39233.0</c:v>
                </c:pt>
                <c:pt idx="209">
                  <c:v>39263.0</c:v>
                </c:pt>
                <c:pt idx="210">
                  <c:v>39294.0</c:v>
                </c:pt>
                <c:pt idx="211">
                  <c:v>39325.0</c:v>
                </c:pt>
                <c:pt idx="212">
                  <c:v>39355.0</c:v>
                </c:pt>
                <c:pt idx="213">
                  <c:v>39386.0</c:v>
                </c:pt>
                <c:pt idx="214">
                  <c:v>39416.0</c:v>
                </c:pt>
                <c:pt idx="215">
                  <c:v>39447.0</c:v>
                </c:pt>
                <c:pt idx="216">
                  <c:v>39478.0</c:v>
                </c:pt>
                <c:pt idx="217">
                  <c:v>39507.0</c:v>
                </c:pt>
                <c:pt idx="218">
                  <c:v>39538.0</c:v>
                </c:pt>
                <c:pt idx="219">
                  <c:v>39568.0</c:v>
                </c:pt>
                <c:pt idx="220">
                  <c:v>39599.0</c:v>
                </c:pt>
                <c:pt idx="221">
                  <c:v>39629.0</c:v>
                </c:pt>
                <c:pt idx="222">
                  <c:v>39660.0</c:v>
                </c:pt>
                <c:pt idx="223">
                  <c:v>39691.0</c:v>
                </c:pt>
                <c:pt idx="224">
                  <c:v>39721.0</c:v>
                </c:pt>
                <c:pt idx="225">
                  <c:v>39752.0</c:v>
                </c:pt>
                <c:pt idx="226">
                  <c:v>39782.0</c:v>
                </c:pt>
                <c:pt idx="227">
                  <c:v>39813.0</c:v>
                </c:pt>
                <c:pt idx="228">
                  <c:v>39844.0</c:v>
                </c:pt>
                <c:pt idx="229">
                  <c:v>39872.0</c:v>
                </c:pt>
                <c:pt idx="230">
                  <c:v>39903.0</c:v>
                </c:pt>
                <c:pt idx="231">
                  <c:v>39933.0</c:v>
                </c:pt>
                <c:pt idx="232">
                  <c:v>39964.0</c:v>
                </c:pt>
                <c:pt idx="233">
                  <c:v>39994.0</c:v>
                </c:pt>
                <c:pt idx="234">
                  <c:v>40025.0</c:v>
                </c:pt>
                <c:pt idx="235">
                  <c:v>40056.0</c:v>
                </c:pt>
                <c:pt idx="236">
                  <c:v>40086.0</c:v>
                </c:pt>
                <c:pt idx="237">
                  <c:v>40117.0</c:v>
                </c:pt>
                <c:pt idx="238">
                  <c:v>40147.0</c:v>
                </c:pt>
                <c:pt idx="239">
                  <c:v>40178.0</c:v>
                </c:pt>
                <c:pt idx="240">
                  <c:v>40209.0</c:v>
                </c:pt>
                <c:pt idx="241">
                  <c:v>40237.0</c:v>
                </c:pt>
                <c:pt idx="242">
                  <c:v>40268.0</c:v>
                </c:pt>
                <c:pt idx="243">
                  <c:v>40298.0</c:v>
                </c:pt>
                <c:pt idx="244">
                  <c:v>40329.0</c:v>
                </c:pt>
                <c:pt idx="245">
                  <c:v>40359.0</c:v>
                </c:pt>
                <c:pt idx="246">
                  <c:v>40390.0</c:v>
                </c:pt>
                <c:pt idx="247">
                  <c:v>40421.0</c:v>
                </c:pt>
                <c:pt idx="248">
                  <c:v>40451.0</c:v>
                </c:pt>
                <c:pt idx="249">
                  <c:v>40482.0</c:v>
                </c:pt>
                <c:pt idx="250">
                  <c:v>40512.0</c:v>
                </c:pt>
                <c:pt idx="251">
                  <c:v>40543.0</c:v>
                </c:pt>
                <c:pt idx="252">
                  <c:v>40574.0</c:v>
                </c:pt>
                <c:pt idx="253">
                  <c:v>40602.0</c:v>
                </c:pt>
                <c:pt idx="254">
                  <c:v>40633.0</c:v>
                </c:pt>
                <c:pt idx="255">
                  <c:v>40663.0</c:v>
                </c:pt>
                <c:pt idx="256">
                  <c:v>40694.0</c:v>
                </c:pt>
                <c:pt idx="257">
                  <c:v>40724.0</c:v>
                </c:pt>
                <c:pt idx="258">
                  <c:v>40755.0</c:v>
                </c:pt>
                <c:pt idx="259">
                  <c:v>40786.0</c:v>
                </c:pt>
                <c:pt idx="260">
                  <c:v>40816.0</c:v>
                </c:pt>
                <c:pt idx="261">
                  <c:v>40847.0</c:v>
                </c:pt>
                <c:pt idx="262">
                  <c:v>40877.0</c:v>
                </c:pt>
                <c:pt idx="263">
                  <c:v>40908.0</c:v>
                </c:pt>
                <c:pt idx="264">
                  <c:v>40939.0</c:v>
                </c:pt>
                <c:pt idx="265">
                  <c:v>40968.0</c:v>
                </c:pt>
                <c:pt idx="266">
                  <c:v>40999.0</c:v>
                </c:pt>
                <c:pt idx="267">
                  <c:v>41029.0</c:v>
                </c:pt>
                <c:pt idx="268">
                  <c:v>41060.0</c:v>
                </c:pt>
                <c:pt idx="269">
                  <c:v>41090.0</c:v>
                </c:pt>
                <c:pt idx="270">
                  <c:v>41121.0</c:v>
                </c:pt>
                <c:pt idx="271">
                  <c:v>41152.0</c:v>
                </c:pt>
                <c:pt idx="272">
                  <c:v>41182.0</c:v>
                </c:pt>
                <c:pt idx="273">
                  <c:v>41213.0</c:v>
                </c:pt>
                <c:pt idx="274">
                  <c:v>41243.0</c:v>
                </c:pt>
                <c:pt idx="275">
                  <c:v>41274.0</c:v>
                </c:pt>
                <c:pt idx="276">
                  <c:v>41305.0</c:v>
                </c:pt>
                <c:pt idx="277">
                  <c:v>41333.0</c:v>
                </c:pt>
                <c:pt idx="278">
                  <c:v>41364.0</c:v>
                </c:pt>
                <c:pt idx="279">
                  <c:v>41394.0</c:v>
                </c:pt>
                <c:pt idx="280">
                  <c:v>41425.0</c:v>
                </c:pt>
                <c:pt idx="281">
                  <c:v>41455.0</c:v>
                </c:pt>
                <c:pt idx="282">
                  <c:v>41486.0</c:v>
                </c:pt>
                <c:pt idx="283">
                  <c:v>41517.0</c:v>
                </c:pt>
              </c:numCache>
            </c:numRef>
          </c:cat>
          <c:val>
            <c:numRef>
              <c:f>Sheet1!$C$72:$C$355</c:f>
              <c:numCache>
                <c:formatCode>General</c:formatCode>
                <c:ptCount val="284"/>
                <c:pt idx="0">
                  <c:v>9.89999961853032</c:v>
                </c:pt>
                <c:pt idx="1">
                  <c:v>10.19999980926512</c:v>
                </c:pt>
                <c:pt idx="2">
                  <c:v>10.2700004577637</c:v>
                </c:pt>
                <c:pt idx="3">
                  <c:v>10.36999988555913</c:v>
                </c:pt>
                <c:pt idx="4">
                  <c:v>10.47999954223633</c:v>
                </c:pt>
                <c:pt idx="5">
                  <c:v>10.1599998474121</c:v>
                </c:pt>
                <c:pt idx="6">
                  <c:v>10.039999961853</c:v>
                </c:pt>
                <c:pt idx="7">
                  <c:v>10.1000003814697</c:v>
                </c:pt>
                <c:pt idx="8">
                  <c:v>10.1800003051758</c:v>
                </c:pt>
                <c:pt idx="9">
                  <c:v>10.1700000762939</c:v>
                </c:pt>
                <c:pt idx="10">
                  <c:v>10.0100002288818</c:v>
                </c:pt>
                <c:pt idx="11">
                  <c:v>9.67000007629395</c:v>
                </c:pt>
                <c:pt idx="12">
                  <c:v>9.640000343322748</c:v>
                </c:pt>
                <c:pt idx="13">
                  <c:v>9.369999885559122</c:v>
                </c:pt>
                <c:pt idx="14">
                  <c:v>9.5</c:v>
                </c:pt>
                <c:pt idx="15">
                  <c:v>9.5</c:v>
                </c:pt>
                <c:pt idx="16">
                  <c:v>9.470000267028822</c:v>
                </c:pt>
                <c:pt idx="17">
                  <c:v>9.61999988555908</c:v>
                </c:pt>
                <c:pt idx="18">
                  <c:v>9.579999923706054</c:v>
                </c:pt>
                <c:pt idx="19">
                  <c:v>9.239999771118148</c:v>
                </c:pt>
                <c:pt idx="20">
                  <c:v>9.01000022888184</c:v>
                </c:pt>
                <c:pt idx="21">
                  <c:v>8.85999965667732</c:v>
                </c:pt>
                <c:pt idx="22">
                  <c:v>8.710000038146972</c:v>
                </c:pt>
                <c:pt idx="23">
                  <c:v>8.5</c:v>
                </c:pt>
                <c:pt idx="24">
                  <c:v>8.430000305175774</c:v>
                </c:pt>
                <c:pt idx="25">
                  <c:v>8.76000022888184</c:v>
                </c:pt>
                <c:pt idx="26">
                  <c:v>8.9399995803833</c:v>
                </c:pt>
                <c:pt idx="27">
                  <c:v>8.850000381469756</c:v>
                </c:pt>
                <c:pt idx="28">
                  <c:v>8.67000007629395</c:v>
                </c:pt>
                <c:pt idx="29">
                  <c:v>8.51000022888184</c:v>
                </c:pt>
                <c:pt idx="30">
                  <c:v>8.13000011444092</c:v>
                </c:pt>
                <c:pt idx="31">
                  <c:v>7.98000001907349</c:v>
                </c:pt>
                <c:pt idx="32">
                  <c:v>7.920000076293936</c:v>
                </c:pt>
                <c:pt idx="33">
                  <c:v>8.09000015258789</c:v>
                </c:pt>
                <c:pt idx="34">
                  <c:v>8.310000419616702</c:v>
                </c:pt>
                <c:pt idx="35">
                  <c:v>8.210000038146972</c:v>
                </c:pt>
                <c:pt idx="36">
                  <c:v>7.989999771118185</c:v>
                </c:pt>
                <c:pt idx="37">
                  <c:v>7.67999982833862</c:v>
                </c:pt>
                <c:pt idx="38">
                  <c:v>7.5</c:v>
                </c:pt>
                <c:pt idx="39">
                  <c:v>7.460000038146966</c:v>
                </c:pt>
                <c:pt idx="40">
                  <c:v>7.469999790191684</c:v>
                </c:pt>
                <c:pt idx="41">
                  <c:v>7.420000076293936</c:v>
                </c:pt>
                <c:pt idx="42">
                  <c:v>7.210000038146966</c:v>
                </c:pt>
                <c:pt idx="43">
                  <c:v>7.1100001335144</c:v>
                </c:pt>
                <c:pt idx="44">
                  <c:v>6.90999984741211</c:v>
                </c:pt>
                <c:pt idx="45">
                  <c:v>6.829999923706048</c:v>
                </c:pt>
                <c:pt idx="46">
                  <c:v>7.159999847412108</c:v>
                </c:pt>
                <c:pt idx="47">
                  <c:v>7.170000076293936</c:v>
                </c:pt>
                <c:pt idx="48">
                  <c:v>7.070000171661381</c:v>
                </c:pt>
                <c:pt idx="49">
                  <c:v>7.15000009536743</c:v>
                </c:pt>
                <c:pt idx="50">
                  <c:v>7.67999982833862</c:v>
                </c:pt>
                <c:pt idx="51">
                  <c:v>8.31999969482428</c:v>
                </c:pt>
                <c:pt idx="52">
                  <c:v>8.60000038146973</c:v>
                </c:pt>
                <c:pt idx="53">
                  <c:v>8.39999961853032</c:v>
                </c:pt>
                <c:pt idx="54">
                  <c:v>8.609999656677256</c:v>
                </c:pt>
                <c:pt idx="55">
                  <c:v>8.51000022888184</c:v>
                </c:pt>
                <c:pt idx="56">
                  <c:v>8.640000343322748</c:v>
                </c:pt>
                <c:pt idx="57">
                  <c:v>8.930000305175774</c:v>
                </c:pt>
                <c:pt idx="58">
                  <c:v>9.17000007629395</c:v>
                </c:pt>
                <c:pt idx="59">
                  <c:v>9.199999809265152</c:v>
                </c:pt>
                <c:pt idx="60">
                  <c:v>9.149999618530271</c:v>
                </c:pt>
                <c:pt idx="61">
                  <c:v>8.829999923706054</c:v>
                </c:pt>
                <c:pt idx="62">
                  <c:v>8.460000038147038</c:v>
                </c:pt>
                <c:pt idx="63">
                  <c:v>8.31999969482428</c:v>
                </c:pt>
                <c:pt idx="64">
                  <c:v>7.960000038146966</c:v>
                </c:pt>
                <c:pt idx="65">
                  <c:v>7.570000171661381</c:v>
                </c:pt>
                <c:pt idx="66">
                  <c:v>7.6100001335144</c:v>
                </c:pt>
                <c:pt idx="67">
                  <c:v>7.8600001335144</c:v>
                </c:pt>
                <c:pt idx="68">
                  <c:v>7.639999866485575</c:v>
                </c:pt>
                <c:pt idx="69">
                  <c:v>7.48000001907349</c:v>
                </c:pt>
                <c:pt idx="70">
                  <c:v>7.38000011444092</c:v>
                </c:pt>
                <c:pt idx="71">
                  <c:v>7.199999809265138</c:v>
                </c:pt>
                <c:pt idx="72">
                  <c:v>7.03000020980835</c:v>
                </c:pt>
                <c:pt idx="73">
                  <c:v>7.07999992370605</c:v>
                </c:pt>
                <c:pt idx="74">
                  <c:v>7.61999988555908</c:v>
                </c:pt>
                <c:pt idx="75">
                  <c:v>7.92999982833862</c:v>
                </c:pt>
                <c:pt idx="76">
                  <c:v>8.06999969482428</c:v>
                </c:pt>
                <c:pt idx="77">
                  <c:v>8.31999969482428</c:v>
                </c:pt>
                <c:pt idx="78">
                  <c:v>8.25</c:v>
                </c:pt>
                <c:pt idx="79">
                  <c:v>8.0</c:v>
                </c:pt>
                <c:pt idx="80">
                  <c:v>8.22999954223633</c:v>
                </c:pt>
                <c:pt idx="81">
                  <c:v>7.920000076293936</c:v>
                </c:pt>
                <c:pt idx="82">
                  <c:v>7.61999988555908</c:v>
                </c:pt>
                <c:pt idx="83">
                  <c:v>7.59999990463259</c:v>
                </c:pt>
                <c:pt idx="84">
                  <c:v>7.82000017166138</c:v>
                </c:pt>
                <c:pt idx="85">
                  <c:v>7.65000009536743</c:v>
                </c:pt>
                <c:pt idx="86">
                  <c:v>7.900000095367433</c:v>
                </c:pt>
                <c:pt idx="87">
                  <c:v>8.140000343322748</c:v>
                </c:pt>
                <c:pt idx="88">
                  <c:v>7.940000057220455</c:v>
                </c:pt>
                <c:pt idx="89">
                  <c:v>7.690000057220429</c:v>
                </c:pt>
                <c:pt idx="90">
                  <c:v>7.5</c:v>
                </c:pt>
                <c:pt idx="91">
                  <c:v>7.48000001907349</c:v>
                </c:pt>
                <c:pt idx="92">
                  <c:v>7.42999982833862</c:v>
                </c:pt>
                <c:pt idx="93">
                  <c:v>7.289999961853042</c:v>
                </c:pt>
                <c:pt idx="94">
                  <c:v>7.210000038146966</c:v>
                </c:pt>
                <c:pt idx="95">
                  <c:v>7.09999990463259</c:v>
                </c:pt>
                <c:pt idx="96">
                  <c:v>6.989999771118185</c:v>
                </c:pt>
                <c:pt idx="97">
                  <c:v>7.039999961853042</c:v>
                </c:pt>
                <c:pt idx="98">
                  <c:v>7.13000011444092</c:v>
                </c:pt>
                <c:pt idx="99">
                  <c:v>7.139999866485575</c:v>
                </c:pt>
                <c:pt idx="100">
                  <c:v>7.139999866485575</c:v>
                </c:pt>
                <c:pt idx="101">
                  <c:v>7.0</c:v>
                </c:pt>
                <c:pt idx="102">
                  <c:v>6.952000617980945</c:v>
                </c:pt>
                <c:pt idx="103">
                  <c:v>6.9225001335144</c:v>
                </c:pt>
                <c:pt idx="104">
                  <c:v>6.722499847412108</c:v>
                </c:pt>
                <c:pt idx="105">
                  <c:v>6.710000038146965</c:v>
                </c:pt>
                <c:pt idx="106">
                  <c:v>6.865000247955275</c:v>
                </c:pt>
                <c:pt idx="107">
                  <c:v>6.739999771118185</c:v>
                </c:pt>
                <c:pt idx="108">
                  <c:v>6.79400014877319</c:v>
                </c:pt>
                <c:pt idx="109">
                  <c:v>6.80749988555908</c:v>
                </c:pt>
                <c:pt idx="110">
                  <c:v>7.039999961853042</c:v>
                </c:pt>
                <c:pt idx="111">
                  <c:v>6.916000366210937</c:v>
                </c:pt>
                <c:pt idx="112">
                  <c:v>7.144999980926507</c:v>
                </c:pt>
                <c:pt idx="113">
                  <c:v>7.550000190734887</c:v>
                </c:pt>
                <c:pt idx="114">
                  <c:v>7.63199996948242</c:v>
                </c:pt>
                <c:pt idx="115">
                  <c:v>7.94250011444092</c:v>
                </c:pt>
                <c:pt idx="116">
                  <c:v>7.822500228881817</c:v>
                </c:pt>
                <c:pt idx="117">
                  <c:v>7.8520002365112</c:v>
                </c:pt>
                <c:pt idx="118">
                  <c:v>7.737500190734887</c:v>
                </c:pt>
                <c:pt idx="119">
                  <c:v>7.91200017929077</c:v>
                </c:pt>
                <c:pt idx="120">
                  <c:v>8.210000038146972</c:v>
                </c:pt>
                <c:pt idx="121">
                  <c:v>8.32500076293945</c:v>
                </c:pt>
                <c:pt idx="122">
                  <c:v>8.239999771118148</c:v>
                </c:pt>
                <c:pt idx="123">
                  <c:v>8.15250015258795</c:v>
                </c:pt>
                <c:pt idx="124">
                  <c:v>8.52000045776367</c:v>
                </c:pt>
                <c:pt idx="125">
                  <c:v>8.288000106811452</c:v>
                </c:pt>
                <c:pt idx="126">
                  <c:v>8.147500038146972</c:v>
                </c:pt>
                <c:pt idx="127">
                  <c:v>8.02750015258789</c:v>
                </c:pt>
                <c:pt idx="128">
                  <c:v>7.91199970245365</c:v>
                </c:pt>
                <c:pt idx="129">
                  <c:v>7.795000076293935</c:v>
                </c:pt>
                <c:pt idx="130">
                  <c:v>7.74499988555908</c:v>
                </c:pt>
                <c:pt idx="131">
                  <c:v>7.38199996948242</c:v>
                </c:pt>
                <c:pt idx="132">
                  <c:v>7.032499790191684</c:v>
                </c:pt>
                <c:pt idx="133">
                  <c:v>7.050000190734887</c:v>
                </c:pt>
                <c:pt idx="134">
                  <c:v>6.951999664306642</c:v>
                </c:pt>
                <c:pt idx="135">
                  <c:v>7.077500343322749</c:v>
                </c:pt>
                <c:pt idx="136">
                  <c:v>7.164000034332274</c:v>
                </c:pt>
                <c:pt idx="137">
                  <c:v>7.140000343322749</c:v>
                </c:pt>
                <c:pt idx="138">
                  <c:v>7.127500057220408</c:v>
                </c:pt>
                <c:pt idx="139">
                  <c:v>6.94999980926514</c:v>
                </c:pt>
                <c:pt idx="140">
                  <c:v>6.817499637603746</c:v>
                </c:pt>
                <c:pt idx="141">
                  <c:v>6.617499828338599</c:v>
                </c:pt>
                <c:pt idx="142">
                  <c:v>6.65799999237061</c:v>
                </c:pt>
                <c:pt idx="143">
                  <c:v>7.06500005722043</c:v>
                </c:pt>
                <c:pt idx="144">
                  <c:v>7.0019998550415</c:v>
                </c:pt>
                <c:pt idx="145">
                  <c:v>6.83749961853027</c:v>
                </c:pt>
                <c:pt idx="146">
                  <c:v>7.067500114440906</c:v>
                </c:pt>
                <c:pt idx="147">
                  <c:v>6.984999656677235</c:v>
                </c:pt>
                <c:pt idx="148">
                  <c:v>6.80599975585938</c:v>
                </c:pt>
                <c:pt idx="149">
                  <c:v>6.64999961853027</c:v>
                </c:pt>
                <c:pt idx="150">
                  <c:v>6.485000133514403</c:v>
                </c:pt>
                <c:pt idx="151">
                  <c:v>6.289999961853042</c:v>
                </c:pt>
                <c:pt idx="152">
                  <c:v>6.092500209808334</c:v>
                </c:pt>
                <c:pt idx="153">
                  <c:v>6.115999698638904</c:v>
                </c:pt>
                <c:pt idx="154">
                  <c:v>6.05249977111816</c:v>
                </c:pt>
                <c:pt idx="155">
                  <c:v>6.0475001335144</c:v>
                </c:pt>
                <c:pt idx="156">
                  <c:v>5.91599941253664</c:v>
                </c:pt>
                <c:pt idx="157">
                  <c:v>5.842499732971191</c:v>
                </c:pt>
                <c:pt idx="158">
                  <c:v>5.74499988555908</c:v>
                </c:pt>
                <c:pt idx="159">
                  <c:v>5.812499999999996</c:v>
                </c:pt>
                <c:pt idx="160">
                  <c:v>5.484000205993652</c:v>
                </c:pt>
                <c:pt idx="161">
                  <c:v>5.23000001907349</c:v>
                </c:pt>
                <c:pt idx="162">
                  <c:v>5.734000205993652</c:v>
                </c:pt>
                <c:pt idx="163">
                  <c:v>6.295000076293936</c:v>
                </c:pt>
                <c:pt idx="164">
                  <c:v>6.147500038146928</c:v>
                </c:pt>
                <c:pt idx="165">
                  <c:v>5.9520001411438</c:v>
                </c:pt>
                <c:pt idx="166">
                  <c:v>5.932499885559105</c:v>
                </c:pt>
                <c:pt idx="167">
                  <c:v>5.882499694824245</c:v>
                </c:pt>
                <c:pt idx="168">
                  <c:v>5.739999771118185</c:v>
                </c:pt>
                <c:pt idx="169">
                  <c:v>5.63499975204468</c:v>
                </c:pt>
                <c:pt idx="170">
                  <c:v>5.445000171661381</c:v>
                </c:pt>
                <c:pt idx="171">
                  <c:v>5.829999923706048</c:v>
                </c:pt>
                <c:pt idx="172">
                  <c:v>6.26999998092651</c:v>
                </c:pt>
                <c:pt idx="173">
                  <c:v>6.28749990463259</c:v>
                </c:pt>
                <c:pt idx="174">
                  <c:v>6.05600023269653</c:v>
                </c:pt>
                <c:pt idx="175">
                  <c:v>5.867499828338599</c:v>
                </c:pt>
                <c:pt idx="176">
                  <c:v>5.753999710083011</c:v>
                </c:pt>
                <c:pt idx="177">
                  <c:v>5.722499847412108</c:v>
                </c:pt>
                <c:pt idx="178">
                  <c:v>5.73000001907349</c:v>
                </c:pt>
                <c:pt idx="179">
                  <c:v>5.7519998550415</c:v>
                </c:pt>
                <c:pt idx="180">
                  <c:v>5.710000038146965</c:v>
                </c:pt>
                <c:pt idx="181">
                  <c:v>5.627500057220408</c:v>
                </c:pt>
                <c:pt idx="182">
                  <c:v>5.92799997329712</c:v>
                </c:pt>
                <c:pt idx="183">
                  <c:v>5.855000019073484</c:v>
                </c:pt>
                <c:pt idx="184">
                  <c:v>5.719999790191684</c:v>
                </c:pt>
                <c:pt idx="185">
                  <c:v>5.58200025558472</c:v>
                </c:pt>
                <c:pt idx="186">
                  <c:v>5.69500017166138</c:v>
                </c:pt>
                <c:pt idx="187">
                  <c:v>5.82000017166138</c:v>
                </c:pt>
                <c:pt idx="188">
                  <c:v>5.773999691009547</c:v>
                </c:pt>
                <c:pt idx="189">
                  <c:v>6.06500005722043</c:v>
                </c:pt>
                <c:pt idx="190">
                  <c:v>6.33000040054321</c:v>
                </c:pt>
                <c:pt idx="191">
                  <c:v>6.27200031280518</c:v>
                </c:pt>
                <c:pt idx="192">
                  <c:v>6.14500045776367</c:v>
                </c:pt>
                <c:pt idx="193">
                  <c:v>6.25250005722043</c:v>
                </c:pt>
                <c:pt idx="194">
                  <c:v>6.324000358581513</c:v>
                </c:pt>
                <c:pt idx="195">
                  <c:v>6.50750017166138</c:v>
                </c:pt>
                <c:pt idx="196">
                  <c:v>6.597499847412108</c:v>
                </c:pt>
                <c:pt idx="197">
                  <c:v>6.682000160217274</c:v>
                </c:pt>
                <c:pt idx="198">
                  <c:v>6.762499809265138</c:v>
                </c:pt>
                <c:pt idx="199">
                  <c:v>6.52399969100952</c:v>
                </c:pt>
                <c:pt idx="200">
                  <c:v>6.402499675750732</c:v>
                </c:pt>
                <c:pt idx="201">
                  <c:v>6.357500076293914</c:v>
                </c:pt>
                <c:pt idx="202">
                  <c:v>6.239999771118185</c:v>
                </c:pt>
                <c:pt idx="203">
                  <c:v>6.135000228881839</c:v>
                </c:pt>
                <c:pt idx="204">
                  <c:v>6.217499732971191</c:v>
                </c:pt>
                <c:pt idx="205">
                  <c:v>6.28500032424927</c:v>
                </c:pt>
                <c:pt idx="206">
                  <c:v>6.155999660491934</c:v>
                </c:pt>
                <c:pt idx="207">
                  <c:v>6.17999982833862</c:v>
                </c:pt>
                <c:pt idx="208">
                  <c:v>6.262000083923343</c:v>
                </c:pt>
                <c:pt idx="209">
                  <c:v>6.657500267028758</c:v>
                </c:pt>
                <c:pt idx="210">
                  <c:v>6.69500017166138</c:v>
                </c:pt>
                <c:pt idx="211">
                  <c:v>6.57200002670288</c:v>
                </c:pt>
                <c:pt idx="212">
                  <c:v>6.38250017166138</c:v>
                </c:pt>
                <c:pt idx="213">
                  <c:v>6.375</c:v>
                </c:pt>
                <c:pt idx="214">
                  <c:v>6.20799970626831</c:v>
                </c:pt>
                <c:pt idx="215">
                  <c:v>6.09499979019165</c:v>
                </c:pt>
                <c:pt idx="216">
                  <c:v>5.75800037384033</c:v>
                </c:pt>
                <c:pt idx="217">
                  <c:v>5.917500019073485</c:v>
                </c:pt>
                <c:pt idx="218">
                  <c:v>5.969999790191684</c:v>
                </c:pt>
                <c:pt idx="219">
                  <c:v>5.917500019073485</c:v>
                </c:pt>
                <c:pt idx="220">
                  <c:v>6.03600025177002</c:v>
                </c:pt>
                <c:pt idx="221">
                  <c:v>6.319999694824245</c:v>
                </c:pt>
                <c:pt idx="222">
                  <c:v>6.42600011825562</c:v>
                </c:pt>
                <c:pt idx="223">
                  <c:v>6.477499961853042</c:v>
                </c:pt>
                <c:pt idx="224">
                  <c:v>6.03749990463259</c:v>
                </c:pt>
                <c:pt idx="225">
                  <c:v>6.199999809265138</c:v>
                </c:pt>
                <c:pt idx="226">
                  <c:v>6.08750009536743</c:v>
                </c:pt>
                <c:pt idx="227">
                  <c:v>5.33249998092651</c:v>
                </c:pt>
                <c:pt idx="228">
                  <c:v>5.05800008773804</c:v>
                </c:pt>
                <c:pt idx="229">
                  <c:v>5.13000011444092</c:v>
                </c:pt>
                <c:pt idx="230">
                  <c:v>5.00250005722043</c:v>
                </c:pt>
                <c:pt idx="231">
                  <c:v>4.810000419616697</c:v>
                </c:pt>
                <c:pt idx="232">
                  <c:v>4.857500076293914</c:v>
                </c:pt>
                <c:pt idx="233">
                  <c:v>5.420000076293936</c:v>
                </c:pt>
                <c:pt idx="234">
                  <c:v>5.22200012207031</c:v>
                </c:pt>
                <c:pt idx="235">
                  <c:v>5.192500114440906</c:v>
                </c:pt>
                <c:pt idx="236">
                  <c:v>5.05749988555908</c:v>
                </c:pt>
                <c:pt idx="237">
                  <c:v>4.9520001411438</c:v>
                </c:pt>
                <c:pt idx="238">
                  <c:v>4.875</c:v>
                </c:pt>
                <c:pt idx="239">
                  <c:v>4.93000030517578</c:v>
                </c:pt>
                <c:pt idx="240">
                  <c:v>5.029999732971191</c:v>
                </c:pt>
                <c:pt idx="241">
                  <c:v>4.989999771118185</c:v>
                </c:pt>
                <c:pt idx="242">
                  <c:v>4.967499732971191</c:v>
                </c:pt>
                <c:pt idx="243">
                  <c:v>5.09800004959106</c:v>
                </c:pt>
                <c:pt idx="244">
                  <c:v>4.887500286102274</c:v>
                </c:pt>
                <c:pt idx="245">
                  <c:v>4.737500190734887</c:v>
                </c:pt>
                <c:pt idx="246">
                  <c:v>4.564000129699695</c:v>
                </c:pt>
                <c:pt idx="247">
                  <c:v>4.427500247955275</c:v>
                </c:pt>
                <c:pt idx="248">
                  <c:v>4.3459997177124</c:v>
                </c:pt>
                <c:pt idx="249">
                  <c:v>4.22499990463257</c:v>
                </c:pt>
                <c:pt idx="250">
                  <c:v>4.29999971389771</c:v>
                </c:pt>
                <c:pt idx="251">
                  <c:v>4.71399974822998</c:v>
                </c:pt>
                <c:pt idx="252">
                  <c:v>4.75500011444092</c:v>
                </c:pt>
                <c:pt idx="253">
                  <c:v>4.952500343322749</c:v>
                </c:pt>
                <c:pt idx="254">
                  <c:v>4.83599996566772</c:v>
                </c:pt>
                <c:pt idx="255">
                  <c:v>4.84000015258789</c:v>
                </c:pt>
                <c:pt idx="256">
                  <c:v>4.637500286102274</c:v>
                </c:pt>
                <c:pt idx="257">
                  <c:v>4.510000228881839</c:v>
                </c:pt>
                <c:pt idx="258">
                  <c:v>4.545000076293936</c:v>
                </c:pt>
                <c:pt idx="259">
                  <c:v>4.26999998092651</c:v>
                </c:pt>
                <c:pt idx="260">
                  <c:v>4.105999946594236</c:v>
                </c:pt>
                <c:pt idx="261">
                  <c:v>4.067500114440906</c:v>
                </c:pt>
                <c:pt idx="262">
                  <c:v>3.992499828338618</c:v>
                </c:pt>
                <c:pt idx="263">
                  <c:v>3.958000183105459</c:v>
                </c:pt>
                <c:pt idx="264">
                  <c:v>3.91499996185303</c:v>
                </c:pt>
                <c:pt idx="265">
                  <c:v>3.8899998664856</c:v>
                </c:pt>
                <c:pt idx="266">
                  <c:v>3.9539999961853</c:v>
                </c:pt>
                <c:pt idx="267">
                  <c:v>3.910000085830687</c:v>
                </c:pt>
                <c:pt idx="268">
                  <c:v>3.797999858856218</c:v>
                </c:pt>
                <c:pt idx="269">
                  <c:v>3.67499995231628</c:v>
                </c:pt>
                <c:pt idx="270">
                  <c:v>3.54999995231628</c:v>
                </c:pt>
                <c:pt idx="271">
                  <c:v>3.60199999809266</c:v>
                </c:pt>
                <c:pt idx="272">
                  <c:v>3.49749994277954</c:v>
                </c:pt>
                <c:pt idx="273">
                  <c:v>3.382499933242786</c:v>
                </c:pt>
                <c:pt idx="274">
                  <c:v>3.35199999809265</c:v>
                </c:pt>
                <c:pt idx="275">
                  <c:v>3.34499979019165</c:v>
                </c:pt>
                <c:pt idx="276">
                  <c:v>3.414000034332277</c:v>
                </c:pt>
                <c:pt idx="277">
                  <c:v>3.532500028610228</c:v>
                </c:pt>
                <c:pt idx="278">
                  <c:v>3.565000057220461</c:v>
                </c:pt>
                <c:pt idx="279">
                  <c:v>3.44500017166138</c:v>
                </c:pt>
                <c:pt idx="280">
                  <c:v>3.536000013351439</c:v>
                </c:pt>
                <c:pt idx="281">
                  <c:v>4.070000171661381</c:v>
                </c:pt>
                <c:pt idx="282">
                  <c:v>4.36999988555908</c:v>
                </c:pt>
                <c:pt idx="283">
                  <c:v>4.45600032806396</c:v>
                </c:pt>
              </c:numCache>
            </c:numRef>
          </c:val>
          <c:smooth val="1"/>
        </c:ser>
        <c:ser>
          <c:idx val="0"/>
          <c:order val="2"/>
          <c:spPr>
            <a:ln>
              <a:solidFill>
                <a:srgbClr val="0070C0"/>
              </a:solidFill>
              <a:prstDash val="sysDash"/>
            </a:ln>
          </c:spPr>
          <c:marker>
            <c:symbol val="none"/>
          </c:marker>
          <c:dPt>
            <c:idx val="12"/>
            <c:bubble3D val="0"/>
            <c:spPr>
              <a:ln>
                <a:noFill/>
                <a:prstDash val="sysDash"/>
              </a:ln>
            </c:spPr>
          </c:dPt>
          <c:val>
            <c:numRef>
              <c:f>Sheet1!$F$72:$F$215</c:f>
              <c:numCache>
                <c:formatCode>General</c:formatCode>
                <c:ptCount val="144"/>
                <c:pt idx="0">
                  <c:v>0.0</c:v>
                </c:pt>
                <c:pt idx="1">
                  <c:v>0.0</c:v>
                </c:pt>
                <c:pt idx="2">
                  <c:v>0.0</c:v>
                </c:pt>
                <c:pt idx="3">
                  <c:v>0.0</c:v>
                </c:pt>
                <c:pt idx="4">
                  <c:v>0.0</c:v>
                </c:pt>
                <c:pt idx="5">
                  <c:v>0.0</c:v>
                </c:pt>
                <c:pt idx="6">
                  <c:v>0.0</c:v>
                </c:pt>
                <c:pt idx="7">
                  <c:v>0.0</c:v>
                </c:pt>
                <c:pt idx="8">
                  <c:v>0.0</c:v>
                </c:pt>
                <c:pt idx="9">
                  <c:v>0.0</c:v>
                </c:pt>
                <c:pt idx="10">
                  <c:v>0.0</c:v>
                </c:pt>
                <c:pt idx="11">
                  <c:v>0.0</c:v>
                </c:pt>
                <c:pt idx="12">
                  <c:v>7.912645856539394</c:v>
                </c:pt>
                <c:pt idx="13">
                  <c:v>7.912645856539394</c:v>
                </c:pt>
                <c:pt idx="14">
                  <c:v>7.912645856539394</c:v>
                </c:pt>
                <c:pt idx="15">
                  <c:v>7.912645856539394</c:v>
                </c:pt>
                <c:pt idx="16">
                  <c:v>7.912645856539394</c:v>
                </c:pt>
                <c:pt idx="17">
                  <c:v>7.912645856539394</c:v>
                </c:pt>
                <c:pt idx="18">
                  <c:v>7.912645856539394</c:v>
                </c:pt>
                <c:pt idx="19">
                  <c:v>7.912645856539394</c:v>
                </c:pt>
                <c:pt idx="20">
                  <c:v>7.912645856539394</c:v>
                </c:pt>
                <c:pt idx="21">
                  <c:v>7.912645856539394</c:v>
                </c:pt>
                <c:pt idx="22">
                  <c:v>7.912645856539394</c:v>
                </c:pt>
                <c:pt idx="23">
                  <c:v>7.912645856539394</c:v>
                </c:pt>
                <c:pt idx="24">
                  <c:v>7.912645856539394</c:v>
                </c:pt>
                <c:pt idx="25">
                  <c:v>7.912645856539394</c:v>
                </c:pt>
                <c:pt idx="26">
                  <c:v>7.912645856539394</c:v>
                </c:pt>
                <c:pt idx="27">
                  <c:v>7.912645856539394</c:v>
                </c:pt>
                <c:pt idx="28">
                  <c:v>7.912645856539394</c:v>
                </c:pt>
                <c:pt idx="29">
                  <c:v>7.912645856539394</c:v>
                </c:pt>
                <c:pt idx="30">
                  <c:v>7.912645856539394</c:v>
                </c:pt>
                <c:pt idx="31">
                  <c:v>7.912645856539394</c:v>
                </c:pt>
                <c:pt idx="32">
                  <c:v>7.912645856539394</c:v>
                </c:pt>
                <c:pt idx="33">
                  <c:v>7.912645856539394</c:v>
                </c:pt>
                <c:pt idx="34">
                  <c:v>7.912645856539394</c:v>
                </c:pt>
                <c:pt idx="35">
                  <c:v>7.912645856539394</c:v>
                </c:pt>
                <c:pt idx="36">
                  <c:v>7.912645856539394</c:v>
                </c:pt>
                <c:pt idx="37">
                  <c:v>7.912645856539394</c:v>
                </c:pt>
                <c:pt idx="38">
                  <c:v>7.912645856539394</c:v>
                </c:pt>
                <c:pt idx="39">
                  <c:v>7.912645856539394</c:v>
                </c:pt>
                <c:pt idx="40">
                  <c:v>7.912645856539394</c:v>
                </c:pt>
                <c:pt idx="41">
                  <c:v>7.912645856539394</c:v>
                </c:pt>
                <c:pt idx="42">
                  <c:v>7.912645856539394</c:v>
                </c:pt>
                <c:pt idx="43">
                  <c:v>7.912645856539394</c:v>
                </c:pt>
                <c:pt idx="44">
                  <c:v>7.912645856539394</c:v>
                </c:pt>
                <c:pt idx="45">
                  <c:v>7.912645856539394</c:v>
                </c:pt>
                <c:pt idx="46">
                  <c:v>7.912645856539394</c:v>
                </c:pt>
                <c:pt idx="47">
                  <c:v>7.912645856539394</c:v>
                </c:pt>
                <c:pt idx="48">
                  <c:v>7.912645856539394</c:v>
                </c:pt>
                <c:pt idx="49">
                  <c:v>7.912645856539394</c:v>
                </c:pt>
                <c:pt idx="50">
                  <c:v>7.912645856539394</c:v>
                </c:pt>
                <c:pt idx="51">
                  <c:v>7.912645856539394</c:v>
                </c:pt>
                <c:pt idx="52">
                  <c:v>7.912645856539394</c:v>
                </c:pt>
                <c:pt idx="53">
                  <c:v>7.912645856539394</c:v>
                </c:pt>
                <c:pt idx="54">
                  <c:v>7.912645856539394</c:v>
                </c:pt>
                <c:pt idx="55">
                  <c:v>7.912645856539394</c:v>
                </c:pt>
                <c:pt idx="56">
                  <c:v>7.912645856539394</c:v>
                </c:pt>
                <c:pt idx="57">
                  <c:v>7.912645856539394</c:v>
                </c:pt>
                <c:pt idx="58">
                  <c:v>7.912645856539394</c:v>
                </c:pt>
                <c:pt idx="59">
                  <c:v>7.912645856539394</c:v>
                </c:pt>
                <c:pt idx="60">
                  <c:v>7.912645856539394</c:v>
                </c:pt>
                <c:pt idx="61">
                  <c:v>7.912645856539394</c:v>
                </c:pt>
                <c:pt idx="62">
                  <c:v>7.912645856539394</c:v>
                </c:pt>
                <c:pt idx="63">
                  <c:v>7.912645856539394</c:v>
                </c:pt>
                <c:pt idx="64">
                  <c:v>7.912645856539394</c:v>
                </c:pt>
                <c:pt idx="65">
                  <c:v>7.912645856539394</c:v>
                </c:pt>
                <c:pt idx="66">
                  <c:v>7.912645856539394</c:v>
                </c:pt>
                <c:pt idx="67">
                  <c:v>7.912645856539394</c:v>
                </c:pt>
                <c:pt idx="68">
                  <c:v>7.912645856539394</c:v>
                </c:pt>
                <c:pt idx="69">
                  <c:v>7.912645856539394</c:v>
                </c:pt>
                <c:pt idx="70">
                  <c:v>7.912645856539394</c:v>
                </c:pt>
                <c:pt idx="71">
                  <c:v>7.912645856539394</c:v>
                </c:pt>
                <c:pt idx="72">
                  <c:v>7.912645856539394</c:v>
                </c:pt>
                <c:pt idx="73">
                  <c:v>7.912645856539394</c:v>
                </c:pt>
                <c:pt idx="74">
                  <c:v>7.912645856539394</c:v>
                </c:pt>
                <c:pt idx="75">
                  <c:v>7.912645856539394</c:v>
                </c:pt>
                <c:pt idx="76">
                  <c:v>7.912645856539394</c:v>
                </c:pt>
                <c:pt idx="77">
                  <c:v>7.912645856539394</c:v>
                </c:pt>
                <c:pt idx="78">
                  <c:v>7.912645856539394</c:v>
                </c:pt>
                <c:pt idx="79">
                  <c:v>7.912645856539394</c:v>
                </c:pt>
                <c:pt idx="80">
                  <c:v>7.912645856539394</c:v>
                </c:pt>
                <c:pt idx="81">
                  <c:v>7.912645856539394</c:v>
                </c:pt>
                <c:pt idx="82">
                  <c:v>7.912645856539394</c:v>
                </c:pt>
                <c:pt idx="83">
                  <c:v>7.912645856539394</c:v>
                </c:pt>
                <c:pt idx="84">
                  <c:v>7.912645856539394</c:v>
                </c:pt>
                <c:pt idx="85">
                  <c:v>7.912645856539394</c:v>
                </c:pt>
                <c:pt idx="86">
                  <c:v>7.912645856539394</c:v>
                </c:pt>
                <c:pt idx="87">
                  <c:v>7.912645856539394</c:v>
                </c:pt>
                <c:pt idx="88">
                  <c:v>7.912645856539394</c:v>
                </c:pt>
                <c:pt idx="89">
                  <c:v>7.912645856539394</c:v>
                </c:pt>
                <c:pt idx="90">
                  <c:v>7.912645856539394</c:v>
                </c:pt>
                <c:pt idx="91">
                  <c:v>7.912645856539394</c:v>
                </c:pt>
                <c:pt idx="92">
                  <c:v>7.912645856539394</c:v>
                </c:pt>
                <c:pt idx="93">
                  <c:v>7.912645856539394</c:v>
                </c:pt>
                <c:pt idx="94">
                  <c:v>7.912645856539394</c:v>
                </c:pt>
                <c:pt idx="95">
                  <c:v>7.912645856539394</c:v>
                </c:pt>
                <c:pt idx="96">
                  <c:v>7.912645856539394</c:v>
                </c:pt>
                <c:pt idx="97">
                  <c:v>7.912645856539394</c:v>
                </c:pt>
                <c:pt idx="98">
                  <c:v>7.912645856539394</c:v>
                </c:pt>
                <c:pt idx="99">
                  <c:v>7.912645856539394</c:v>
                </c:pt>
                <c:pt idx="100">
                  <c:v>7.912645856539394</c:v>
                </c:pt>
                <c:pt idx="101">
                  <c:v>7.912645856539394</c:v>
                </c:pt>
                <c:pt idx="102">
                  <c:v>7.912645856539394</c:v>
                </c:pt>
                <c:pt idx="103">
                  <c:v>7.912645856539394</c:v>
                </c:pt>
                <c:pt idx="104">
                  <c:v>7.912645856539394</c:v>
                </c:pt>
                <c:pt idx="105">
                  <c:v>7.912645856539394</c:v>
                </c:pt>
                <c:pt idx="106">
                  <c:v>7.912645856539394</c:v>
                </c:pt>
                <c:pt idx="107">
                  <c:v>7.912645856539394</c:v>
                </c:pt>
                <c:pt idx="108">
                  <c:v>7.912645856539394</c:v>
                </c:pt>
                <c:pt idx="109">
                  <c:v>7.912645856539394</c:v>
                </c:pt>
                <c:pt idx="110">
                  <c:v>7.912645856539394</c:v>
                </c:pt>
                <c:pt idx="111">
                  <c:v>7.912645856539394</c:v>
                </c:pt>
                <c:pt idx="112">
                  <c:v>7.912645856539394</c:v>
                </c:pt>
                <c:pt idx="113">
                  <c:v>7.912645856539394</c:v>
                </c:pt>
                <c:pt idx="114">
                  <c:v>7.912645856539394</c:v>
                </c:pt>
                <c:pt idx="115">
                  <c:v>7.912645856539394</c:v>
                </c:pt>
                <c:pt idx="116">
                  <c:v>7.912645856539394</c:v>
                </c:pt>
                <c:pt idx="117">
                  <c:v>7.912645856539394</c:v>
                </c:pt>
                <c:pt idx="118">
                  <c:v>7.912645856539394</c:v>
                </c:pt>
                <c:pt idx="119">
                  <c:v>7.912645856539394</c:v>
                </c:pt>
                <c:pt idx="120">
                  <c:v>7.912645856539394</c:v>
                </c:pt>
                <c:pt idx="121">
                  <c:v>7.912645856539394</c:v>
                </c:pt>
                <c:pt idx="122">
                  <c:v>7.912645856539394</c:v>
                </c:pt>
                <c:pt idx="123">
                  <c:v>7.912645856539394</c:v>
                </c:pt>
                <c:pt idx="124">
                  <c:v>7.912645856539394</c:v>
                </c:pt>
                <c:pt idx="125">
                  <c:v>7.912645856539394</c:v>
                </c:pt>
                <c:pt idx="126">
                  <c:v>7.912645856539394</c:v>
                </c:pt>
                <c:pt idx="127">
                  <c:v>7.912645856539394</c:v>
                </c:pt>
                <c:pt idx="128">
                  <c:v>7.912645856539394</c:v>
                </c:pt>
                <c:pt idx="129">
                  <c:v>7.912645856539394</c:v>
                </c:pt>
                <c:pt idx="130">
                  <c:v>7.912645856539394</c:v>
                </c:pt>
                <c:pt idx="131">
                  <c:v>7.912645856539394</c:v>
                </c:pt>
              </c:numCache>
            </c:numRef>
          </c:val>
          <c:smooth val="0"/>
        </c:ser>
        <c:ser>
          <c:idx val="2"/>
          <c:order val="3"/>
          <c:spPr>
            <a:ln>
              <a:solidFill>
                <a:srgbClr val="0070C0"/>
              </a:solidFill>
              <a:prstDash val="sysDash"/>
            </a:ln>
          </c:spPr>
          <c:marker>
            <c:symbol val="none"/>
          </c:marker>
          <c:dPt>
            <c:idx val="147"/>
            <c:bubble3D val="0"/>
            <c:spPr>
              <a:ln>
                <a:noFill/>
                <a:prstDash val="sysDash"/>
              </a:ln>
            </c:spPr>
          </c:dPt>
          <c:val>
            <c:numRef>
              <c:f>Sheet1!$G$69:$G$287</c:f>
              <c:numCache>
                <c:formatCode>General</c:formatCode>
                <c:ptCount val="219"/>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pt idx="131">
                  <c:v>0.0</c:v>
                </c:pt>
                <c:pt idx="132">
                  <c:v>0.0</c:v>
                </c:pt>
                <c:pt idx="133">
                  <c:v>0.0</c:v>
                </c:pt>
                <c:pt idx="134">
                  <c:v>0.0</c:v>
                </c:pt>
                <c:pt idx="135">
                  <c:v>0.0</c:v>
                </c:pt>
                <c:pt idx="136">
                  <c:v>0.0</c:v>
                </c:pt>
                <c:pt idx="137">
                  <c:v>0.0</c:v>
                </c:pt>
                <c:pt idx="138">
                  <c:v>0.0</c:v>
                </c:pt>
                <c:pt idx="139">
                  <c:v>0.0</c:v>
                </c:pt>
                <c:pt idx="140">
                  <c:v>0.0</c:v>
                </c:pt>
                <c:pt idx="141">
                  <c:v>0.0</c:v>
                </c:pt>
                <c:pt idx="142">
                  <c:v>0.0</c:v>
                </c:pt>
                <c:pt idx="143">
                  <c:v>0.0</c:v>
                </c:pt>
                <c:pt idx="144">
                  <c:v>0.0</c:v>
                </c:pt>
                <c:pt idx="145">
                  <c:v>0.0</c:v>
                </c:pt>
                <c:pt idx="146">
                  <c:v>0.0</c:v>
                </c:pt>
                <c:pt idx="147">
                  <c:v>6.137340247631069</c:v>
                </c:pt>
                <c:pt idx="148">
                  <c:v>6.137340247631069</c:v>
                </c:pt>
                <c:pt idx="149">
                  <c:v>6.137340247631069</c:v>
                </c:pt>
                <c:pt idx="150">
                  <c:v>6.137340247631069</c:v>
                </c:pt>
                <c:pt idx="151">
                  <c:v>6.137340247631069</c:v>
                </c:pt>
                <c:pt idx="152">
                  <c:v>6.137340247631069</c:v>
                </c:pt>
                <c:pt idx="153">
                  <c:v>6.137340247631069</c:v>
                </c:pt>
                <c:pt idx="154">
                  <c:v>6.137340247631069</c:v>
                </c:pt>
                <c:pt idx="155">
                  <c:v>6.137340247631069</c:v>
                </c:pt>
                <c:pt idx="156">
                  <c:v>6.137340247631069</c:v>
                </c:pt>
                <c:pt idx="157">
                  <c:v>6.137340247631069</c:v>
                </c:pt>
                <c:pt idx="158">
                  <c:v>6.137340247631069</c:v>
                </c:pt>
                <c:pt idx="159">
                  <c:v>6.137340247631069</c:v>
                </c:pt>
                <c:pt idx="160">
                  <c:v>6.137340247631069</c:v>
                </c:pt>
                <c:pt idx="161">
                  <c:v>6.137340247631069</c:v>
                </c:pt>
                <c:pt idx="162">
                  <c:v>6.137340247631069</c:v>
                </c:pt>
                <c:pt idx="163">
                  <c:v>6.137340247631069</c:v>
                </c:pt>
                <c:pt idx="164">
                  <c:v>6.137340247631069</c:v>
                </c:pt>
                <c:pt idx="165">
                  <c:v>6.137340247631069</c:v>
                </c:pt>
                <c:pt idx="166">
                  <c:v>6.137340247631069</c:v>
                </c:pt>
                <c:pt idx="167">
                  <c:v>6.137340247631069</c:v>
                </c:pt>
                <c:pt idx="168">
                  <c:v>6.137340247631069</c:v>
                </c:pt>
                <c:pt idx="169">
                  <c:v>6.137340247631069</c:v>
                </c:pt>
                <c:pt idx="170">
                  <c:v>6.137340247631069</c:v>
                </c:pt>
                <c:pt idx="171">
                  <c:v>6.137340247631069</c:v>
                </c:pt>
                <c:pt idx="172">
                  <c:v>6.137340247631069</c:v>
                </c:pt>
                <c:pt idx="173">
                  <c:v>6.137340247631069</c:v>
                </c:pt>
                <c:pt idx="174">
                  <c:v>6.137340247631069</c:v>
                </c:pt>
                <c:pt idx="175">
                  <c:v>6.137340247631069</c:v>
                </c:pt>
                <c:pt idx="176">
                  <c:v>6.137340247631069</c:v>
                </c:pt>
                <c:pt idx="177">
                  <c:v>6.137340247631069</c:v>
                </c:pt>
                <c:pt idx="178">
                  <c:v>6.137340247631069</c:v>
                </c:pt>
                <c:pt idx="179">
                  <c:v>6.137340247631069</c:v>
                </c:pt>
                <c:pt idx="180">
                  <c:v>6.137340247631069</c:v>
                </c:pt>
                <c:pt idx="181">
                  <c:v>6.137340247631069</c:v>
                </c:pt>
                <c:pt idx="182">
                  <c:v>6.137340247631069</c:v>
                </c:pt>
                <c:pt idx="183">
                  <c:v>6.137340247631069</c:v>
                </c:pt>
                <c:pt idx="184">
                  <c:v>6.137340247631069</c:v>
                </c:pt>
                <c:pt idx="185">
                  <c:v>6.137340247631069</c:v>
                </c:pt>
                <c:pt idx="186">
                  <c:v>6.137340247631069</c:v>
                </c:pt>
                <c:pt idx="187">
                  <c:v>6.137340247631069</c:v>
                </c:pt>
                <c:pt idx="188">
                  <c:v>6.137340247631069</c:v>
                </c:pt>
                <c:pt idx="189">
                  <c:v>6.137340247631069</c:v>
                </c:pt>
                <c:pt idx="190">
                  <c:v>6.137340247631069</c:v>
                </c:pt>
                <c:pt idx="191">
                  <c:v>6.137340247631069</c:v>
                </c:pt>
                <c:pt idx="192">
                  <c:v>6.137340247631069</c:v>
                </c:pt>
                <c:pt idx="193">
                  <c:v>6.137340247631069</c:v>
                </c:pt>
                <c:pt idx="194">
                  <c:v>6.137340247631069</c:v>
                </c:pt>
                <c:pt idx="195">
                  <c:v>6.137340247631069</c:v>
                </c:pt>
                <c:pt idx="196">
                  <c:v>6.137340247631069</c:v>
                </c:pt>
                <c:pt idx="197">
                  <c:v>6.137340247631069</c:v>
                </c:pt>
                <c:pt idx="198">
                  <c:v>6.137340247631069</c:v>
                </c:pt>
                <c:pt idx="199">
                  <c:v>6.137340247631069</c:v>
                </c:pt>
                <c:pt idx="200">
                  <c:v>6.137340247631069</c:v>
                </c:pt>
                <c:pt idx="201">
                  <c:v>6.137340247631069</c:v>
                </c:pt>
                <c:pt idx="202">
                  <c:v>6.137340247631069</c:v>
                </c:pt>
                <c:pt idx="203">
                  <c:v>6.137340247631069</c:v>
                </c:pt>
                <c:pt idx="204">
                  <c:v>6.137340247631069</c:v>
                </c:pt>
                <c:pt idx="205">
                  <c:v>6.137340247631069</c:v>
                </c:pt>
                <c:pt idx="206">
                  <c:v>6.137340247631069</c:v>
                </c:pt>
                <c:pt idx="207">
                  <c:v>6.137340247631069</c:v>
                </c:pt>
                <c:pt idx="208">
                  <c:v>6.137340247631069</c:v>
                </c:pt>
                <c:pt idx="209">
                  <c:v>6.137340247631069</c:v>
                </c:pt>
                <c:pt idx="210">
                  <c:v>6.137340247631069</c:v>
                </c:pt>
                <c:pt idx="211">
                  <c:v>6.137340247631069</c:v>
                </c:pt>
                <c:pt idx="212">
                  <c:v>6.137340247631069</c:v>
                </c:pt>
                <c:pt idx="213">
                  <c:v>6.137340247631069</c:v>
                </c:pt>
                <c:pt idx="214">
                  <c:v>6.137340247631069</c:v>
                </c:pt>
                <c:pt idx="215">
                  <c:v>6.137340247631069</c:v>
                </c:pt>
                <c:pt idx="216">
                  <c:v>6.137340247631069</c:v>
                </c:pt>
                <c:pt idx="217">
                  <c:v>6.137340247631069</c:v>
                </c:pt>
                <c:pt idx="218">
                  <c:v>6.137340247631069</c:v>
                </c:pt>
              </c:numCache>
            </c:numRef>
          </c:val>
          <c:smooth val="0"/>
        </c:ser>
        <c:dLbls>
          <c:showLegendKey val="0"/>
          <c:showVal val="0"/>
          <c:showCatName val="0"/>
          <c:showSerName val="0"/>
          <c:showPercent val="0"/>
          <c:showBubbleSize val="0"/>
        </c:dLbls>
        <c:marker val="1"/>
        <c:smooth val="0"/>
        <c:axId val="6732216"/>
        <c:axId val="423934760"/>
      </c:lineChart>
      <c:dateAx>
        <c:axId val="6732216"/>
        <c:scaling>
          <c:orientation val="minMax"/>
        </c:scaling>
        <c:delete val="0"/>
        <c:axPos val="b"/>
        <c:numFmt formatCode="yy" sourceLinked="0"/>
        <c:majorTickMark val="out"/>
        <c:minorTickMark val="none"/>
        <c:tickLblPos val="low"/>
        <c:spPr>
          <a:ln w="3158">
            <a:solidFill>
              <a:schemeClr val="bg1">
                <a:lumMod val="50000"/>
              </a:schemeClr>
            </a:solidFill>
            <a:prstDash val="solid"/>
          </a:ln>
        </c:spPr>
        <c:txPr>
          <a:bodyPr rot="0" vert="horz"/>
          <a:lstStyle/>
          <a:p>
            <a:pPr>
              <a:defRPr>
                <a:solidFill>
                  <a:srgbClr val="080808"/>
                </a:solidFill>
              </a:defRPr>
            </a:pPr>
            <a:endParaRPr lang="en-US"/>
          </a:p>
        </c:txPr>
        <c:crossAx val="423934760"/>
        <c:crossesAt val="0.0"/>
        <c:auto val="1"/>
        <c:lblOffset val="100"/>
        <c:baseTimeUnit val="months"/>
        <c:majorUnit val="12.0"/>
        <c:minorUnit val="12.0"/>
      </c:dateAx>
      <c:valAx>
        <c:axId val="423934760"/>
        <c:scaling>
          <c:orientation val="minMax"/>
          <c:max val="11.0"/>
          <c:min val="3.0"/>
        </c:scaling>
        <c:delete val="0"/>
        <c:axPos val="l"/>
        <c:numFmt formatCode="#,##0.0" sourceLinked="0"/>
        <c:majorTickMark val="out"/>
        <c:minorTickMark val="none"/>
        <c:tickLblPos val="nextTo"/>
        <c:spPr>
          <a:ln w="3158">
            <a:solidFill>
              <a:schemeClr val="bg1">
                <a:lumMod val="50000"/>
              </a:schemeClr>
            </a:solidFill>
            <a:prstDash val="solid"/>
          </a:ln>
        </c:spPr>
        <c:txPr>
          <a:bodyPr rot="0" vert="horz"/>
          <a:lstStyle/>
          <a:p>
            <a:pPr>
              <a:defRPr>
                <a:solidFill>
                  <a:srgbClr val="080808"/>
                </a:solidFill>
              </a:defRPr>
            </a:pPr>
            <a:endParaRPr lang="en-US"/>
          </a:p>
        </c:txPr>
        <c:crossAx val="6732216"/>
        <c:crosses val="autoZero"/>
        <c:crossBetween val="between"/>
        <c:majorUnit val="1.0"/>
        <c:minorUnit val="1.0"/>
      </c:valAx>
      <c:dateAx>
        <c:axId val="424338104"/>
        <c:scaling>
          <c:orientation val="minMax"/>
        </c:scaling>
        <c:delete val="1"/>
        <c:axPos val="b"/>
        <c:numFmt formatCode="d\-mmm\-yy" sourceLinked="1"/>
        <c:majorTickMark val="out"/>
        <c:minorTickMark val="none"/>
        <c:tickLblPos val="none"/>
        <c:crossAx val="424341096"/>
        <c:crosses val="autoZero"/>
        <c:auto val="1"/>
        <c:lblOffset val="100"/>
        <c:baseTimeUnit val="months"/>
      </c:dateAx>
      <c:valAx>
        <c:axId val="424341096"/>
        <c:scaling>
          <c:orientation val="minMax"/>
          <c:max val="10.0"/>
        </c:scaling>
        <c:delete val="0"/>
        <c:axPos val="r"/>
        <c:numFmt formatCode="General" sourceLinked="1"/>
        <c:majorTickMark val="none"/>
        <c:minorTickMark val="none"/>
        <c:tickLblPos val="none"/>
        <c:spPr>
          <a:ln w="3158">
            <a:solidFill>
              <a:srgbClr val="000000"/>
            </a:solidFill>
            <a:prstDash val="solid"/>
          </a:ln>
        </c:spPr>
        <c:crossAx val="424338104"/>
        <c:crosses val="max"/>
        <c:crossBetween val="between"/>
        <c:majorUnit val="2.0"/>
        <c:minorUnit val="0.4"/>
      </c:valAx>
      <c:spPr>
        <a:noFill/>
        <a:ln w="3175">
          <a:solidFill>
            <a:srgbClr val="000000"/>
          </a:solidFill>
          <a:prstDash val="solid"/>
        </a:ln>
      </c:spPr>
    </c:plotArea>
    <c:plotVisOnly val="1"/>
    <c:dispBlanksAs val="gap"/>
    <c:showDLblsOverMax val="0"/>
  </c:chart>
  <c:spPr>
    <a:noFill/>
    <a:ln>
      <a:noFill/>
    </a:ln>
  </c:spPr>
  <c:txPr>
    <a:bodyPr/>
    <a:lstStyle/>
    <a:p>
      <a:pPr>
        <a:defRPr sz="1400" b="1" i="0" u="none" strike="noStrike" baseline="0">
          <a:solidFill>
            <a:schemeClr val="bg1">
              <a:lumMod val="50000"/>
            </a:schemeClr>
          </a:solidFill>
          <a:latin typeface="Arial" pitchFamily="34" charset="0"/>
          <a:ea typeface="Arial Black"/>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New</c:v>
          </c:tx>
          <c:spPr>
            <a:ln w="31750">
              <a:solidFill>
                <a:srgbClr val="0070C0"/>
              </a:solidFill>
            </a:ln>
          </c:spPr>
          <c:marker>
            <c:symbol val="none"/>
          </c:marker>
          <c:dLbls>
            <c:dLbl>
              <c:idx val="72"/>
              <c:layout>
                <c:manualLayout>
                  <c:x val="-0.124127230411172"/>
                  <c:y val="-0.0323466785958068"/>
                </c:manualLayout>
              </c:layout>
              <c:tx>
                <c:rich>
                  <a:bodyPr/>
                  <a:lstStyle/>
                  <a:p>
                    <a:pPr>
                      <a:defRPr b="1">
                        <a:solidFill>
                          <a:srgbClr val="0070C0"/>
                        </a:solidFill>
                      </a:defRPr>
                    </a:pPr>
                    <a:r>
                      <a:rPr lang="en-US" b="1" dirty="0" smtClean="0">
                        <a:solidFill>
                          <a:srgbClr val="000000"/>
                        </a:solidFill>
                      </a:rPr>
                      <a:t>Jan 2009:</a:t>
                    </a:r>
                    <a:r>
                      <a:rPr lang="en-US" b="1" dirty="0" smtClean="0">
                        <a:solidFill>
                          <a:srgbClr val="0070C0"/>
                        </a:solidFill>
                      </a:rPr>
                      <a:t> 12.2</a:t>
                    </a:r>
                    <a:endParaRPr lang="en-US" b="1" dirty="0">
                      <a:solidFill>
                        <a:srgbClr val="0070C0"/>
                      </a:solidFill>
                    </a:endParaRPr>
                  </a:p>
                </c:rich>
              </c:tx>
              <c:spPr/>
              <c:showLegendKey val="0"/>
              <c:showVal val="1"/>
              <c:showCatName val="0"/>
              <c:showSerName val="0"/>
              <c:showPercent val="0"/>
              <c:showBubbleSize val="0"/>
            </c:dLbl>
            <c:dLbl>
              <c:idx val="127"/>
              <c:layout>
                <c:manualLayout>
                  <c:x val="0.0"/>
                  <c:y val="-0.0122781996408192"/>
                </c:manualLayout>
              </c:layout>
              <c:spPr/>
              <c:txPr>
                <a:bodyPr/>
                <a:lstStyle/>
                <a:p>
                  <a:pPr>
                    <a:defRPr b="1">
                      <a:solidFill>
                        <a:srgbClr val="0070C0"/>
                      </a:solidFil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monthly!$B$492:$B$619</c:f>
              <c:numCache>
                <c:formatCode>[$-409]mmm\-yy;@</c:formatCode>
                <c:ptCount val="128"/>
                <c:pt idx="0">
                  <c:v>37652.0</c:v>
                </c:pt>
                <c:pt idx="1">
                  <c:v>37680.0</c:v>
                </c:pt>
                <c:pt idx="2">
                  <c:v>37711.0</c:v>
                </c:pt>
                <c:pt idx="3">
                  <c:v>37741.0</c:v>
                </c:pt>
                <c:pt idx="4">
                  <c:v>37772.0</c:v>
                </c:pt>
                <c:pt idx="5">
                  <c:v>37802.0</c:v>
                </c:pt>
                <c:pt idx="6">
                  <c:v>37833.0</c:v>
                </c:pt>
                <c:pt idx="7">
                  <c:v>37864.0</c:v>
                </c:pt>
                <c:pt idx="8">
                  <c:v>37894.0</c:v>
                </c:pt>
                <c:pt idx="9">
                  <c:v>37925.0</c:v>
                </c:pt>
                <c:pt idx="10">
                  <c:v>37955.0</c:v>
                </c:pt>
                <c:pt idx="11">
                  <c:v>37986.0</c:v>
                </c:pt>
                <c:pt idx="12">
                  <c:v>38017.0</c:v>
                </c:pt>
                <c:pt idx="13">
                  <c:v>38046.0</c:v>
                </c:pt>
                <c:pt idx="14">
                  <c:v>38077.0</c:v>
                </c:pt>
                <c:pt idx="15">
                  <c:v>38107.0</c:v>
                </c:pt>
                <c:pt idx="16">
                  <c:v>38138.0</c:v>
                </c:pt>
                <c:pt idx="17">
                  <c:v>38168.0</c:v>
                </c:pt>
                <c:pt idx="18">
                  <c:v>38199.0</c:v>
                </c:pt>
                <c:pt idx="19">
                  <c:v>38230.0</c:v>
                </c:pt>
                <c:pt idx="20">
                  <c:v>38260.0</c:v>
                </c:pt>
                <c:pt idx="21">
                  <c:v>38291.0</c:v>
                </c:pt>
                <c:pt idx="22">
                  <c:v>38321.0</c:v>
                </c:pt>
                <c:pt idx="23">
                  <c:v>38352.0</c:v>
                </c:pt>
                <c:pt idx="24">
                  <c:v>38383.0</c:v>
                </c:pt>
                <c:pt idx="25">
                  <c:v>38411.0</c:v>
                </c:pt>
                <c:pt idx="26">
                  <c:v>38442.0</c:v>
                </c:pt>
                <c:pt idx="27">
                  <c:v>38472.0</c:v>
                </c:pt>
                <c:pt idx="28">
                  <c:v>38503.0</c:v>
                </c:pt>
                <c:pt idx="29">
                  <c:v>38533.0</c:v>
                </c:pt>
                <c:pt idx="30">
                  <c:v>38564.0</c:v>
                </c:pt>
                <c:pt idx="31">
                  <c:v>38595.0</c:v>
                </c:pt>
                <c:pt idx="32">
                  <c:v>38625.0</c:v>
                </c:pt>
                <c:pt idx="33">
                  <c:v>38656.0</c:v>
                </c:pt>
                <c:pt idx="34">
                  <c:v>38686.0</c:v>
                </c:pt>
                <c:pt idx="35">
                  <c:v>38717.0</c:v>
                </c:pt>
                <c:pt idx="36">
                  <c:v>38748.0</c:v>
                </c:pt>
                <c:pt idx="37">
                  <c:v>38776.0</c:v>
                </c:pt>
                <c:pt idx="38">
                  <c:v>38807.0</c:v>
                </c:pt>
                <c:pt idx="39">
                  <c:v>38837.0</c:v>
                </c:pt>
                <c:pt idx="40">
                  <c:v>38868.0</c:v>
                </c:pt>
                <c:pt idx="41">
                  <c:v>38898.0</c:v>
                </c:pt>
                <c:pt idx="42">
                  <c:v>38929.0</c:v>
                </c:pt>
                <c:pt idx="43">
                  <c:v>38960.0</c:v>
                </c:pt>
                <c:pt idx="44">
                  <c:v>38990.0</c:v>
                </c:pt>
                <c:pt idx="45">
                  <c:v>39021.0</c:v>
                </c:pt>
                <c:pt idx="46">
                  <c:v>39051.0</c:v>
                </c:pt>
                <c:pt idx="47">
                  <c:v>39082.0</c:v>
                </c:pt>
                <c:pt idx="48">
                  <c:v>39113.0</c:v>
                </c:pt>
                <c:pt idx="49">
                  <c:v>39141.0</c:v>
                </c:pt>
                <c:pt idx="50">
                  <c:v>39172.0</c:v>
                </c:pt>
                <c:pt idx="51">
                  <c:v>39202.0</c:v>
                </c:pt>
                <c:pt idx="52">
                  <c:v>39233.0</c:v>
                </c:pt>
                <c:pt idx="53">
                  <c:v>39263.0</c:v>
                </c:pt>
                <c:pt idx="54">
                  <c:v>39294.0</c:v>
                </c:pt>
                <c:pt idx="55">
                  <c:v>39325.0</c:v>
                </c:pt>
                <c:pt idx="56">
                  <c:v>39355.0</c:v>
                </c:pt>
                <c:pt idx="57">
                  <c:v>39386.0</c:v>
                </c:pt>
                <c:pt idx="58">
                  <c:v>39416.0</c:v>
                </c:pt>
                <c:pt idx="59">
                  <c:v>39447.0</c:v>
                </c:pt>
                <c:pt idx="60">
                  <c:v>39478.0</c:v>
                </c:pt>
                <c:pt idx="61">
                  <c:v>39507.0</c:v>
                </c:pt>
                <c:pt idx="62">
                  <c:v>39538.0</c:v>
                </c:pt>
                <c:pt idx="63">
                  <c:v>39568.0</c:v>
                </c:pt>
                <c:pt idx="64">
                  <c:v>39599.0</c:v>
                </c:pt>
                <c:pt idx="65">
                  <c:v>39629.0</c:v>
                </c:pt>
                <c:pt idx="66">
                  <c:v>39660.0</c:v>
                </c:pt>
                <c:pt idx="67">
                  <c:v>39691.0</c:v>
                </c:pt>
                <c:pt idx="68">
                  <c:v>39721.0</c:v>
                </c:pt>
                <c:pt idx="69">
                  <c:v>39752.0</c:v>
                </c:pt>
                <c:pt idx="70">
                  <c:v>39782.0</c:v>
                </c:pt>
                <c:pt idx="71">
                  <c:v>39813.0</c:v>
                </c:pt>
                <c:pt idx="72">
                  <c:v>39844.0</c:v>
                </c:pt>
                <c:pt idx="73">
                  <c:v>39872.0</c:v>
                </c:pt>
                <c:pt idx="74">
                  <c:v>39903.0</c:v>
                </c:pt>
                <c:pt idx="75">
                  <c:v>39933.0</c:v>
                </c:pt>
                <c:pt idx="76">
                  <c:v>39964.0</c:v>
                </c:pt>
                <c:pt idx="77">
                  <c:v>39994.0</c:v>
                </c:pt>
                <c:pt idx="78">
                  <c:v>40025.0</c:v>
                </c:pt>
                <c:pt idx="79">
                  <c:v>40056.0</c:v>
                </c:pt>
                <c:pt idx="80">
                  <c:v>40086.0</c:v>
                </c:pt>
                <c:pt idx="81">
                  <c:v>40117.0</c:v>
                </c:pt>
                <c:pt idx="82">
                  <c:v>40147.0</c:v>
                </c:pt>
                <c:pt idx="83">
                  <c:v>40178.0</c:v>
                </c:pt>
                <c:pt idx="84">
                  <c:v>40209.0</c:v>
                </c:pt>
                <c:pt idx="85">
                  <c:v>40237.0</c:v>
                </c:pt>
                <c:pt idx="86">
                  <c:v>40268.0</c:v>
                </c:pt>
                <c:pt idx="87">
                  <c:v>40298.0</c:v>
                </c:pt>
                <c:pt idx="88">
                  <c:v>40329.0</c:v>
                </c:pt>
                <c:pt idx="89">
                  <c:v>40359.0</c:v>
                </c:pt>
                <c:pt idx="90">
                  <c:v>40390.0</c:v>
                </c:pt>
                <c:pt idx="91">
                  <c:v>40421.0</c:v>
                </c:pt>
                <c:pt idx="92">
                  <c:v>40451.0</c:v>
                </c:pt>
                <c:pt idx="93">
                  <c:v>40482.0</c:v>
                </c:pt>
                <c:pt idx="94">
                  <c:v>40512.0</c:v>
                </c:pt>
                <c:pt idx="95">
                  <c:v>40543.0</c:v>
                </c:pt>
                <c:pt idx="96">
                  <c:v>40574.0</c:v>
                </c:pt>
                <c:pt idx="97">
                  <c:v>40602.0</c:v>
                </c:pt>
                <c:pt idx="98">
                  <c:v>40633.0</c:v>
                </c:pt>
                <c:pt idx="99">
                  <c:v>40663.0</c:v>
                </c:pt>
                <c:pt idx="100">
                  <c:v>40694.0</c:v>
                </c:pt>
                <c:pt idx="101">
                  <c:v>40724.0</c:v>
                </c:pt>
                <c:pt idx="102">
                  <c:v>40755.0</c:v>
                </c:pt>
                <c:pt idx="103">
                  <c:v>40786.0</c:v>
                </c:pt>
                <c:pt idx="104">
                  <c:v>40816.0</c:v>
                </c:pt>
                <c:pt idx="105">
                  <c:v>40847.0</c:v>
                </c:pt>
                <c:pt idx="106">
                  <c:v>40877.0</c:v>
                </c:pt>
                <c:pt idx="107">
                  <c:v>40908.0</c:v>
                </c:pt>
                <c:pt idx="108">
                  <c:v>40939.0</c:v>
                </c:pt>
                <c:pt idx="109">
                  <c:v>40968.0</c:v>
                </c:pt>
                <c:pt idx="110">
                  <c:v>40999.0</c:v>
                </c:pt>
                <c:pt idx="111">
                  <c:v>41029.0</c:v>
                </c:pt>
                <c:pt idx="112">
                  <c:v>41060.0</c:v>
                </c:pt>
                <c:pt idx="113">
                  <c:v>41090.0</c:v>
                </c:pt>
                <c:pt idx="114">
                  <c:v>41121.0</c:v>
                </c:pt>
                <c:pt idx="115">
                  <c:v>41152.0</c:v>
                </c:pt>
                <c:pt idx="116">
                  <c:v>41182.0</c:v>
                </c:pt>
                <c:pt idx="117">
                  <c:v>41213.0</c:v>
                </c:pt>
                <c:pt idx="118">
                  <c:v>41243.0</c:v>
                </c:pt>
                <c:pt idx="119">
                  <c:v>41274.0</c:v>
                </c:pt>
                <c:pt idx="120">
                  <c:v>41305.0</c:v>
                </c:pt>
                <c:pt idx="121">
                  <c:v>41333.0</c:v>
                </c:pt>
                <c:pt idx="122">
                  <c:v>41364.0</c:v>
                </c:pt>
                <c:pt idx="123">
                  <c:v>41394.0</c:v>
                </c:pt>
                <c:pt idx="124">
                  <c:v>41425.0</c:v>
                </c:pt>
                <c:pt idx="125">
                  <c:v>41455.0</c:v>
                </c:pt>
                <c:pt idx="126">
                  <c:v>41486.0</c:v>
                </c:pt>
                <c:pt idx="127">
                  <c:v>41517.0</c:v>
                </c:pt>
              </c:numCache>
            </c:numRef>
          </c:cat>
          <c:val>
            <c:numRef>
              <c:f>monthly!$F$492:$F$619</c:f>
              <c:numCache>
                <c:formatCode>#,##0.0;[Red]#,##0.0</c:formatCode>
                <c:ptCount val="128"/>
                <c:pt idx="0">
                  <c:v>4.0</c:v>
                </c:pt>
                <c:pt idx="1">
                  <c:v>4.5</c:v>
                </c:pt>
                <c:pt idx="2">
                  <c:v>4.099999904632586</c:v>
                </c:pt>
                <c:pt idx="3">
                  <c:v>4.099999904632586</c:v>
                </c:pt>
                <c:pt idx="4">
                  <c:v>3.90000009536743</c:v>
                </c:pt>
                <c:pt idx="5">
                  <c:v>3.5</c:v>
                </c:pt>
                <c:pt idx="6">
                  <c:v>3.59999990463257</c:v>
                </c:pt>
                <c:pt idx="7">
                  <c:v>3.5</c:v>
                </c:pt>
                <c:pt idx="8">
                  <c:v>3.79999995231628</c:v>
                </c:pt>
                <c:pt idx="9">
                  <c:v>3.79999995231628</c:v>
                </c:pt>
                <c:pt idx="10">
                  <c:v>4.099999904632586</c:v>
                </c:pt>
                <c:pt idx="11">
                  <c:v>4.0</c:v>
                </c:pt>
                <c:pt idx="12">
                  <c:v>3.79999995231628</c:v>
                </c:pt>
                <c:pt idx="13">
                  <c:v>3.700000047683721</c:v>
                </c:pt>
                <c:pt idx="14">
                  <c:v>3.59999990463257</c:v>
                </c:pt>
                <c:pt idx="15">
                  <c:v>4.0</c:v>
                </c:pt>
                <c:pt idx="16">
                  <c:v>3.79999995231628</c:v>
                </c:pt>
                <c:pt idx="17">
                  <c:v>3.90000009536743</c:v>
                </c:pt>
                <c:pt idx="18">
                  <c:v>4.5</c:v>
                </c:pt>
                <c:pt idx="19">
                  <c:v>4.30000019073488</c:v>
                </c:pt>
                <c:pt idx="20">
                  <c:v>4.099999904632586</c:v>
                </c:pt>
                <c:pt idx="21">
                  <c:v>3.90000009536743</c:v>
                </c:pt>
                <c:pt idx="22">
                  <c:v>4.30000019073488</c:v>
                </c:pt>
                <c:pt idx="23">
                  <c:v>4.099999904632586</c:v>
                </c:pt>
                <c:pt idx="24">
                  <c:v>4.400000095367433</c:v>
                </c:pt>
                <c:pt idx="25">
                  <c:v>4.30000019073488</c:v>
                </c:pt>
                <c:pt idx="26">
                  <c:v>4.099999904632586</c:v>
                </c:pt>
                <c:pt idx="27">
                  <c:v>4.30000019073488</c:v>
                </c:pt>
                <c:pt idx="28">
                  <c:v>4.199999809265138</c:v>
                </c:pt>
                <c:pt idx="29">
                  <c:v>4.30000019073488</c:v>
                </c:pt>
                <c:pt idx="30">
                  <c:v>4.199999809265138</c:v>
                </c:pt>
                <c:pt idx="31">
                  <c:v>4.5</c:v>
                </c:pt>
                <c:pt idx="32">
                  <c:v>4.699999809265137</c:v>
                </c:pt>
                <c:pt idx="33">
                  <c:v>4.5</c:v>
                </c:pt>
                <c:pt idx="34">
                  <c:v>5.0</c:v>
                </c:pt>
                <c:pt idx="35">
                  <c:v>4.900000095367433</c:v>
                </c:pt>
                <c:pt idx="36">
                  <c:v>5.30000019073488</c:v>
                </c:pt>
                <c:pt idx="37">
                  <c:v>6.099999904632586</c:v>
                </c:pt>
                <c:pt idx="38">
                  <c:v>5.900000095367433</c:v>
                </c:pt>
                <c:pt idx="39">
                  <c:v>6.30000019073488</c:v>
                </c:pt>
                <c:pt idx="40">
                  <c:v>6.199999809265138</c:v>
                </c:pt>
                <c:pt idx="41">
                  <c:v>6.30000019073488</c:v>
                </c:pt>
                <c:pt idx="42">
                  <c:v>7.30000019073488</c:v>
                </c:pt>
                <c:pt idx="43">
                  <c:v>6.699999809265137</c:v>
                </c:pt>
                <c:pt idx="44">
                  <c:v>6.699999809265137</c:v>
                </c:pt>
                <c:pt idx="45">
                  <c:v>7.30000019073488</c:v>
                </c:pt>
                <c:pt idx="46">
                  <c:v>6.599999904632586</c:v>
                </c:pt>
                <c:pt idx="47">
                  <c:v>6.5</c:v>
                </c:pt>
                <c:pt idx="48">
                  <c:v>7.199999809265138</c:v>
                </c:pt>
                <c:pt idx="49">
                  <c:v>7.900000095367433</c:v>
                </c:pt>
                <c:pt idx="50">
                  <c:v>7.900000095367433</c:v>
                </c:pt>
                <c:pt idx="51">
                  <c:v>7.400000095367433</c:v>
                </c:pt>
                <c:pt idx="52">
                  <c:v>7.80000019073488</c:v>
                </c:pt>
                <c:pt idx="53">
                  <c:v>8.199999809265152</c:v>
                </c:pt>
                <c:pt idx="54">
                  <c:v>8.300000190734858</c:v>
                </c:pt>
                <c:pt idx="55">
                  <c:v>9.199999809265152</c:v>
                </c:pt>
                <c:pt idx="56">
                  <c:v>9.199999809265152</c:v>
                </c:pt>
                <c:pt idx="57">
                  <c:v>8.5</c:v>
                </c:pt>
                <c:pt idx="58">
                  <c:v>9.399999618530308</c:v>
                </c:pt>
                <c:pt idx="59">
                  <c:v>9.60000038146973</c:v>
                </c:pt>
                <c:pt idx="60">
                  <c:v>9.300000190734858</c:v>
                </c:pt>
                <c:pt idx="61">
                  <c:v>9.699999809265152</c:v>
                </c:pt>
                <c:pt idx="62">
                  <c:v>10.5</c:v>
                </c:pt>
                <c:pt idx="63">
                  <c:v>10.3000001907349</c:v>
                </c:pt>
                <c:pt idx="64">
                  <c:v>10.69999980926512</c:v>
                </c:pt>
                <c:pt idx="65">
                  <c:v>10.69999980926512</c:v>
                </c:pt>
                <c:pt idx="66">
                  <c:v>10.5</c:v>
                </c:pt>
                <c:pt idx="67">
                  <c:v>11.3000001907349</c:v>
                </c:pt>
                <c:pt idx="68">
                  <c:v>10.89999961853033</c:v>
                </c:pt>
                <c:pt idx="69">
                  <c:v>11.6000003814697</c:v>
                </c:pt>
                <c:pt idx="70">
                  <c:v>11.39999961853033</c:v>
                </c:pt>
                <c:pt idx="71">
                  <c:v>11.19999980926512</c:v>
                </c:pt>
                <c:pt idx="72">
                  <c:v>12.19999980926512</c:v>
                </c:pt>
                <c:pt idx="73">
                  <c:v>10.5</c:v>
                </c:pt>
                <c:pt idx="74">
                  <c:v>11.0</c:v>
                </c:pt>
                <c:pt idx="75">
                  <c:v>10.69999980926512</c:v>
                </c:pt>
                <c:pt idx="76">
                  <c:v>9.300000190734858</c:v>
                </c:pt>
                <c:pt idx="77">
                  <c:v>8.5</c:v>
                </c:pt>
                <c:pt idx="78">
                  <c:v>7.900000095367433</c:v>
                </c:pt>
                <c:pt idx="79">
                  <c:v>7.5</c:v>
                </c:pt>
                <c:pt idx="80">
                  <c:v>7.80000019073488</c:v>
                </c:pt>
                <c:pt idx="81">
                  <c:v>7.400000095367433</c:v>
                </c:pt>
                <c:pt idx="82">
                  <c:v>7.599999904632586</c:v>
                </c:pt>
                <c:pt idx="83">
                  <c:v>8.0</c:v>
                </c:pt>
                <c:pt idx="84">
                  <c:v>8.10000038146973</c:v>
                </c:pt>
                <c:pt idx="85">
                  <c:v>8.300000190734858</c:v>
                </c:pt>
                <c:pt idx="86">
                  <c:v>7.099999904632586</c:v>
                </c:pt>
                <c:pt idx="87">
                  <c:v>6.199999809265138</c:v>
                </c:pt>
                <c:pt idx="88">
                  <c:v>9.300000190734858</c:v>
                </c:pt>
                <c:pt idx="89">
                  <c:v>8.300000190734858</c:v>
                </c:pt>
                <c:pt idx="90">
                  <c:v>8.899999618530308</c:v>
                </c:pt>
                <c:pt idx="91">
                  <c:v>8.800000190734858</c:v>
                </c:pt>
                <c:pt idx="92">
                  <c:v>7.599999904632586</c:v>
                </c:pt>
                <c:pt idx="93">
                  <c:v>8.199999809265152</c:v>
                </c:pt>
                <c:pt idx="94">
                  <c:v>8.199999809265152</c:v>
                </c:pt>
                <c:pt idx="95">
                  <c:v>7.0</c:v>
                </c:pt>
                <c:pt idx="96">
                  <c:v>7.30000019073488</c:v>
                </c:pt>
                <c:pt idx="97">
                  <c:v>8.10000038146973</c:v>
                </c:pt>
                <c:pt idx="98">
                  <c:v>7.199999809265138</c:v>
                </c:pt>
                <c:pt idx="99">
                  <c:v>6.699999809265137</c:v>
                </c:pt>
                <c:pt idx="100">
                  <c:v>6.599999904632586</c:v>
                </c:pt>
                <c:pt idx="101">
                  <c:v>6.599999904632586</c:v>
                </c:pt>
                <c:pt idx="102">
                  <c:v>6.699999809265137</c:v>
                </c:pt>
                <c:pt idx="103">
                  <c:v>6.5</c:v>
                </c:pt>
                <c:pt idx="104">
                  <c:v>6.30000019073488</c:v>
                </c:pt>
                <c:pt idx="105">
                  <c:v>6.0</c:v>
                </c:pt>
                <c:pt idx="106">
                  <c:v>5.699999809265137</c:v>
                </c:pt>
                <c:pt idx="107">
                  <c:v>5.30000019073488</c:v>
                </c:pt>
                <c:pt idx="108">
                  <c:v>5.30000019073488</c:v>
                </c:pt>
                <c:pt idx="109">
                  <c:v>4.80000019073488</c:v>
                </c:pt>
                <c:pt idx="110">
                  <c:v>5.0</c:v>
                </c:pt>
                <c:pt idx="111">
                  <c:v>4.900000095367433</c:v>
                </c:pt>
                <c:pt idx="112">
                  <c:v>4.699999809265137</c:v>
                </c:pt>
                <c:pt idx="113">
                  <c:v>4.80000019073488</c:v>
                </c:pt>
                <c:pt idx="114">
                  <c:v>4.599999904632586</c:v>
                </c:pt>
                <c:pt idx="115">
                  <c:v>4.599999904632586</c:v>
                </c:pt>
                <c:pt idx="116">
                  <c:v>4.5</c:v>
                </c:pt>
                <c:pt idx="117">
                  <c:v>4.80000019073488</c:v>
                </c:pt>
                <c:pt idx="118">
                  <c:v>4.5</c:v>
                </c:pt>
                <c:pt idx="119">
                  <c:v>4.5</c:v>
                </c:pt>
                <c:pt idx="120">
                  <c:v>3.90000009536743</c:v>
                </c:pt>
                <c:pt idx="121">
                  <c:v>4.099999904632586</c:v>
                </c:pt>
                <c:pt idx="122">
                  <c:v>4.199999809265138</c:v>
                </c:pt>
                <c:pt idx="123">
                  <c:v>4.30000019073488</c:v>
                </c:pt>
                <c:pt idx="124">
                  <c:v>4.5</c:v>
                </c:pt>
                <c:pt idx="125">
                  <c:v>4.30000019073488</c:v>
                </c:pt>
                <c:pt idx="126">
                  <c:v>5.199999809265138</c:v>
                </c:pt>
                <c:pt idx="127">
                  <c:v>5.0</c:v>
                </c:pt>
              </c:numCache>
            </c:numRef>
          </c:val>
          <c:smooth val="0"/>
        </c:ser>
        <c:ser>
          <c:idx val="1"/>
          <c:order val="1"/>
          <c:tx>
            <c:v>Existing</c:v>
          </c:tx>
          <c:spPr>
            <a:ln w="31750">
              <a:solidFill>
                <a:srgbClr val="C00000"/>
              </a:solidFill>
            </a:ln>
          </c:spPr>
          <c:marker>
            <c:symbol val="none"/>
          </c:marker>
          <c:dLbls>
            <c:dLbl>
              <c:idx val="91"/>
              <c:layout>
                <c:manualLayout>
                  <c:x val="-0.124127230411172"/>
                  <c:y val="-0.0264654643056601"/>
                </c:manualLayout>
              </c:layout>
              <c:tx>
                <c:rich>
                  <a:bodyPr/>
                  <a:lstStyle/>
                  <a:p>
                    <a:r>
                      <a:rPr lang="en-US" dirty="0" smtClean="0">
                        <a:solidFill>
                          <a:srgbClr val="000000"/>
                        </a:solidFill>
                      </a:rPr>
                      <a:t>Aug</a:t>
                    </a:r>
                    <a:r>
                      <a:rPr lang="en-US" baseline="0" dirty="0" smtClean="0">
                        <a:solidFill>
                          <a:srgbClr val="000000"/>
                        </a:solidFill>
                      </a:rPr>
                      <a:t> </a:t>
                    </a:r>
                    <a:r>
                      <a:rPr lang="en-US" dirty="0" smtClean="0">
                        <a:solidFill>
                          <a:srgbClr val="000000"/>
                        </a:solidFill>
                      </a:rPr>
                      <a:t>2010:</a:t>
                    </a:r>
                    <a:r>
                      <a:rPr lang="en-US" dirty="0" smtClean="0"/>
                      <a:t> 11.8</a:t>
                    </a:r>
                    <a:endParaRPr lang="en-US" dirty="0"/>
                  </a:p>
                </c:rich>
              </c:tx>
              <c:showLegendKey val="0"/>
              <c:showVal val="1"/>
              <c:showCatName val="0"/>
              <c:showSerName val="0"/>
              <c:showPercent val="0"/>
              <c:showBubbleSize val="0"/>
            </c:dLbl>
            <c:dLbl>
              <c:idx val="127"/>
              <c:layout>
                <c:manualLayout>
                  <c:x val="0.0"/>
                  <c:y val="0.00982255971265538"/>
                </c:manualLayout>
              </c:layout>
              <c:tx>
                <c:rich>
                  <a:bodyPr/>
                  <a:lstStyle/>
                  <a:p>
                    <a:r>
                      <a:rPr lang="en-US" dirty="0" smtClean="0"/>
                      <a:t>4.9</a:t>
                    </a:r>
                  </a:p>
                </c:rich>
              </c:tx>
              <c:showLegendKey val="0"/>
              <c:showVal val="1"/>
              <c:showCatName val="0"/>
              <c:showSerName val="0"/>
              <c:showPercent val="0"/>
              <c:showBubbleSize val="0"/>
            </c:dLbl>
            <c:txPr>
              <a:bodyPr/>
              <a:lstStyle/>
              <a:p>
                <a:pPr>
                  <a:defRPr b="1">
                    <a:solidFill>
                      <a:srgbClr val="C00000"/>
                    </a:solidFill>
                  </a:defRPr>
                </a:pPr>
                <a:endParaRPr lang="en-US"/>
              </a:p>
            </c:txPr>
            <c:showLegendKey val="0"/>
            <c:showVal val="0"/>
            <c:showCatName val="0"/>
            <c:showSerName val="0"/>
            <c:showPercent val="0"/>
            <c:showBubbleSize val="0"/>
          </c:dLbls>
          <c:cat>
            <c:numRef>
              <c:f>monthly!$B$492:$B$619</c:f>
              <c:numCache>
                <c:formatCode>[$-409]mmm\-yy;@</c:formatCode>
                <c:ptCount val="128"/>
                <c:pt idx="0">
                  <c:v>37652.0</c:v>
                </c:pt>
                <c:pt idx="1">
                  <c:v>37680.0</c:v>
                </c:pt>
                <c:pt idx="2">
                  <c:v>37711.0</c:v>
                </c:pt>
                <c:pt idx="3">
                  <c:v>37741.0</c:v>
                </c:pt>
                <c:pt idx="4">
                  <c:v>37772.0</c:v>
                </c:pt>
                <c:pt idx="5">
                  <c:v>37802.0</c:v>
                </c:pt>
                <c:pt idx="6">
                  <c:v>37833.0</c:v>
                </c:pt>
                <c:pt idx="7">
                  <c:v>37864.0</c:v>
                </c:pt>
                <c:pt idx="8">
                  <c:v>37894.0</c:v>
                </c:pt>
                <c:pt idx="9">
                  <c:v>37925.0</c:v>
                </c:pt>
                <c:pt idx="10">
                  <c:v>37955.0</c:v>
                </c:pt>
                <c:pt idx="11">
                  <c:v>37986.0</c:v>
                </c:pt>
                <c:pt idx="12">
                  <c:v>38017.0</c:v>
                </c:pt>
                <c:pt idx="13">
                  <c:v>38046.0</c:v>
                </c:pt>
                <c:pt idx="14">
                  <c:v>38077.0</c:v>
                </c:pt>
                <c:pt idx="15">
                  <c:v>38107.0</c:v>
                </c:pt>
                <c:pt idx="16">
                  <c:v>38138.0</c:v>
                </c:pt>
                <c:pt idx="17">
                  <c:v>38168.0</c:v>
                </c:pt>
                <c:pt idx="18">
                  <c:v>38199.0</c:v>
                </c:pt>
                <c:pt idx="19">
                  <c:v>38230.0</c:v>
                </c:pt>
                <c:pt idx="20">
                  <c:v>38260.0</c:v>
                </c:pt>
                <c:pt idx="21">
                  <c:v>38291.0</c:v>
                </c:pt>
                <c:pt idx="22">
                  <c:v>38321.0</c:v>
                </c:pt>
                <c:pt idx="23">
                  <c:v>38352.0</c:v>
                </c:pt>
                <c:pt idx="24">
                  <c:v>38383.0</c:v>
                </c:pt>
                <c:pt idx="25">
                  <c:v>38411.0</c:v>
                </c:pt>
                <c:pt idx="26">
                  <c:v>38442.0</c:v>
                </c:pt>
                <c:pt idx="27">
                  <c:v>38472.0</c:v>
                </c:pt>
                <c:pt idx="28">
                  <c:v>38503.0</c:v>
                </c:pt>
                <c:pt idx="29">
                  <c:v>38533.0</c:v>
                </c:pt>
                <c:pt idx="30">
                  <c:v>38564.0</c:v>
                </c:pt>
                <c:pt idx="31">
                  <c:v>38595.0</c:v>
                </c:pt>
                <c:pt idx="32">
                  <c:v>38625.0</c:v>
                </c:pt>
                <c:pt idx="33">
                  <c:v>38656.0</c:v>
                </c:pt>
                <c:pt idx="34">
                  <c:v>38686.0</c:v>
                </c:pt>
                <c:pt idx="35">
                  <c:v>38717.0</c:v>
                </c:pt>
                <c:pt idx="36">
                  <c:v>38748.0</c:v>
                </c:pt>
                <c:pt idx="37">
                  <c:v>38776.0</c:v>
                </c:pt>
                <c:pt idx="38">
                  <c:v>38807.0</c:v>
                </c:pt>
                <c:pt idx="39">
                  <c:v>38837.0</c:v>
                </c:pt>
                <c:pt idx="40">
                  <c:v>38868.0</c:v>
                </c:pt>
                <c:pt idx="41">
                  <c:v>38898.0</c:v>
                </c:pt>
                <c:pt idx="42">
                  <c:v>38929.0</c:v>
                </c:pt>
                <c:pt idx="43">
                  <c:v>38960.0</c:v>
                </c:pt>
                <c:pt idx="44">
                  <c:v>38990.0</c:v>
                </c:pt>
                <c:pt idx="45">
                  <c:v>39021.0</c:v>
                </c:pt>
                <c:pt idx="46">
                  <c:v>39051.0</c:v>
                </c:pt>
                <c:pt idx="47">
                  <c:v>39082.0</c:v>
                </c:pt>
                <c:pt idx="48">
                  <c:v>39113.0</c:v>
                </c:pt>
                <c:pt idx="49">
                  <c:v>39141.0</c:v>
                </c:pt>
                <c:pt idx="50">
                  <c:v>39172.0</c:v>
                </c:pt>
                <c:pt idx="51">
                  <c:v>39202.0</c:v>
                </c:pt>
                <c:pt idx="52">
                  <c:v>39233.0</c:v>
                </c:pt>
                <c:pt idx="53">
                  <c:v>39263.0</c:v>
                </c:pt>
                <c:pt idx="54">
                  <c:v>39294.0</c:v>
                </c:pt>
                <c:pt idx="55">
                  <c:v>39325.0</c:v>
                </c:pt>
                <c:pt idx="56">
                  <c:v>39355.0</c:v>
                </c:pt>
                <c:pt idx="57">
                  <c:v>39386.0</c:v>
                </c:pt>
                <c:pt idx="58">
                  <c:v>39416.0</c:v>
                </c:pt>
                <c:pt idx="59">
                  <c:v>39447.0</c:v>
                </c:pt>
                <c:pt idx="60">
                  <c:v>39478.0</c:v>
                </c:pt>
                <c:pt idx="61">
                  <c:v>39507.0</c:v>
                </c:pt>
                <c:pt idx="62">
                  <c:v>39538.0</c:v>
                </c:pt>
                <c:pt idx="63">
                  <c:v>39568.0</c:v>
                </c:pt>
                <c:pt idx="64">
                  <c:v>39599.0</c:v>
                </c:pt>
                <c:pt idx="65">
                  <c:v>39629.0</c:v>
                </c:pt>
                <c:pt idx="66">
                  <c:v>39660.0</c:v>
                </c:pt>
                <c:pt idx="67">
                  <c:v>39691.0</c:v>
                </c:pt>
                <c:pt idx="68">
                  <c:v>39721.0</c:v>
                </c:pt>
                <c:pt idx="69">
                  <c:v>39752.0</c:v>
                </c:pt>
                <c:pt idx="70">
                  <c:v>39782.0</c:v>
                </c:pt>
                <c:pt idx="71">
                  <c:v>39813.0</c:v>
                </c:pt>
                <c:pt idx="72">
                  <c:v>39844.0</c:v>
                </c:pt>
                <c:pt idx="73">
                  <c:v>39872.0</c:v>
                </c:pt>
                <c:pt idx="74">
                  <c:v>39903.0</c:v>
                </c:pt>
                <c:pt idx="75">
                  <c:v>39933.0</c:v>
                </c:pt>
                <c:pt idx="76">
                  <c:v>39964.0</c:v>
                </c:pt>
                <c:pt idx="77">
                  <c:v>39994.0</c:v>
                </c:pt>
                <c:pt idx="78">
                  <c:v>40025.0</c:v>
                </c:pt>
                <c:pt idx="79">
                  <c:v>40056.0</c:v>
                </c:pt>
                <c:pt idx="80">
                  <c:v>40086.0</c:v>
                </c:pt>
                <c:pt idx="81">
                  <c:v>40117.0</c:v>
                </c:pt>
                <c:pt idx="82">
                  <c:v>40147.0</c:v>
                </c:pt>
                <c:pt idx="83">
                  <c:v>40178.0</c:v>
                </c:pt>
                <c:pt idx="84">
                  <c:v>40209.0</c:v>
                </c:pt>
                <c:pt idx="85">
                  <c:v>40237.0</c:v>
                </c:pt>
                <c:pt idx="86">
                  <c:v>40268.0</c:v>
                </c:pt>
                <c:pt idx="87">
                  <c:v>40298.0</c:v>
                </c:pt>
                <c:pt idx="88">
                  <c:v>40329.0</c:v>
                </c:pt>
                <c:pt idx="89">
                  <c:v>40359.0</c:v>
                </c:pt>
                <c:pt idx="90">
                  <c:v>40390.0</c:v>
                </c:pt>
                <c:pt idx="91">
                  <c:v>40421.0</c:v>
                </c:pt>
                <c:pt idx="92">
                  <c:v>40451.0</c:v>
                </c:pt>
                <c:pt idx="93">
                  <c:v>40482.0</c:v>
                </c:pt>
                <c:pt idx="94">
                  <c:v>40512.0</c:v>
                </c:pt>
                <c:pt idx="95">
                  <c:v>40543.0</c:v>
                </c:pt>
                <c:pt idx="96">
                  <c:v>40574.0</c:v>
                </c:pt>
                <c:pt idx="97">
                  <c:v>40602.0</c:v>
                </c:pt>
                <c:pt idx="98">
                  <c:v>40633.0</c:v>
                </c:pt>
                <c:pt idx="99">
                  <c:v>40663.0</c:v>
                </c:pt>
                <c:pt idx="100">
                  <c:v>40694.0</c:v>
                </c:pt>
                <c:pt idx="101">
                  <c:v>40724.0</c:v>
                </c:pt>
                <c:pt idx="102">
                  <c:v>40755.0</c:v>
                </c:pt>
                <c:pt idx="103">
                  <c:v>40786.0</c:v>
                </c:pt>
                <c:pt idx="104">
                  <c:v>40816.0</c:v>
                </c:pt>
                <c:pt idx="105">
                  <c:v>40847.0</c:v>
                </c:pt>
                <c:pt idx="106">
                  <c:v>40877.0</c:v>
                </c:pt>
                <c:pt idx="107">
                  <c:v>40908.0</c:v>
                </c:pt>
                <c:pt idx="108">
                  <c:v>40939.0</c:v>
                </c:pt>
                <c:pt idx="109">
                  <c:v>40968.0</c:v>
                </c:pt>
                <c:pt idx="110">
                  <c:v>40999.0</c:v>
                </c:pt>
                <c:pt idx="111">
                  <c:v>41029.0</c:v>
                </c:pt>
                <c:pt idx="112">
                  <c:v>41060.0</c:v>
                </c:pt>
                <c:pt idx="113">
                  <c:v>41090.0</c:v>
                </c:pt>
                <c:pt idx="114">
                  <c:v>41121.0</c:v>
                </c:pt>
                <c:pt idx="115">
                  <c:v>41152.0</c:v>
                </c:pt>
                <c:pt idx="116">
                  <c:v>41182.0</c:v>
                </c:pt>
                <c:pt idx="117">
                  <c:v>41213.0</c:v>
                </c:pt>
                <c:pt idx="118">
                  <c:v>41243.0</c:v>
                </c:pt>
                <c:pt idx="119">
                  <c:v>41274.0</c:v>
                </c:pt>
                <c:pt idx="120">
                  <c:v>41305.0</c:v>
                </c:pt>
                <c:pt idx="121">
                  <c:v>41333.0</c:v>
                </c:pt>
                <c:pt idx="122">
                  <c:v>41364.0</c:v>
                </c:pt>
                <c:pt idx="123">
                  <c:v>41394.0</c:v>
                </c:pt>
                <c:pt idx="124">
                  <c:v>41425.0</c:v>
                </c:pt>
                <c:pt idx="125">
                  <c:v>41455.0</c:v>
                </c:pt>
                <c:pt idx="126">
                  <c:v>41486.0</c:v>
                </c:pt>
                <c:pt idx="127">
                  <c:v>41517.0</c:v>
                </c:pt>
              </c:numCache>
            </c:numRef>
          </c:cat>
          <c:val>
            <c:numRef>
              <c:f>monthly!$P$491:$P$619</c:f>
              <c:numCache>
                <c:formatCode>#,##0.0;[Red]#,##0.0</c:formatCode>
                <c:ptCount val="129"/>
                <c:pt idx="0">
                  <c:v>4.30000019073488</c:v>
                </c:pt>
                <c:pt idx="1">
                  <c:v>4.599999904632586</c:v>
                </c:pt>
                <c:pt idx="2">
                  <c:v>4.5</c:v>
                </c:pt>
                <c:pt idx="3">
                  <c:v>4.699999809265137</c:v>
                </c:pt>
                <c:pt idx="4">
                  <c:v>5.199999809265138</c:v>
                </c:pt>
                <c:pt idx="5">
                  <c:v>4.80000019073488</c:v>
                </c:pt>
                <c:pt idx="6">
                  <c:v>5.099999904632586</c:v>
                </c:pt>
                <c:pt idx="7">
                  <c:v>4.599999904632586</c:v>
                </c:pt>
                <c:pt idx="8">
                  <c:v>4.599999904632586</c:v>
                </c:pt>
                <c:pt idx="9">
                  <c:v>4.30000019073488</c:v>
                </c:pt>
                <c:pt idx="10">
                  <c:v>4.599999904632586</c:v>
                </c:pt>
                <c:pt idx="11">
                  <c:v>4.900000095367433</c:v>
                </c:pt>
                <c:pt idx="12">
                  <c:v>4.30000019073488</c:v>
                </c:pt>
                <c:pt idx="13">
                  <c:v>4.400000095367433</c:v>
                </c:pt>
                <c:pt idx="14">
                  <c:v>4.5</c:v>
                </c:pt>
                <c:pt idx="15">
                  <c:v>4.400000095367433</c:v>
                </c:pt>
                <c:pt idx="16">
                  <c:v>4.30000019073488</c:v>
                </c:pt>
                <c:pt idx="17">
                  <c:v>4.30000019073488</c:v>
                </c:pt>
                <c:pt idx="18">
                  <c:v>4.199999809265138</c:v>
                </c:pt>
                <c:pt idx="19">
                  <c:v>4.400000095367433</c:v>
                </c:pt>
                <c:pt idx="20">
                  <c:v>4.5</c:v>
                </c:pt>
                <c:pt idx="21">
                  <c:v>4.199999809265138</c:v>
                </c:pt>
                <c:pt idx="22">
                  <c:v>4.30000019073488</c:v>
                </c:pt>
                <c:pt idx="23">
                  <c:v>4.30000019073488</c:v>
                </c:pt>
                <c:pt idx="24">
                  <c:v>3.90000009536743</c:v>
                </c:pt>
                <c:pt idx="25">
                  <c:v>3.59999990463257</c:v>
                </c:pt>
                <c:pt idx="26">
                  <c:v>4.0</c:v>
                </c:pt>
                <c:pt idx="27">
                  <c:v>4.0</c:v>
                </c:pt>
                <c:pt idx="28">
                  <c:v>4.199999809265138</c:v>
                </c:pt>
                <c:pt idx="29">
                  <c:v>4.30000019073488</c:v>
                </c:pt>
                <c:pt idx="30">
                  <c:v>4.5</c:v>
                </c:pt>
                <c:pt idx="31">
                  <c:v>4.5</c:v>
                </c:pt>
                <c:pt idx="32">
                  <c:v>4.699999809265137</c:v>
                </c:pt>
                <c:pt idx="33">
                  <c:v>4.5</c:v>
                </c:pt>
                <c:pt idx="34">
                  <c:v>4.80000019073488</c:v>
                </c:pt>
                <c:pt idx="35">
                  <c:v>4.900000095367433</c:v>
                </c:pt>
                <c:pt idx="36">
                  <c:v>4.80000019073488</c:v>
                </c:pt>
                <c:pt idx="37">
                  <c:v>5.099999904632586</c:v>
                </c:pt>
                <c:pt idx="38">
                  <c:v>5.099999904632586</c:v>
                </c:pt>
                <c:pt idx="39">
                  <c:v>5.400000095367433</c:v>
                </c:pt>
                <c:pt idx="40">
                  <c:v>6.0</c:v>
                </c:pt>
                <c:pt idx="41">
                  <c:v>6.30000019073488</c:v>
                </c:pt>
                <c:pt idx="42">
                  <c:v>6.80000019073488</c:v>
                </c:pt>
                <c:pt idx="43">
                  <c:v>7.199999809265138</c:v>
                </c:pt>
                <c:pt idx="44">
                  <c:v>7.099999904632586</c:v>
                </c:pt>
                <c:pt idx="45">
                  <c:v>7.0</c:v>
                </c:pt>
                <c:pt idx="46">
                  <c:v>7.099999904632586</c:v>
                </c:pt>
                <c:pt idx="47">
                  <c:v>7.0</c:v>
                </c:pt>
                <c:pt idx="48">
                  <c:v>6.199999809265138</c:v>
                </c:pt>
                <c:pt idx="49">
                  <c:v>6.5</c:v>
                </c:pt>
                <c:pt idx="50">
                  <c:v>6.7</c:v>
                </c:pt>
                <c:pt idx="51">
                  <c:v>7.2</c:v>
                </c:pt>
                <c:pt idx="52">
                  <c:v>8.3</c:v>
                </c:pt>
                <c:pt idx="53">
                  <c:v>8.700000000000001</c:v>
                </c:pt>
                <c:pt idx="54">
                  <c:v>8.9</c:v>
                </c:pt>
                <c:pt idx="55">
                  <c:v>9.200000000000001</c:v>
                </c:pt>
                <c:pt idx="56">
                  <c:v>9.3</c:v>
                </c:pt>
                <c:pt idx="57">
                  <c:v>9.9</c:v>
                </c:pt>
                <c:pt idx="58">
                  <c:v>10.3</c:v>
                </c:pt>
                <c:pt idx="59">
                  <c:v>9.700000000000001</c:v>
                </c:pt>
                <c:pt idx="60">
                  <c:v>9.3</c:v>
                </c:pt>
                <c:pt idx="61">
                  <c:v>9.9</c:v>
                </c:pt>
                <c:pt idx="62">
                  <c:v>9.5</c:v>
                </c:pt>
                <c:pt idx="63">
                  <c:v>9.5</c:v>
                </c:pt>
                <c:pt idx="64">
                  <c:v>10.8</c:v>
                </c:pt>
                <c:pt idx="65">
                  <c:v>10.4</c:v>
                </c:pt>
                <c:pt idx="66">
                  <c:v>10.9</c:v>
                </c:pt>
                <c:pt idx="67">
                  <c:v>10.4</c:v>
                </c:pt>
                <c:pt idx="68">
                  <c:v>9.700000000000001</c:v>
                </c:pt>
                <c:pt idx="69">
                  <c:v>9.6</c:v>
                </c:pt>
                <c:pt idx="70">
                  <c:v>9.8</c:v>
                </c:pt>
                <c:pt idx="71">
                  <c:v>10.5</c:v>
                </c:pt>
                <c:pt idx="72">
                  <c:v>8.8</c:v>
                </c:pt>
                <c:pt idx="73">
                  <c:v>9.1</c:v>
                </c:pt>
                <c:pt idx="74">
                  <c:v>9.200000000000001</c:v>
                </c:pt>
                <c:pt idx="75">
                  <c:v>8.8</c:v>
                </c:pt>
                <c:pt idx="76">
                  <c:v>9.5</c:v>
                </c:pt>
                <c:pt idx="77">
                  <c:v>9.0</c:v>
                </c:pt>
                <c:pt idx="78">
                  <c:v>8.9</c:v>
                </c:pt>
                <c:pt idx="79">
                  <c:v>8.700000000000001</c:v>
                </c:pt>
                <c:pt idx="80">
                  <c:v>8.6</c:v>
                </c:pt>
                <c:pt idx="81">
                  <c:v>7.8</c:v>
                </c:pt>
                <c:pt idx="82">
                  <c:v>6.9</c:v>
                </c:pt>
                <c:pt idx="83">
                  <c:v>6.4</c:v>
                </c:pt>
                <c:pt idx="84">
                  <c:v>7.0</c:v>
                </c:pt>
                <c:pt idx="85">
                  <c:v>7.5</c:v>
                </c:pt>
                <c:pt idx="86">
                  <c:v>8.1</c:v>
                </c:pt>
                <c:pt idx="87">
                  <c:v>7.7</c:v>
                </c:pt>
                <c:pt idx="88">
                  <c:v>8.1</c:v>
                </c:pt>
                <c:pt idx="89">
                  <c:v>7.8</c:v>
                </c:pt>
                <c:pt idx="90">
                  <c:v>8.700000000000001</c:v>
                </c:pt>
                <c:pt idx="91">
                  <c:v>11.8</c:v>
                </c:pt>
                <c:pt idx="92">
                  <c:v>11.3</c:v>
                </c:pt>
                <c:pt idx="93">
                  <c:v>10.4</c:v>
                </c:pt>
                <c:pt idx="94">
                  <c:v>10.2</c:v>
                </c:pt>
                <c:pt idx="95">
                  <c:v>9.4</c:v>
                </c:pt>
                <c:pt idx="96">
                  <c:v>8.199999809265152</c:v>
                </c:pt>
                <c:pt idx="97">
                  <c:v>7.80000019073488</c:v>
                </c:pt>
                <c:pt idx="98">
                  <c:v>8.5</c:v>
                </c:pt>
                <c:pt idx="99">
                  <c:v>8.300000190734858</c:v>
                </c:pt>
                <c:pt idx="100">
                  <c:v>9.0</c:v>
                </c:pt>
                <c:pt idx="101">
                  <c:v>8.899999618530308</c:v>
                </c:pt>
                <c:pt idx="102">
                  <c:v>8.899999618530308</c:v>
                </c:pt>
                <c:pt idx="103">
                  <c:v>8.60000038146973</c:v>
                </c:pt>
                <c:pt idx="104">
                  <c:v>8.10000038146973</c:v>
                </c:pt>
                <c:pt idx="105">
                  <c:v>7.80000019073488</c:v>
                </c:pt>
                <c:pt idx="106">
                  <c:v>7.400000095367433</c:v>
                </c:pt>
                <c:pt idx="107">
                  <c:v>7.099999904632586</c:v>
                </c:pt>
                <c:pt idx="108">
                  <c:v>6.30000019073488</c:v>
                </c:pt>
                <c:pt idx="109">
                  <c:v>6.199999809265138</c:v>
                </c:pt>
                <c:pt idx="110">
                  <c:v>6.199999809265138</c:v>
                </c:pt>
                <c:pt idx="111">
                  <c:v>6.099999904632586</c:v>
                </c:pt>
                <c:pt idx="112">
                  <c:v>6.5</c:v>
                </c:pt>
                <c:pt idx="113">
                  <c:v>6.400000095367433</c:v>
                </c:pt>
                <c:pt idx="114">
                  <c:v>6.400000095367433</c:v>
                </c:pt>
                <c:pt idx="115">
                  <c:v>6.099999904632586</c:v>
                </c:pt>
                <c:pt idx="116">
                  <c:v>6.0</c:v>
                </c:pt>
                <c:pt idx="117">
                  <c:v>5.400000095367433</c:v>
                </c:pt>
                <c:pt idx="118">
                  <c:v>5.199999809265138</c:v>
                </c:pt>
                <c:pt idx="119">
                  <c:v>4.900000095367433</c:v>
                </c:pt>
                <c:pt idx="120">
                  <c:v>4.5</c:v>
                </c:pt>
                <c:pt idx="121">
                  <c:v>4.30000019073488</c:v>
                </c:pt>
                <c:pt idx="122">
                  <c:v>4.599999904632586</c:v>
                </c:pt>
                <c:pt idx="123">
                  <c:v>4.699999809265137</c:v>
                </c:pt>
                <c:pt idx="124">
                  <c:v>5.199999809265138</c:v>
                </c:pt>
                <c:pt idx="125">
                  <c:v>5.0</c:v>
                </c:pt>
                <c:pt idx="126">
                  <c:v>5.199999809265138</c:v>
                </c:pt>
                <c:pt idx="127">
                  <c:v>4.900000095367433</c:v>
                </c:pt>
                <c:pt idx="128">
                  <c:v>5.0</c:v>
                </c:pt>
              </c:numCache>
            </c:numRef>
          </c:val>
          <c:smooth val="0"/>
        </c:ser>
        <c:dLbls>
          <c:showLegendKey val="0"/>
          <c:showVal val="0"/>
          <c:showCatName val="0"/>
          <c:showSerName val="0"/>
          <c:showPercent val="0"/>
          <c:showBubbleSize val="0"/>
        </c:dLbls>
        <c:marker val="1"/>
        <c:smooth val="0"/>
        <c:axId val="6638808"/>
        <c:axId val="424326392"/>
      </c:lineChart>
      <c:dateAx>
        <c:axId val="6638808"/>
        <c:scaling>
          <c:orientation val="minMax"/>
        </c:scaling>
        <c:delete val="0"/>
        <c:axPos val="b"/>
        <c:numFmt formatCode="[$-409]mmm\-yy;@" sourceLinked="1"/>
        <c:majorTickMark val="out"/>
        <c:minorTickMark val="none"/>
        <c:tickLblPos val="nextTo"/>
        <c:spPr>
          <a:ln>
            <a:solidFill>
              <a:srgbClr val="080808"/>
            </a:solidFill>
          </a:ln>
        </c:spPr>
        <c:txPr>
          <a:bodyPr rot="-2700000"/>
          <a:lstStyle/>
          <a:p>
            <a:pPr>
              <a:defRPr b="1">
                <a:latin typeface="Arial" pitchFamily="34" charset="0"/>
                <a:cs typeface="Arial" pitchFamily="34" charset="0"/>
              </a:defRPr>
            </a:pPr>
            <a:endParaRPr lang="en-US"/>
          </a:p>
        </c:txPr>
        <c:crossAx val="424326392"/>
        <c:crosses val="autoZero"/>
        <c:auto val="1"/>
        <c:lblOffset val="100"/>
        <c:baseTimeUnit val="months"/>
        <c:majorUnit val="6.0"/>
        <c:majorTimeUnit val="months"/>
      </c:dateAx>
      <c:valAx>
        <c:axId val="424326392"/>
        <c:scaling>
          <c:orientation val="minMax"/>
        </c:scaling>
        <c:delete val="0"/>
        <c:axPos val="l"/>
        <c:numFmt formatCode="#,##0;[Red]#,##0" sourceLinked="0"/>
        <c:majorTickMark val="out"/>
        <c:minorTickMark val="none"/>
        <c:tickLblPos val="nextTo"/>
        <c:spPr>
          <a:ln>
            <a:solidFill>
              <a:srgbClr val="080808"/>
            </a:solidFill>
          </a:ln>
        </c:spPr>
        <c:txPr>
          <a:bodyPr/>
          <a:lstStyle/>
          <a:p>
            <a:pPr>
              <a:defRPr b="1">
                <a:latin typeface="Arial" pitchFamily="34" charset="0"/>
                <a:cs typeface="Arial" pitchFamily="34" charset="0"/>
              </a:defRPr>
            </a:pPr>
            <a:endParaRPr lang="en-US"/>
          </a:p>
        </c:txPr>
        <c:crossAx val="6638808"/>
        <c:crosses val="autoZero"/>
        <c:crossBetween val="between"/>
      </c:valAx>
    </c:plotArea>
    <c:legend>
      <c:legendPos val="b"/>
      <c:layout/>
      <c:overlay val="0"/>
      <c:txPr>
        <a:bodyPr/>
        <a:lstStyle/>
        <a:p>
          <a:pPr>
            <a:defRPr b="1">
              <a:latin typeface="Arial" pitchFamily="34" charset="0"/>
              <a:cs typeface="Arial" pitchFamily="34" charset="0"/>
            </a:defRPr>
          </a:pPr>
          <a:endParaRPr lang="en-US"/>
        </a:p>
      </c:txPr>
    </c:legend>
    <c:plotVisOnly val="1"/>
    <c:dispBlanksAs val="gap"/>
    <c:showDLblsOverMax val="0"/>
  </c:chart>
  <c:txPr>
    <a:bodyPr/>
    <a:lstStyle/>
    <a:p>
      <a:pPr>
        <a:defRPr sz="14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8821741032371"/>
          <c:y val="0.0519389009110096"/>
          <c:w val="0.897918853893264"/>
          <c:h val="0.881903486729308"/>
        </c:manualLayout>
      </c:layout>
      <c:lineChart>
        <c:grouping val="standard"/>
        <c:varyColors val="0"/>
        <c:ser>
          <c:idx val="0"/>
          <c:order val="0"/>
          <c:tx>
            <c:strRef>
              <c:f>'data'!$L$4</c:f>
              <c:strCache>
                <c:ptCount val="1"/>
                <c:pt idx="0">
                  <c:v>Case-Shiller</c:v>
                </c:pt>
              </c:strCache>
            </c:strRef>
          </c:tx>
          <c:spPr>
            <a:ln w="34925">
              <a:solidFill>
                <a:srgbClr val="0070C0"/>
              </a:solidFill>
            </a:ln>
          </c:spPr>
          <c:marker>
            <c:symbol val="none"/>
          </c:marker>
          <c:dLbls>
            <c:dLbl>
              <c:idx val="25"/>
              <c:layout>
                <c:manualLayout>
                  <c:x val="-0.128360447675089"/>
                  <c:y val="-0.0166476407914764"/>
                </c:manualLayout>
              </c:layout>
              <c:tx>
                <c:rich>
                  <a:bodyPr/>
                  <a:lstStyle/>
                  <a:p>
                    <a:pPr>
                      <a:defRPr sz="1400" b="1">
                        <a:solidFill>
                          <a:srgbClr val="0070C0"/>
                        </a:solidFill>
                      </a:defRPr>
                    </a:pPr>
                    <a:r>
                      <a:rPr lang="en-US" sz="1400" b="1" dirty="0" smtClean="0">
                        <a:solidFill>
                          <a:srgbClr val="000000"/>
                        </a:solidFill>
                      </a:rPr>
                      <a:t>Q2</a:t>
                    </a:r>
                    <a:r>
                      <a:rPr lang="en-US" sz="1400" b="1" baseline="0" dirty="0" smtClean="0">
                        <a:solidFill>
                          <a:srgbClr val="000000"/>
                        </a:solidFill>
                      </a:rPr>
                      <a:t> 2006:</a:t>
                    </a:r>
                    <a:r>
                      <a:rPr lang="en-US" sz="1400" b="1" dirty="0" smtClean="0">
                        <a:solidFill>
                          <a:srgbClr val="0070C0"/>
                        </a:solidFill>
                      </a:rPr>
                      <a:t> 190 </a:t>
                    </a:r>
                    <a:endParaRPr lang="en-US" sz="1400" b="1" dirty="0">
                      <a:solidFill>
                        <a:srgbClr val="0070C0"/>
                      </a:solidFill>
                    </a:endParaRPr>
                  </a:p>
                </c:rich>
              </c:tx>
              <c:spPr>
                <a:noFill/>
              </c:spPr>
              <c:showLegendKey val="0"/>
              <c:showVal val="1"/>
              <c:showCatName val="0"/>
              <c:showSerName val="0"/>
              <c:showPercent val="0"/>
              <c:showBubbleSize val="0"/>
            </c:dLbl>
            <c:dLbl>
              <c:idx val="53"/>
              <c:layout>
                <c:manualLayout>
                  <c:x val="-0.041825314410984"/>
                  <c:y val="-0.0214041095890412"/>
                </c:manualLayout>
              </c:layout>
              <c:tx>
                <c:rich>
                  <a:bodyPr/>
                  <a:lstStyle/>
                  <a:p>
                    <a:r>
                      <a:rPr lang="en-US" dirty="0" smtClean="0">
                        <a:solidFill>
                          <a:srgbClr val="C00000"/>
                        </a:solidFill>
                      </a:rPr>
                      <a:t>147</a:t>
                    </a:r>
                    <a:r>
                      <a:rPr lang="en-US" dirty="0" smtClean="0">
                        <a:solidFill>
                          <a:srgbClr val="000000"/>
                        </a:solidFill>
                      </a:rPr>
                      <a:t>/</a:t>
                    </a:r>
                    <a:r>
                      <a:rPr lang="en-US" dirty="0" smtClean="0"/>
                      <a:t>146</a:t>
                    </a:r>
                    <a:endParaRPr lang="en-US" dirty="0"/>
                  </a:p>
                </c:rich>
              </c:tx>
              <c:showLegendKey val="0"/>
              <c:showVal val="1"/>
              <c:showCatName val="0"/>
              <c:showSerName val="0"/>
              <c:showPercent val="0"/>
              <c:showBubbleSize val="0"/>
            </c:dLbl>
            <c:txPr>
              <a:bodyPr/>
              <a:lstStyle/>
              <a:p>
                <a:pPr>
                  <a:defRPr sz="1400" b="1">
                    <a:solidFill>
                      <a:srgbClr val="0070C0"/>
                    </a:solidFill>
                  </a:defRPr>
                </a:pPr>
                <a:endParaRPr lang="en-US"/>
              </a:p>
            </c:txPr>
            <c:showLegendKey val="0"/>
            <c:showVal val="0"/>
            <c:showCatName val="0"/>
            <c:showSerName val="0"/>
            <c:showPercent val="0"/>
            <c:showBubbleSize val="0"/>
          </c:dLbls>
          <c:cat>
            <c:numRef>
              <c:f>'data'!$A$65:$A$118</c:f>
              <c:numCache>
                <c:formatCode>mm/dd/yy;@</c:formatCode>
                <c:ptCount val="5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numCache>
            </c:numRef>
          </c:cat>
          <c:val>
            <c:numRef>
              <c:f>'data'!$L$65:$L$118</c:f>
              <c:numCache>
                <c:formatCode>_(* #,##0.0_);_(* \(#,##0.0\);_(* "-"??_);_(@_)</c:formatCode>
                <c:ptCount val="54"/>
                <c:pt idx="0">
                  <c:v>100.0</c:v>
                </c:pt>
                <c:pt idx="1">
                  <c:v>103.769996643066</c:v>
                </c:pt>
                <c:pt idx="2">
                  <c:v>106.3300018310545</c:v>
                </c:pt>
                <c:pt idx="3">
                  <c:v>107.900001525879</c:v>
                </c:pt>
                <c:pt idx="4">
                  <c:v>109.269996643066</c:v>
                </c:pt>
                <c:pt idx="5">
                  <c:v>112.690002441406</c:v>
                </c:pt>
                <c:pt idx="6">
                  <c:v>115.5</c:v>
                </c:pt>
                <c:pt idx="7">
                  <c:v>116.230003356934</c:v>
                </c:pt>
                <c:pt idx="8">
                  <c:v>118.0</c:v>
                </c:pt>
                <c:pt idx="9">
                  <c:v>122.23999786377</c:v>
                </c:pt>
                <c:pt idx="10">
                  <c:v>126.1299972534177</c:v>
                </c:pt>
                <c:pt idx="11">
                  <c:v>128.580001831055</c:v>
                </c:pt>
                <c:pt idx="12">
                  <c:v>130.4799957275383</c:v>
                </c:pt>
                <c:pt idx="13">
                  <c:v>134.199996948242</c:v>
                </c:pt>
                <c:pt idx="14">
                  <c:v>138.4100036621082</c:v>
                </c:pt>
                <c:pt idx="15">
                  <c:v>142.2899932861323</c:v>
                </c:pt>
                <c:pt idx="16">
                  <c:v>146.2599945068354</c:v>
                </c:pt>
                <c:pt idx="17">
                  <c:v>152.9199981689447</c:v>
                </c:pt>
                <c:pt idx="18">
                  <c:v>158.529998779297</c:v>
                </c:pt>
                <c:pt idx="19">
                  <c:v>163.0599975585947</c:v>
                </c:pt>
                <c:pt idx="20">
                  <c:v>169.190002441406</c:v>
                </c:pt>
                <c:pt idx="21">
                  <c:v>176.699996948242</c:v>
                </c:pt>
                <c:pt idx="22">
                  <c:v>183.080001831055</c:v>
                </c:pt>
                <c:pt idx="23">
                  <c:v>186.9700012207023</c:v>
                </c:pt>
                <c:pt idx="24">
                  <c:v>188.6600036621082</c:v>
                </c:pt>
                <c:pt idx="25">
                  <c:v>189.929992675781</c:v>
                </c:pt>
                <c:pt idx="26">
                  <c:v>188.1100006103514</c:v>
                </c:pt>
                <c:pt idx="27">
                  <c:v>186.440002441406</c:v>
                </c:pt>
                <c:pt idx="28">
                  <c:v>184.830001831055</c:v>
                </c:pt>
                <c:pt idx="29">
                  <c:v>183.1699981689447</c:v>
                </c:pt>
                <c:pt idx="30">
                  <c:v>180.0099945068354</c:v>
                </c:pt>
                <c:pt idx="31">
                  <c:v>170.75</c:v>
                </c:pt>
                <c:pt idx="32">
                  <c:v>159.360000610352</c:v>
                </c:pt>
                <c:pt idx="33">
                  <c:v>155.929992675781</c:v>
                </c:pt>
                <c:pt idx="34">
                  <c:v>150.4799957275383</c:v>
                </c:pt>
                <c:pt idx="35">
                  <c:v>139.4100036621082</c:v>
                </c:pt>
                <c:pt idx="36">
                  <c:v>129.1699981689447</c:v>
                </c:pt>
                <c:pt idx="37">
                  <c:v>133.190002441406</c:v>
                </c:pt>
                <c:pt idx="38">
                  <c:v>137.5099945068354</c:v>
                </c:pt>
                <c:pt idx="39">
                  <c:v>135.990005493164</c:v>
                </c:pt>
                <c:pt idx="40">
                  <c:v>132.080001831055</c:v>
                </c:pt>
                <c:pt idx="41">
                  <c:v>138.2799987792964</c:v>
                </c:pt>
                <c:pt idx="42">
                  <c:v>135.6100006103514</c:v>
                </c:pt>
                <c:pt idx="43">
                  <c:v>130.889999389648</c:v>
                </c:pt>
                <c:pt idx="44">
                  <c:v>125.7099990844732</c:v>
                </c:pt>
                <c:pt idx="45">
                  <c:v>130.800003051758</c:v>
                </c:pt>
                <c:pt idx="46">
                  <c:v>130.929992675781</c:v>
                </c:pt>
                <c:pt idx="47">
                  <c:v>125.98999786377</c:v>
                </c:pt>
                <c:pt idx="48">
                  <c:v>124.0599975585935</c:v>
                </c:pt>
                <c:pt idx="49">
                  <c:v>132.9199981689447</c:v>
                </c:pt>
                <c:pt idx="50">
                  <c:v>135.6699981689447</c:v>
                </c:pt>
                <c:pt idx="51">
                  <c:v>135.1100006103514</c:v>
                </c:pt>
                <c:pt idx="52">
                  <c:v>136.5899963378916</c:v>
                </c:pt>
                <c:pt idx="53">
                  <c:v>146.3200073242197</c:v>
                </c:pt>
              </c:numCache>
            </c:numRef>
          </c:val>
          <c:smooth val="0"/>
        </c:ser>
        <c:ser>
          <c:idx val="1"/>
          <c:order val="1"/>
          <c:tx>
            <c:strRef>
              <c:f>'data'!$M$4</c:f>
              <c:strCache>
                <c:ptCount val="1"/>
                <c:pt idx="0">
                  <c:v>FHFA</c:v>
                </c:pt>
              </c:strCache>
            </c:strRef>
          </c:tx>
          <c:spPr>
            <a:ln w="34925">
              <a:solidFill>
                <a:srgbClr val="C00000"/>
              </a:solidFill>
            </a:ln>
          </c:spPr>
          <c:marker>
            <c:symbol val="none"/>
          </c:marker>
          <c:dLbls>
            <c:dLbl>
              <c:idx val="29"/>
              <c:layout>
                <c:manualLayout>
                  <c:x val="-0.126918195454022"/>
                  <c:y val="-0.0214041095890412"/>
                </c:manualLayout>
              </c:layout>
              <c:tx>
                <c:rich>
                  <a:bodyPr/>
                  <a:lstStyle/>
                  <a:p>
                    <a:r>
                      <a:rPr lang="en-US" dirty="0" smtClean="0">
                        <a:solidFill>
                          <a:srgbClr val="000000"/>
                        </a:solidFill>
                      </a:rPr>
                      <a:t>Q2 2007:</a:t>
                    </a:r>
                    <a:r>
                      <a:rPr lang="en-US" dirty="0" smtClean="0"/>
                      <a:t> 166</a:t>
                    </a:r>
                    <a:endParaRPr lang="en-US" dirty="0"/>
                  </a:p>
                </c:rich>
              </c:tx>
              <c:showLegendKey val="0"/>
              <c:showVal val="1"/>
              <c:showCatName val="0"/>
              <c:showSerName val="0"/>
              <c:showPercent val="0"/>
              <c:showBubbleSize val="0"/>
            </c:dLbl>
            <c:txPr>
              <a:bodyPr/>
              <a:lstStyle/>
              <a:p>
                <a:pPr>
                  <a:defRPr sz="1400" b="1">
                    <a:solidFill>
                      <a:srgbClr val="C00000"/>
                    </a:solidFill>
                  </a:defRPr>
                </a:pPr>
                <a:endParaRPr lang="en-US"/>
              </a:p>
            </c:txPr>
            <c:showLegendKey val="0"/>
            <c:showVal val="0"/>
            <c:showCatName val="0"/>
            <c:showSerName val="0"/>
            <c:showPercent val="0"/>
            <c:showBubbleSize val="0"/>
          </c:dLbls>
          <c:cat>
            <c:numRef>
              <c:f>'data'!$A$65:$A$118</c:f>
              <c:numCache>
                <c:formatCode>mm/dd/yy;@</c:formatCode>
                <c:ptCount val="5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numCache>
            </c:numRef>
          </c:cat>
          <c:val>
            <c:numRef>
              <c:f>'data'!$M$65:$M$118</c:f>
              <c:numCache>
                <c:formatCode>_(* #,##0.0_);_(* \(#,##0.0\);_(* "-"??_);_(@_)</c:formatCode>
                <c:ptCount val="54"/>
                <c:pt idx="0">
                  <c:v>100.0</c:v>
                </c:pt>
                <c:pt idx="1">
                  <c:v>102.5416301489924</c:v>
                </c:pt>
                <c:pt idx="2">
                  <c:v>104.2725679228744</c:v>
                </c:pt>
                <c:pt idx="3">
                  <c:v>105.3900087642419</c:v>
                </c:pt>
                <c:pt idx="4">
                  <c:v>107.0771253286591</c:v>
                </c:pt>
                <c:pt idx="5">
                  <c:v>109.699094361671</c:v>
                </c:pt>
                <c:pt idx="6">
                  <c:v>111.546888694128</c:v>
                </c:pt>
                <c:pt idx="7">
                  <c:v>112.4963482325441</c:v>
                </c:pt>
                <c:pt idx="8">
                  <c:v>114.0885188431198</c:v>
                </c:pt>
                <c:pt idx="9">
                  <c:v>117.1779141104289</c:v>
                </c:pt>
                <c:pt idx="10">
                  <c:v>119.6319018404905</c:v>
                </c:pt>
                <c:pt idx="11">
                  <c:v>121.1437335670465</c:v>
                </c:pt>
                <c:pt idx="12">
                  <c:v>122.9038854805728</c:v>
                </c:pt>
                <c:pt idx="13">
                  <c:v>126.0224948875253</c:v>
                </c:pt>
                <c:pt idx="14">
                  <c:v>128.7394098743792</c:v>
                </c:pt>
                <c:pt idx="15">
                  <c:v>130.6675430908553</c:v>
                </c:pt>
                <c:pt idx="16">
                  <c:v>133.13613789074</c:v>
                </c:pt>
                <c:pt idx="17">
                  <c:v>137.8104002337132</c:v>
                </c:pt>
                <c:pt idx="18">
                  <c:v>141.6155419222904</c:v>
                </c:pt>
                <c:pt idx="19">
                  <c:v>143.9453695588665</c:v>
                </c:pt>
                <c:pt idx="20">
                  <c:v>146.9398188723348</c:v>
                </c:pt>
                <c:pt idx="21">
                  <c:v>152.4393806602396</c:v>
                </c:pt>
                <c:pt idx="22">
                  <c:v>156.668127373649</c:v>
                </c:pt>
                <c:pt idx="23">
                  <c:v>158.6108676599468</c:v>
                </c:pt>
                <c:pt idx="24">
                  <c:v>160.4440549225818</c:v>
                </c:pt>
                <c:pt idx="25">
                  <c:v>163.5699678644459</c:v>
                </c:pt>
                <c:pt idx="26">
                  <c:v>164.1250365176757</c:v>
                </c:pt>
                <c:pt idx="27">
                  <c:v>163.4823254455164</c:v>
                </c:pt>
                <c:pt idx="28">
                  <c:v>163.8475021910598</c:v>
                </c:pt>
                <c:pt idx="29">
                  <c:v>165.6806894536963</c:v>
                </c:pt>
                <c:pt idx="30">
                  <c:v>163.8255915863278</c:v>
                </c:pt>
                <c:pt idx="31">
                  <c:v>159.531113058721</c:v>
                </c:pt>
                <c:pt idx="32">
                  <c:v>155.178206251826</c:v>
                </c:pt>
                <c:pt idx="33">
                  <c:v>153.3596260590126</c:v>
                </c:pt>
                <c:pt idx="34">
                  <c:v>149.8101080923167</c:v>
                </c:pt>
                <c:pt idx="35">
                  <c:v>143.9964943032428</c:v>
                </c:pt>
                <c:pt idx="36">
                  <c:v>142.5430908559744</c:v>
                </c:pt>
                <c:pt idx="37">
                  <c:v>143.0105170902717</c:v>
                </c:pt>
                <c:pt idx="38">
                  <c:v>142.4554484370447</c:v>
                </c:pt>
                <c:pt idx="39">
                  <c:v>140.8559742915564</c:v>
                </c:pt>
                <c:pt idx="40">
                  <c:v>138.1536663745252</c:v>
                </c:pt>
                <c:pt idx="41">
                  <c:v>140.3374233128846</c:v>
                </c:pt>
                <c:pt idx="42">
                  <c:v>138.0879345603272</c:v>
                </c:pt>
                <c:pt idx="43">
                  <c:v>135.0277534326614</c:v>
                </c:pt>
                <c:pt idx="44">
                  <c:v>130.638328951213</c:v>
                </c:pt>
                <c:pt idx="45">
                  <c:v>132.5956763073328</c:v>
                </c:pt>
                <c:pt idx="46">
                  <c:v>133.4282792871756</c:v>
                </c:pt>
                <c:pt idx="47">
                  <c:v>131.8726263511545</c:v>
                </c:pt>
                <c:pt idx="48">
                  <c:v>131.4344142565002</c:v>
                </c:pt>
                <c:pt idx="49">
                  <c:v>137.2261174408414</c:v>
                </c:pt>
                <c:pt idx="50">
                  <c:v>138.8401986561496</c:v>
                </c:pt>
                <c:pt idx="51">
                  <c:v>139.1177329827637</c:v>
                </c:pt>
                <c:pt idx="52">
                  <c:v>140.6660823838738</c:v>
                </c:pt>
                <c:pt idx="53">
                  <c:v>147.2027461291265</c:v>
                </c:pt>
              </c:numCache>
            </c:numRef>
          </c:val>
          <c:smooth val="0"/>
        </c:ser>
        <c:dLbls>
          <c:showLegendKey val="0"/>
          <c:showVal val="0"/>
          <c:showCatName val="0"/>
          <c:showSerName val="0"/>
          <c:showPercent val="0"/>
          <c:showBubbleSize val="0"/>
        </c:dLbls>
        <c:marker val="1"/>
        <c:smooth val="0"/>
        <c:axId val="423681544"/>
        <c:axId val="423678984"/>
      </c:lineChart>
      <c:valAx>
        <c:axId val="423678984"/>
        <c:scaling>
          <c:orientation val="minMax"/>
          <c:min val="100.0"/>
        </c:scaling>
        <c:delete val="0"/>
        <c:axPos val="l"/>
        <c:majorGridlines>
          <c:spPr>
            <a:ln>
              <a:solidFill>
                <a:schemeClr val="tx2"/>
              </a:solidFill>
              <a:prstDash val="dash"/>
            </a:ln>
          </c:spPr>
        </c:majorGridlines>
        <c:numFmt formatCode="#,##0" sourceLinked="0"/>
        <c:majorTickMark val="out"/>
        <c:minorTickMark val="none"/>
        <c:tickLblPos val="nextTo"/>
        <c:spPr>
          <a:noFill/>
          <a:ln>
            <a:solidFill>
              <a:srgbClr val="000000"/>
            </a:solidFill>
          </a:ln>
        </c:spPr>
        <c:txPr>
          <a:bodyPr/>
          <a:lstStyle/>
          <a:p>
            <a:pPr>
              <a:defRPr sz="1200" b="1">
                <a:solidFill>
                  <a:srgbClr val="000000"/>
                </a:solidFill>
              </a:defRPr>
            </a:pPr>
            <a:endParaRPr lang="en-US"/>
          </a:p>
        </c:txPr>
        <c:crossAx val="423681544"/>
        <c:crosses val="autoZero"/>
        <c:crossBetween val="between"/>
        <c:majorUnit val="10.0"/>
      </c:valAx>
      <c:dateAx>
        <c:axId val="423681544"/>
        <c:scaling>
          <c:orientation val="minMax"/>
        </c:scaling>
        <c:delete val="0"/>
        <c:axPos val="b"/>
        <c:numFmt formatCode="yy" sourceLinked="0"/>
        <c:majorTickMark val="out"/>
        <c:minorTickMark val="none"/>
        <c:tickLblPos val="nextTo"/>
        <c:spPr>
          <a:ln>
            <a:solidFill>
              <a:srgbClr val="002663"/>
            </a:solidFill>
          </a:ln>
        </c:spPr>
        <c:txPr>
          <a:bodyPr/>
          <a:lstStyle/>
          <a:p>
            <a:pPr>
              <a:defRPr sz="1200" b="1">
                <a:solidFill>
                  <a:srgbClr val="000000"/>
                </a:solidFill>
              </a:defRPr>
            </a:pPr>
            <a:endParaRPr lang="en-US"/>
          </a:p>
        </c:txPr>
        <c:crossAx val="423678984"/>
        <c:crosses val="autoZero"/>
        <c:auto val="1"/>
        <c:lblOffset val="100"/>
        <c:baseTimeUnit val="months"/>
        <c:majorUnit val="12.0"/>
        <c:majorTimeUnit val="months"/>
      </c:dateAx>
      <c:spPr>
        <a:noFill/>
        <a:ln>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487597274024958"/>
          <c:y val="0.0728626347554053"/>
          <c:w val="0.941823931717384"/>
          <c:h val="0.835057987837836"/>
        </c:manualLayout>
      </c:layout>
      <c:barChart>
        <c:barDir val="col"/>
        <c:grouping val="clustered"/>
        <c:varyColors val="0"/>
        <c:ser>
          <c:idx val="1"/>
          <c:order val="1"/>
          <c:tx>
            <c:strRef>
              <c:f>data!$S$10</c:f>
              <c:strCache>
                <c:ptCount val="1"/>
                <c:pt idx="0">
                  <c:v>recession</c:v>
                </c:pt>
              </c:strCache>
            </c:strRef>
          </c:tx>
          <c:spPr>
            <a:solidFill>
              <a:srgbClr val="838383">
                <a:lumMod val="50000"/>
                <a:alpha val="25000"/>
              </a:srgbClr>
            </a:solidFill>
            <a:ln w="63500">
              <a:noFill/>
            </a:ln>
            <a:effectLst>
              <a:innerShdw>
                <a:srgbClr val="C4C4C4">
                  <a:lumMod val="75000"/>
                </a:srgbClr>
              </a:innerShdw>
            </a:effectLst>
          </c:spPr>
          <c:invertIfNegative val="0"/>
          <c:cat>
            <c:numRef>
              <c:f>data!$S$391:$S$672</c:f>
              <c:numCache>
                <c:formatCode>mm/dd/yy;@</c:formatCode>
                <c:ptCount val="282"/>
                <c:pt idx="0">
                  <c:v>32904.0</c:v>
                </c:pt>
                <c:pt idx="1">
                  <c:v>32932.0</c:v>
                </c:pt>
                <c:pt idx="2">
                  <c:v>32963.0</c:v>
                </c:pt>
                <c:pt idx="3">
                  <c:v>32993.0</c:v>
                </c:pt>
                <c:pt idx="4">
                  <c:v>33024.0</c:v>
                </c:pt>
                <c:pt idx="5">
                  <c:v>33054.0</c:v>
                </c:pt>
                <c:pt idx="6">
                  <c:v>33085.0</c:v>
                </c:pt>
                <c:pt idx="7">
                  <c:v>33116.0</c:v>
                </c:pt>
                <c:pt idx="8">
                  <c:v>33146.0</c:v>
                </c:pt>
                <c:pt idx="9">
                  <c:v>33177.0</c:v>
                </c:pt>
                <c:pt idx="10">
                  <c:v>33207.0</c:v>
                </c:pt>
                <c:pt idx="11">
                  <c:v>33238.0</c:v>
                </c:pt>
                <c:pt idx="12">
                  <c:v>33269.0</c:v>
                </c:pt>
                <c:pt idx="13">
                  <c:v>33297.0</c:v>
                </c:pt>
                <c:pt idx="14">
                  <c:v>33328.0</c:v>
                </c:pt>
                <c:pt idx="15">
                  <c:v>33358.0</c:v>
                </c:pt>
                <c:pt idx="16">
                  <c:v>33389.0</c:v>
                </c:pt>
                <c:pt idx="17">
                  <c:v>33419.0</c:v>
                </c:pt>
                <c:pt idx="18">
                  <c:v>33450.0</c:v>
                </c:pt>
                <c:pt idx="19">
                  <c:v>33481.0</c:v>
                </c:pt>
                <c:pt idx="20">
                  <c:v>33511.0</c:v>
                </c:pt>
                <c:pt idx="21">
                  <c:v>33542.0</c:v>
                </c:pt>
                <c:pt idx="22">
                  <c:v>33572.0</c:v>
                </c:pt>
                <c:pt idx="23">
                  <c:v>33603.0</c:v>
                </c:pt>
                <c:pt idx="24">
                  <c:v>33634.0</c:v>
                </c:pt>
                <c:pt idx="25">
                  <c:v>33663.0</c:v>
                </c:pt>
                <c:pt idx="26">
                  <c:v>33694.0</c:v>
                </c:pt>
                <c:pt idx="27">
                  <c:v>33724.0</c:v>
                </c:pt>
                <c:pt idx="28">
                  <c:v>33755.0</c:v>
                </c:pt>
                <c:pt idx="29">
                  <c:v>33785.0</c:v>
                </c:pt>
                <c:pt idx="30">
                  <c:v>33816.0</c:v>
                </c:pt>
                <c:pt idx="31">
                  <c:v>33847.0</c:v>
                </c:pt>
                <c:pt idx="32">
                  <c:v>33877.0</c:v>
                </c:pt>
                <c:pt idx="33">
                  <c:v>33908.0</c:v>
                </c:pt>
                <c:pt idx="34">
                  <c:v>33938.0</c:v>
                </c:pt>
                <c:pt idx="35">
                  <c:v>33969.0</c:v>
                </c:pt>
                <c:pt idx="36">
                  <c:v>34000.0</c:v>
                </c:pt>
                <c:pt idx="37">
                  <c:v>34028.0</c:v>
                </c:pt>
                <c:pt idx="38">
                  <c:v>34059.0</c:v>
                </c:pt>
                <c:pt idx="39">
                  <c:v>34089.0</c:v>
                </c:pt>
                <c:pt idx="40">
                  <c:v>34120.0</c:v>
                </c:pt>
                <c:pt idx="41">
                  <c:v>34150.0</c:v>
                </c:pt>
                <c:pt idx="42">
                  <c:v>34181.0</c:v>
                </c:pt>
                <c:pt idx="43">
                  <c:v>34212.0</c:v>
                </c:pt>
                <c:pt idx="44">
                  <c:v>34242.0</c:v>
                </c:pt>
                <c:pt idx="45">
                  <c:v>34273.0</c:v>
                </c:pt>
                <c:pt idx="46">
                  <c:v>34303.0</c:v>
                </c:pt>
                <c:pt idx="47">
                  <c:v>34334.0</c:v>
                </c:pt>
                <c:pt idx="48">
                  <c:v>34365.0</c:v>
                </c:pt>
                <c:pt idx="49">
                  <c:v>34393.0</c:v>
                </c:pt>
                <c:pt idx="50">
                  <c:v>34424.0</c:v>
                </c:pt>
                <c:pt idx="51">
                  <c:v>34454.0</c:v>
                </c:pt>
                <c:pt idx="52">
                  <c:v>34485.0</c:v>
                </c:pt>
                <c:pt idx="53">
                  <c:v>34515.0</c:v>
                </c:pt>
                <c:pt idx="54">
                  <c:v>34546.0</c:v>
                </c:pt>
                <c:pt idx="55">
                  <c:v>34577.0</c:v>
                </c:pt>
                <c:pt idx="56">
                  <c:v>34607.0</c:v>
                </c:pt>
                <c:pt idx="57">
                  <c:v>34638.0</c:v>
                </c:pt>
                <c:pt idx="58">
                  <c:v>34668.0</c:v>
                </c:pt>
                <c:pt idx="59">
                  <c:v>34699.0</c:v>
                </c:pt>
                <c:pt idx="60">
                  <c:v>34730.0</c:v>
                </c:pt>
                <c:pt idx="61">
                  <c:v>34758.0</c:v>
                </c:pt>
                <c:pt idx="62">
                  <c:v>34789.0</c:v>
                </c:pt>
                <c:pt idx="63">
                  <c:v>34819.0</c:v>
                </c:pt>
                <c:pt idx="64">
                  <c:v>34850.0</c:v>
                </c:pt>
                <c:pt idx="65">
                  <c:v>34880.0</c:v>
                </c:pt>
                <c:pt idx="66">
                  <c:v>34911.0</c:v>
                </c:pt>
                <c:pt idx="67">
                  <c:v>34942.0</c:v>
                </c:pt>
                <c:pt idx="68">
                  <c:v>34972.0</c:v>
                </c:pt>
                <c:pt idx="69">
                  <c:v>35003.0</c:v>
                </c:pt>
                <c:pt idx="70">
                  <c:v>35033.0</c:v>
                </c:pt>
                <c:pt idx="71">
                  <c:v>35064.0</c:v>
                </c:pt>
                <c:pt idx="72">
                  <c:v>35095.0</c:v>
                </c:pt>
                <c:pt idx="73">
                  <c:v>35124.0</c:v>
                </c:pt>
                <c:pt idx="74">
                  <c:v>35155.0</c:v>
                </c:pt>
                <c:pt idx="75">
                  <c:v>35185.0</c:v>
                </c:pt>
                <c:pt idx="76">
                  <c:v>35216.0</c:v>
                </c:pt>
                <c:pt idx="77">
                  <c:v>35246.0</c:v>
                </c:pt>
                <c:pt idx="78">
                  <c:v>35277.0</c:v>
                </c:pt>
                <c:pt idx="79">
                  <c:v>35308.0</c:v>
                </c:pt>
                <c:pt idx="80">
                  <c:v>35338.0</c:v>
                </c:pt>
                <c:pt idx="81">
                  <c:v>35369.0</c:v>
                </c:pt>
                <c:pt idx="82">
                  <c:v>35399.0</c:v>
                </c:pt>
                <c:pt idx="83">
                  <c:v>35430.0</c:v>
                </c:pt>
                <c:pt idx="84">
                  <c:v>35461.0</c:v>
                </c:pt>
                <c:pt idx="85">
                  <c:v>35489.0</c:v>
                </c:pt>
                <c:pt idx="86">
                  <c:v>35520.0</c:v>
                </c:pt>
                <c:pt idx="87">
                  <c:v>35550.0</c:v>
                </c:pt>
                <c:pt idx="88">
                  <c:v>35581.0</c:v>
                </c:pt>
                <c:pt idx="89">
                  <c:v>35611.0</c:v>
                </c:pt>
                <c:pt idx="90">
                  <c:v>35642.0</c:v>
                </c:pt>
                <c:pt idx="91">
                  <c:v>35673.0</c:v>
                </c:pt>
                <c:pt idx="92">
                  <c:v>35703.0</c:v>
                </c:pt>
                <c:pt idx="93">
                  <c:v>35734.0</c:v>
                </c:pt>
                <c:pt idx="94">
                  <c:v>35764.0</c:v>
                </c:pt>
                <c:pt idx="95">
                  <c:v>35795.0</c:v>
                </c:pt>
                <c:pt idx="96">
                  <c:v>35826.0</c:v>
                </c:pt>
                <c:pt idx="97">
                  <c:v>35854.0</c:v>
                </c:pt>
                <c:pt idx="98">
                  <c:v>35885.0</c:v>
                </c:pt>
                <c:pt idx="99">
                  <c:v>35915.0</c:v>
                </c:pt>
                <c:pt idx="100">
                  <c:v>35946.0</c:v>
                </c:pt>
                <c:pt idx="101">
                  <c:v>35976.0</c:v>
                </c:pt>
                <c:pt idx="102">
                  <c:v>36007.0</c:v>
                </c:pt>
                <c:pt idx="103">
                  <c:v>36038.0</c:v>
                </c:pt>
                <c:pt idx="104">
                  <c:v>36068.0</c:v>
                </c:pt>
                <c:pt idx="105">
                  <c:v>36099.0</c:v>
                </c:pt>
                <c:pt idx="106">
                  <c:v>36129.0</c:v>
                </c:pt>
                <c:pt idx="107">
                  <c:v>36160.0</c:v>
                </c:pt>
                <c:pt idx="108">
                  <c:v>36191.0</c:v>
                </c:pt>
                <c:pt idx="109">
                  <c:v>36219.0</c:v>
                </c:pt>
                <c:pt idx="110">
                  <c:v>36250.0</c:v>
                </c:pt>
                <c:pt idx="111">
                  <c:v>36280.0</c:v>
                </c:pt>
                <c:pt idx="112">
                  <c:v>36311.0</c:v>
                </c:pt>
                <c:pt idx="113">
                  <c:v>36341.0</c:v>
                </c:pt>
                <c:pt idx="114">
                  <c:v>36372.0</c:v>
                </c:pt>
                <c:pt idx="115">
                  <c:v>36403.0</c:v>
                </c:pt>
                <c:pt idx="116">
                  <c:v>36433.0</c:v>
                </c:pt>
                <c:pt idx="117">
                  <c:v>36464.0</c:v>
                </c:pt>
                <c:pt idx="118">
                  <c:v>36494.0</c:v>
                </c:pt>
                <c:pt idx="119">
                  <c:v>36525.0</c:v>
                </c:pt>
                <c:pt idx="120">
                  <c:v>36556.0</c:v>
                </c:pt>
                <c:pt idx="121">
                  <c:v>36585.0</c:v>
                </c:pt>
                <c:pt idx="122">
                  <c:v>36616.0</c:v>
                </c:pt>
                <c:pt idx="123">
                  <c:v>36646.0</c:v>
                </c:pt>
                <c:pt idx="124">
                  <c:v>36677.0</c:v>
                </c:pt>
                <c:pt idx="125">
                  <c:v>36707.0</c:v>
                </c:pt>
                <c:pt idx="126">
                  <c:v>36738.0</c:v>
                </c:pt>
                <c:pt idx="127">
                  <c:v>36769.0</c:v>
                </c:pt>
                <c:pt idx="128">
                  <c:v>36799.0</c:v>
                </c:pt>
                <c:pt idx="129">
                  <c:v>36830.0</c:v>
                </c:pt>
                <c:pt idx="130">
                  <c:v>36860.0</c:v>
                </c:pt>
                <c:pt idx="131">
                  <c:v>36891.0</c:v>
                </c:pt>
                <c:pt idx="132">
                  <c:v>36922.0</c:v>
                </c:pt>
                <c:pt idx="133">
                  <c:v>36950.0</c:v>
                </c:pt>
                <c:pt idx="134">
                  <c:v>36981.0</c:v>
                </c:pt>
                <c:pt idx="135">
                  <c:v>37011.0</c:v>
                </c:pt>
                <c:pt idx="136">
                  <c:v>37042.0</c:v>
                </c:pt>
                <c:pt idx="137">
                  <c:v>37072.0</c:v>
                </c:pt>
                <c:pt idx="138">
                  <c:v>37103.0</c:v>
                </c:pt>
                <c:pt idx="139">
                  <c:v>37134.0</c:v>
                </c:pt>
                <c:pt idx="140">
                  <c:v>37164.0</c:v>
                </c:pt>
                <c:pt idx="141">
                  <c:v>37195.0</c:v>
                </c:pt>
                <c:pt idx="142">
                  <c:v>37225.0</c:v>
                </c:pt>
                <c:pt idx="143">
                  <c:v>37256.0</c:v>
                </c:pt>
                <c:pt idx="144">
                  <c:v>37287.0</c:v>
                </c:pt>
                <c:pt idx="145">
                  <c:v>37315.0</c:v>
                </c:pt>
                <c:pt idx="146">
                  <c:v>37346.0</c:v>
                </c:pt>
                <c:pt idx="147">
                  <c:v>37376.0</c:v>
                </c:pt>
                <c:pt idx="148">
                  <c:v>37407.0</c:v>
                </c:pt>
                <c:pt idx="149">
                  <c:v>37437.0</c:v>
                </c:pt>
                <c:pt idx="150">
                  <c:v>37468.0</c:v>
                </c:pt>
                <c:pt idx="151">
                  <c:v>37499.0</c:v>
                </c:pt>
                <c:pt idx="152">
                  <c:v>37529.0</c:v>
                </c:pt>
                <c:pt idx="153">
                  <c:v>37560.0</c:v>
                </c:pt>
                <c:pt idx="154">
                  <c:v>37590.0</c:v>
                </c:pt>
                <c:pt idx="155">
                  <c:v>37621.0</c:v>
                </c:pt>
                <c:pt idx="156">
                  <c:v>37652.0</c:v>
                </c:pt>
                <c:pt idx="157">
                  <c:v>37680.0</c:v>
                </c:pt>
                <c:pt idx="158">
                  <c:v>37711.0</c:v>
                </c:pt>
                <c:pt idx="159">
                  <c:v>37741.0</c:v>
                </c:pt>
                <c:pt idx="160">
                  <c:v>37772.0</c:v>
                </c:pt>
                <c:pt idx="161">
                  <c:v>37802.0</c:v>
                </c:pt>
                <c:pt idx="162">
                  <c:v>37833.0</c:v>
                </c:pt>
                <c:pt idx="163">
                  <c:v>37864.0</c:v>
                </c:pt>
                <c:pt idx="164">
                  <c:v>37894.0</c:v>
                </c:pt>
                <c:pt idx="165">
                  <c:v>37925.0</c:v>
                </c:pt>
                <c:pt idx="166">
                  <c:v>37955.0</c:v>
                </c:pt>
                <c:pt idx="167">
                  <c:v>37986.0</c:v>
                </c:pt>
                <c:pt idx="168">
                  <c:v>38017.0</c:v>
                </c:pt>
                <c:pt idx="169">
                  <c:v>38046.0</c:v>
                </c:pt>
                <c:pt idx="170">
                  <c:v>38077.0</c:v>
                </c:pt>
                <c:pt idx="171">
                  <c:v>38107.0</c:v>
                </c:pt>
                <c:pt idx="172">
                  <c:v>38138.0</c:v>
                </c:pt>
                <c:pt idx="173">
                  <c:v>38168.0</c:v>
                </c:pt>
                <c:pt idx="174">
                  <c:v>38199.0</c:v>
                </c:pt>
                <c:pt idx="175">
                  <c:v>38230.0</c:v>
                </c:pt>
                <c:pt idx="176">
                  <c:v>38260.0</c:v>
                </c:pt>
                <c:pt idx="177">
                  <c:v>38291.0</c:v>
                </c:pt>
                <c:pt idx="178">
                  <c:v>38321.0</c:v>
                </c:pt>
                <c:pt idx="179">
                  <c:v>38352.0</c:v>
                </c:pt>
                <c:pt idx="180">
                  <c:v>38383.0</c:v>
                </c:pt>
                <c:pt idx="181">
                  <c:v>38411.0</c:v>
                </c:pt>
                <c:pt idx="182">
                  <c:v>38442.0</c:v>
                </c:pt>
                <c:pt idx="183">
                  <c:v>38472.0</c:v>
                </c:pt>
                <c:pt idx="184">
                  <c:v>38503.0</c:v>
                </c:pt>
                <c:pt idx="185">
                  <c:v>38533.0</c:v>
                </c:pt>
                <c:pt idx="186">
                  <c:v>38564.0</c:v>
                </c:pt>
                <c:pt idx="187">
                  <c:v>38595.0</c:v>
                </c:pt>
                <c:pt idx="188">
                  <c:v>38625.0</c:v>
                </c:pt>
                <c:pt idx="189">
                  <c:v>38656.0</c:v>
                </c:pt>
                <c:pt idx="190">
                  <c:v>38686.0</c:v>
                </c:pt>
                <c:pt idx="191">
                  <c:v>38717.0</c:v>
                </c:pt>
                <c:pt idx="192">
                  <c:v>38748.0</c:v>
                </c:pt>
                <c:pt idx="193">
                  <c:v>38776.0</c:v>
                </c:pt>
                <c:pt idx="194">
                  <c:v>38807.0</c:v>
                </c:pt>
                <c:pt idx="195">
                  <c:v>38837.0</c:v>
                </c:pt>
                <c:pt idx="196">
                  <c:v>38868.0</c:v>
                </c:pt>
                <c:pt idx="197">
                  <c:v>38898.0</c:v>
                </c:pt>
                <c:pt idx="198">
                  <c:v>38929.0</c:v>
                </c:pt>
                <c:pt idx="199">
                  <c:v>38960.0</c:v>
                </c:pt>
                <c:pt idx="200">
                  <c:v>38990.0</c:v>
                </c:pt>
                <c:pt idx="201">
                  <c:v>39021.0</c:v>
                </c:pt>
                <c:pt idx="202">
                  <c:v>39051.0</c:v>
                </c:pt>
                <c:pt idx="203">
                  <c:v>39082.0</c:v>
                </c:pt>
                <c:pt idx="204">
                  <c:v>39113.0</c:v>
                </c:pt>
                <c:pt idx="205">
                  <c:v>39141.0</c:v>
                </c:pt>
                <c:pt idx="206">
                  <c:v>39172.0</c:v>
                </c:pt>
                <c:pt idx="207">
                  <c:v>39202.0</c:v>
                </c:pt>
                <c:pt idx="208">
                  <c:v>39233.0</c:v>
                </c:pt>
                <c:pt idx="209">
                  <c:v>39263.0</c:v>
                </c:pt>
                <c:pt idx="210">
                  <c:v>39294.0</c:v>
                </c:pt>
                <c:pt idx="211">
                  <c:v>39325.0</c:v>
                </c:pt>
                <c:pt idx="212">
                  <c:v>39355.0</c:v>
                </c:pt>
                <c:pt idx="213">
                  <c:v>39386.0</c:v>
                </c:pt>
                <c:pt idx="214">
                  <c:v>39416.0</c:v>
                </c:pt>
                <c:pt idx="215">
                  <c:v>39447.0</c:v>
                </c:pt>
                <c:pt idx="216">
                  <c:v>39478.0</c:v>
                </c:pt>
                <c:pt idx="217">
                  <c:v>39507.0</c:v>
                </c:pt>
                <c:pt idx="218">
                  <c:v>39538.0</c:v>
                </c:pt>
                <c:pt idx="219">
                  <c:v>39568.0</c:v>
                </c:pt>
                <c:pt idx="220">
                  <c:v>39599.0</c:v>
                </c:pt>
                <c:pt idx="221">
                  <c:v>39629.0</c:v>
                </c:pt>
                <c:pt idx="222">
                  <c:v>39660.0</c:v>
                </c:pt>
                <c:pt idx="223">
                  <c:v>39691.0</c:v>
                </c:pt>
                <c:pt idx="224">
                  <c:v>39721.0</c:v>
                </c:pt>
                <c:pt idx="225">
                  <c:v>39752.0</c:v>
                </c:pt>
                <c:pt idx="226">
                  <c:v>39782.0</c:v>
                </c:pt>
                <c:pt idx="227">
                  <c:v>39813.0</c:v>
                </c:pt>
                <c:pt idx="228">
                  <c:v>39844.0</c:v>
                </c:pt>
                <c:pt idx="229">
                  <c:v>39872.0</c:v>
                </c:pt>
                <c:pt idx="230">
                  <c:v>39903.0</c:v>
                </c:pt>
                <c:pt idx="231">
                  <c:v>39933.0</c:v>
                </c:pt>
                <c:pt idx="232">
                  <c:v>39964.0</c:v>
                </c:pt>
                <c:pt idx="233">
                  <c:v>39994.0</c:v>
                </c:pt>
                <c:pt idx="234">
                  <c:v>40025.0</c:v>
                </c:pt>
                <c:pt idx="235">
                  <c:v>40056.0</c:v>
                </c:pt>
                <c:pt idx="236">
                  <c:v>40086.0</c:v>
                </c:pt>
                <c:pt idx="237">
                  <c:v>40117.0</c:v>
                </c:pt>
                <c:pt idx="238">
                  <c:v>40147.0</c:v>
                </c:pt>
                <c:pt idx="239">
                  <c:v>40178.0</c:v>
                </c:pt>
                <c:pt idx="240">
                  <c:v>40209.0</c:v>
                </c:pt>
                <c:pt idx="241">
                  <c:v>40237.0</c:v>
                </c:pt>
                <c:pt idx="242">
                  <c:v>40268.0</c:v>
                </c:pt>
                <c:pt idx="243">
                  <c:v>40298.0</c:v>
                </c:pt>
                <c:pt idx="244">
                  <c:v>40329.0</c:v>
                </c:pt>
                <c:pt idx="245">
                  <c:v>40359.0</c:v>
                </c:pt>
                <c:pt idx="246">
                  <c:v>40390.0</c:v>
                </c:pt>
                <c:pt idx="247">
                  <c:v>40421.0</c:v>
                </c:pt>
                <c:pt idx="248">
                  <c:v>40451.0</c:v>
                </c:pt>
                <c:pt idx="249">
                  <c:v>40482.0</c:v>
                </c:pt>
                <c:pt idx="250">
                  <c:v>40512.0</c:v>
                </c:pt>
                <c:pt idx="251">
                  <c:v>40543.0</c:v>
                </c:pt>
                <c:pt idx="252">
                  <c:v>40574.0</c:v>
                </c:pt>
                <c:pt idx="253">
                  <c:v>40602.0</c:v>
                </c:pt>
                <c:pt idx="254">
                  <c:v>40633.0</c:v>
                </c:pt>
                <c:pt idx="255">
                  <c:v>40663.0</c:v>
                </c:pt>
                <c:pt idx="256">
                  <c:v>40694.0</c:v>
                </c:pt>
                <c:pt idx="257">
                  <c:v>40724.0</c:v>
                </c:pt>
                <c:pt idx="258">
                  <c:v>40755.0</c:v>
                </c:pt>
                <c:pt idx="259">
                  <c:v>40786.0</c:v>
                </c:pt>
                <c:pt idx="260">
                  <c:v>40816.0</c:v>
                </c:pt>
                <c:pt idx="261">
                  <c:v>40847.0</c:v>
                </c:pt>
                <c:pt idx="262">
                  <c:v>40877.0</c:v>
                </c:pt>
                <c:pt idx="263">
                  <c:v>40908.0</c:v>
                </c:pt>
                <c:pt idx="264">
                  <c:v>40939.0</c:v>
                </c:pt>
                <c:pt idx="265">
                  <c:v>40968.0</c:v>
                </c:pt>
                <c:pt idx="266">
                  <c:v>40999.0</c:v>
                </c:pt>
                <c:pt idx="267">
                  <c:v>41029.0</c:v>
                </c:pt>
                <c:pt idx="268">
                  <c:v>41060.0</c:v>
                </c:pt>
                <c:pt idx="269">
                  <c:v>41090.0</c:v>
                </c:pt>
                <c:pt idx="270">
                  <c:v>41121.0</c:v>
                </c:pt>
                <c:pt idx="271">
                  <c:v>41152.0</c:v>
                </c:pt>
                <c:pt idx="272">
                  <c:v>41182.0</c:v>
                </c:pt>
                <c:pt idx="273">
                  <c:v>41213.0</c:v>
                </c:pt>
                <c:pt idx="274">
                  <c:v>41243.0</c:v>
                </c:pt>
                <c:pt idx="275">
                  <c:v>41274.0</c:v>
                </c:pt>
                <c:pt idx="276">
                  <c:v>41305.0</c:v>
                </c:pt>
                <c:pt idx="277">
                  <c:v>41333.0</c:v>
                </c:pt>
                <c:pt idx="278">
                  <c:v>41364.0</c:v>
                </c:pt>
                <c:pt idx="279">
                  <c:v>41394.0</c:v>
                </c:pt>
                <c:pt idx="280">
                  <c:v>41425.0</c:v>
                </c:pt>
                <c:pt idx="281">
                  <c:v>41455.0</c:v>
                </c:pt>
              </c:numCache>
            </c:numRef>
          </c:cat>
          <c:val>
            <c:numRef>
              <c:f>data!$T$391:$T$672</c:f>
              <c:numCache>
                <c:formatCode>General</c:formatCode>
                <c:ptCount val="282"/>
                <c:pt idx="6" formatCode="_(* #,##0_);_(* \(#,##0\);_(* &quot;-&quot;??_);_(@_)">
                  <c:v>100.0</c:v>
                </c:pt>
                <c:pt idx="7" formatCode="_(* #,##0_);_(* \(#,##0\);_(* &quot;-&quot;??_);_(@_)">
                  <c:v>100.0</c:v>
                </c:pt>
                <c:pt idx="8" formatCode="_(* #,##0_);_(* \(#,##0\);_(* &quot;-&quot;??_);_(@_)">
                  <c:v>100.0</c:v>
                </c:pt>
                <c:pt idx="9" formatCode="_(* #,##0_);_(* \(#,##0\);_(* &quot;-&quot;??_);_(@_)">
                  <c:v>100.0</c:v>
                </c:pt>
                <c:pt idx="10" formatCode="_(* #,##0_);_(* \(#,##0\);_(* &quot;-&quot;??_);_(@_)">
                  <c:v>100.0</c:v>
                </c:pt>
                <c:pt idx="11" formatCode="_(* #,##0_);_(* \(#,##0\);_(* &quot;-&quot;??_);_(@_)">
                  <c:v>100.0</c:v>
                </c:pt>
                <c:pt idx="12" formatCode="_(* #,##0_);_(* \(#,##0\);_(* &quot;-&quot;??_);_(@_)">
                  <c:v>100.0</c:v>
                </c:pt>
                <c:pt idx="13" formatCode="_(* #,##0_);_(* \(#,##0\);_(* &quot;-&quot;??_);_(@_)">
                  <c:v>100.0</c:v>
                </c:pt>
                <c:pt idx="14" formatCode="_(* #,##0_);_(* \(#,##0\);_(* &quot;-&quot;??_);_(@_)">
                  <c:v>100.0</c:v>
                </c:pt>
                <c:pt idx="134" formatCode="_(* #,##0_);_(* \(#,##0\);_(* &quot;-&quot;??_);_(@_)">
                  <c:v>100.0</c:v>
                </c:pt>
                <c:pt idx="135" formatCode="_(* #,##0_);_(* \(#,##0\);_(* &quot;-&quot;??_);_(@_)">
                  <c:v>100.0</c:v>
                </c:pt>
                <c:pt idx="136" formatCode="_(* #,##0_);_(* \(#,##0\);_(* &quot;-&quot;??_);_(@_)">
                  <c:v>100.0</c:v>
                </c:pt>
                <c:pt idx="137" formatCode="_(* #,##0_);_(* \(#,##0\);_(* &quot;-&quot;??_);_(@_)">
                  <c:v>100.0</c:v>
                </c:pt>
                <c:pt idx="138" formatCode="_(* #,##0_);_(* \(#,##0\);_(* &quot;-&quot;??_);_(@_)">
                  <c:v>100.0</c:v>
                </c:pt>
                <c:pt idx="139" formatCode="_(* #,##0_);_(* \(#,##0\);_(* &quot;-&quot;??_);_(@_)">
                  <c:v>100.0</c:v>
                </c:pt>
                <c:pt idx="140" formatCode="_(* #,##0_);_(* \(#,##0\);_(* &quot;-&quot;??_);_(@_)">
                  <c:v>100.0</c:v>
                </c:pt>
                <c:pt idx="141" formatCode="_(* #,##0_);_(* \(#,##0\);_(* &quot;-&quot;??_);_(@_)">
                  <c:v>100.0</c:v>
                </c:pt>
                <c:pt idx="142" formatCode="_(* #,##0_);_(* \(#,##0\);_(* &quot;-&quot;??_);_(@_)">
                  <c:v>100.0</c:v>
                </c:pt>
                <c:pt idx="215" formatCode="_(* #,##0_);_(* \(#,##0\);_(* &quot;-&quot;??_);_(@_)">
                  <c:v>100.0</c:v>
                </c:pt>
                <c:pt idx="216" formatCode="_(* #,##0_);_(* \(#,##0\);_(* &quot;-&quot;??_);_(@_)">
                  <c:v>100.0</c:v>
                </c:pt>
                <c:pt idx="217" formatCode="_(* #,##0_);_(* \(#,##0\);_(* &quot;-&quot;??_);_(@_)">
                  <c:v>100.0</c:v>
                </c:pt>
                <c:pt idx="218" formatCode="_(* #,##0_);_(* \(#,##0\);_(* &quot;-&quot;??_);_(@_)">
                  <c:v>100.0</c:v>
                </c:pt>
                <c:pt idx="219" formatCode="_(* #,##0_);_(* \(#,##0\);_(* &quot;-&quot;??_);_(@_)">
                  <c:v>100.0</c:v>
                </c:pt>
                <c:pt idx="220" formatCode="_(* #,##0_);_(* \(#,##0\);_(* &quot;-&quot;??_);_(@_)">
                  <c:v>100.0</c:v>
                </c:pt>
                <c:pt idx="221" formatCode="_(* #,##0_);_(* \(#,##0\);_(* &quot;-&quot;??_);_(@_)">
                  <c:v>100.0</c:v>
                </c:pt>
                <c:pt idx="222" formatCode="_(* #,##0_);_(* \(#,##0\);_(* &quot;-&quot;??_);_(@_)">
                  <c:v>100.0</c:v>
                </c:pt>
                <c:pt idx="223" formatCode="_(* #,##0_);_(* \(#,##0\);_(* &quot;-&quot;??_);_(@_)">
                  <c:v>100.0</c:v>
                </c:pt>
                <c:pt idx="224" formatCode="_(* #,##0_);_(* \(#,##0\);_(* &quot;-&quot;??_);_(@_)">
                  <c:v>100.0</c:v>
                </c:pt>
                <c:pt idx="225" formatCode="_(* #,##0_);_(* \(#,##0\);_(* &quot;-&quot;??_);_(@_)">
                  <c:v>100.0</c:v>
                </c:pt>
                <c:pt idx="226" formatCode="_(* #,##0_);_(* \(#,##0\);_(* &quot;-&quot;??_);_(@_)">
                  <c:v>100.0</c:v>
                </c:pt>
                <c:pt idx="227" formatCode="_(* #,##0_);_(* \(#,##0\);_(* &quot;-&quot;??_);_(@_)">
                  <c:v>100.0</c:v>
                </c:pt>
                <c:pt idx="228" formatCode="_(* #,##0_);_(* \(#,##0\);_(* &quot;-&quot;??_);_(@_)">
                  <c:v>100.0</c:v>
                </c:pt>
                <c:pt idx="229" formatCode="_(* #,##0_);_(* \(#,##0\);_(* &quot;-&quot;??_);_(@_)">
                  <c:v>100.0</c:v>
                </c:pt>
                <c:pt idx="230" formatCode="_(* #,##0_);_(* \(#,##0\);_(* &quot;-&quot;??_);_(@_)">
                  <c:v>100.0</c:v>
                </c:pt>
                <c:pt idx="231" formatCode="_(* #,##0_);_(* \(#,##0\);_(* &quot;-&quot;??_);_(@_)">
                  <c:v>100.0</c:v>
                </c:pt>
                <c:pt idx="232" formatCode="_(* #,##0_);_(* \(#,##0\);_(* &quot;-&quot;??_);_(@_)">
                  <c:v>100.0</c:v>
                </c:pt>
                <c:pt idx="233" formatCode="_(* #,##0_);_(* \(#,##0\);_(* &quot;-&quot;??_);_(@_)">
                  <c:v>100.0</c:v>
                </c:pt>
              </c:numCache>
            </c:numRef>
          </c:val>
        </c:ser>
        <c:dLbls>
          <c:showLegendKey val="0"/>
          <c:showVal val="0"/>
          <c:showCatName val="0"/>
          <c:showSerName val="0"/>
          <c:showPercent val="0"/>
          <c:showBubbleSize val="0"/>
        </c:dLbls>
        <c:gapWidth val="0"/>
        <c:overlap val="100"/>
        <c:axId val="6658536"/>
        <c:axId val="6655496"/>
      </c:barChart>
      <c:lineChart>
        <c:grouping val="standard"/>
        <c:varyColors val="0"/>
        <c:ser>
          <c:idx val="3"/>
          <c:order val="0"/>
          <c:tx>
            <c:v>United States</c:v>
          </c:tx>
          <c:spPr>
            <a:ln w="31750">
              <a:solidFill>
                <a:srgbClr val="0070C0"/>
              </a:solidFill>
            </a:ln>
          </c:spPr>
          <c:marker>
            <c:symbol val="none"/>
          </c:marker>
          <c:dLbls>
            <c:dLbl>
              <c:idx val="63"/>
              <c:layout>
                <c:manualLayout>
                  <c:x val="-0.0303128221873946"/>
                  <c:y val="-0.0286815087828654"/>
                </c:manualLayout>
              </c:layout>
              <c:showLegendKey val="0"/>
              <c:showVal val="1"/>
              <c:showCatName val="0"/>
              <c:showSerName val="0"/>
              <c:showPercent val="0"/>
              <c:showBubbleSize val="0"/>
            </c:dLbl>
            <c:dLbl>
              <c:idx val="93"/>
              <c:layout>
                <c:manualLayout>
                  <c:x val="0.0"/>
                  <c:y val="-0.033461760246676"/>
                </c:manualLayout>
              </c:layout>
              <c:showLegendKey val="0"/>
              <c:showVal val="1"/>
              <c:showCatName val="0"/>
              <c:showSerName val="0"/>
              <c:showPercent val="0"/>
              <c:showBubbleSize val="0"/>
            </c:dLbl>
            <c:txPr>
              <a:bodyPr/>
              <a:lstStyle/>
              <a:p>
                <a:pPr>
                  <a:defRPr sz="1400" b="1">
                    <a:solidFill>
                      <a:srgbClr val="0070C0"/>
                    </a:solidFill>
                  </a:defRPr>
                </a:pPr>
                <a:endParaRPr lang="en-US"/>
              </a:p>
            </c:txPr>
            <c:showLegendKey val="0"/>
            <c:showVal val="0"/>
            <c:showCatName val="0"/>
            <c:showSerName val="0"/>
            <c:showPercent val="0"/>
            <c:showBubbleSize val="0"/>
          </c:dLbls>
          <c:cat>
            <c:numRef>
              <c:f>data!$A$14:$A$107</c:f>
              <c:numCache>
                <c:formatCode>mm/dd/yy;@</c:formatCode>
                <c:ptCount val="94"/>
                <c:pt idx="0">
                  <c:v>32963.0</c:v>
                </c:pt>
                <c:pt idx="1">
                  <c:v>33054.0</c:v>
                </c:pt>
                <c:pt idx="2">
                  <c:v>33146.0</c:v>
                </c:pt>
                <c:pt idx="3">
                  <c:v>33238.0</c:v>
                </c:pt>
                <c:pt idx="4">
                  <c:v>33328.0</c:v>
                </c:pt>
                <c:pt idx="5">
                  <c:v>33419.0</c:v>
                </c:pt>
                <c:pt idx="6">
                  <c:v>33511.0</c:v>
                </c:pt>
                <c:pt idx="7">
                  <c:v>33603.0</c:v>
                </c:pt>
                <c:pt idx="8">
                  <c:v>33694.0</c:v>
                </c:pt>
                <c:pt idx="9">
                  <c:v>33785.0</c:v>
                </c:pt>
                <c:pt idx="10">
                  <c:v>33877.0</c:v>
                </c:pt>
                <c:pt idx="11">
                  <c:v>33969.0</c:v>
                </c:pt>
                <c:pt idx="12">
                  <c:v>34059.0</c:v>
                </c:pt>
                <c:pt idx="13">
                  <c:v>34150.0</c:v>
                </c:pt>
                <c:pt idx="14">
                  <c:v>34242.0</c:v>
                </c:pt>
                <c:pt idx="15">
                  <c:v>34334.0</c:v>
                </c:pt>
                <c:pt idx="16">
                  <c:v>34424.0</c:v>
                </c:pt>
                <c:pt idx="17">
                  <c:v>34515.0</c:v>
                </c:pt>
                <c:pt idx="18">
                  <c:v>34607.0</c:v>
                </c:pt>
                <c:pt idx="19">
                  <c:v>34699.0</c:v>
                </c:pt>
                <c:pt idx="20">
                  <c:v>34789.0</c:v>
                </c:pt>
                <c:pt idx="21">
                  <c:v>34880.0</c:v>
                </c:pt>
                <c:pt idx="22">
                  <c:v>34972.0</c:v>
                </c:pt>
                <c:pt idx="23">
                  <c:v>35064.0</c:v>
                </c:pt>
                <c:pt idx="24">
                  <c:v>35155.0</c:v>
                </c:pt>
                <c:pt idx="25">
                  <c:v>35246.0</c:v>
                </c:pt>
                <c:pt idx="26">
                  <c:v>35338.0</c:v>
                </c:pt>
                <c:pt idx="27">
                  <c:v>35430.0</c:v>
                </c:pt>
                <c:pt idx="28">
                  <c:v>35520.0</c:v>
                </c:pt>
                <c:pt idx="29">
                  <c:v>35611.0</c:v>
                </c:pt>
                <c:pt idx="30">
                  <c:v>35703.0</c:v>
                </c:pt>
                <c:pt idx="31">
                  <c:v>35795.0</c:v>
                </c:pt>
                <c:pt idx="32">
                  <c:v>35885.0</c:v>
                </c:pt>
                <c:pt idx="33">
                  <c:v>35976.0</c:v>
                </c:pt>
                <c:pt idx="34">
                  <c:v>36068.0</c:v>
                </c:pt>
                <c:pt idx="35">
                  <c:v>36160.0</c:v>
                </c:pt>
                <c:pt idx="36">
                  <c:v>36250.0</c:v>
                </c:pt>
                <c:pt idx="37">
                  <c:v>36341.0</c:v>
                </c:pt>
                <c:pt idx="38">
                  <c:v>36433.0</c:v>
                </c:pt>
                <c:pt idx="39">
                  <c:v>36525.0</c:v>
                </c:pt>
                <c:pt idx="40">
                  <c:v>36616.0</c:v>
                </c:pt>
                <c:pt idx="41">
                  <c:v>36707.0</c:v>
                </c:pt>
                <c:pt idx="42">
                  <c:v>36799.0</c:v>
                </c:pt>
                <c:pt idx="43">
                  <c:v>36891.0</c:v>
                </c:pt>
                <c:pt idx="44">
                  <c:v>36981.0</c:v>
                </c:pt>
                <c:pt idx="45">
                  <c:v>37072.0</c:v>
                </c:pt>
                <c:pt idx="46">
                  <c:v>37164.0</c:v>
                </c:pt>
                <c:pt idx="47">
                  <c:v>37256.0</c:v>
                </c:pt>
                <c:pt idx="48">
                  <c:v>37346.0</c:v>
                </c:pt>
                <c:pt idx="49">
                  <c:v>37437.0</c:v>
                </c:pt>
                <c:pt idx="50">
                  <c:v>37529.0</c:v>
                </c:pt>
                <c:pt idx="51">
                  <c:v>37621.0</c:v>
                </c:pt>
                <c:pt idx="52">
                  <c:v>37711.0</c:v>
                </c:pt>
                <c:pt idx="53">
                  <c:v>37802.0</c:v>
                </c:pt>
                <c:pt idx="54">
                  <c:v>37894.0</c:v>
                </c:pt>
                <c:pt idx="55">
                  <c:v>37986.0</c:v>
                </c:pt>
                <c:pt idx="56">
                  <c:v>38077.0</c:v>
                </c:pt>
                <c:pt idx="57">
                  <c:v>38168.0</c:v>
                </c:pt>
                <c:pt idx="58">
                  <c:v>38260.0</c:v>
                </c:pt>
                <c:pt idx="59">
                  <c:v>38352.0</c:v>
                </c:pt>
                <c:pt idx="60">
                  <c:v>38442.0</c:v>
                </c:pt>
                <c:pt idx="61">
                  <c:v>38533.0</c:v>
                </c:pt>
                <c:pt idx="62">
                  <c:v>38625.0</c:v>
                </c:pt>
                <c:pt idx="63">
                  <c:v>38717.0</c:v>
                </c:pt>
                <c:pt idx="64">
                  <c:v>38807.0</c:v>
                </c:pt>
                <c:pt idx="65">
                  <c:v>38898.0</c:v>
                </c:pt>
                <c:pt idx="66">
                  <c:v>38990.0</c:v>
                </c:pt>
                <c:pt idx="67">
                  <c:v>39082.0</c:v>
                </c:pt>
                <c:pt idx="68">
                  <c:v>39172.0</c:v>
                </c:pt>
                <c:pt idx="69">
                  <c:v>39263.0</c:v>
                </c:pt>
                <c:pt idx="70">
                  <c:v>39355.0</c:v>
                </c:pt>
                <c:pt idx="71">
                  <c:v>39447.0</c:v>
                </c:pt>
                <c:pt idx="72">
                  <c:v>39538.0</c:v>
                </c:pt>
                <c:pt idx="73">
                  <c:v>39629.0</c:v>
                </c:pt>
                <c:pt idx="74">
                  <c:v>39721.0</c:v>
                </c:pt>
                <c:pt idx="75">
                  <c:v>39813.0</c:v>
                </c:pt>
                <c:pt idx="76">
                  <c:v>39903.0</c:v>
                </c:pt>
                <c:pt idx="77">
                  <c:v>39994.0</c:v>
                </c:pt>
                <c:pt idx="78">
                  <c:v>40086.0</c:v>
                </c:pt>
                <c:pt idx="79">
                  <c:v>40178.0</c:v>
                </c:pt>
                <c:pt idx="80">
                  <c:v>40268.0</c:v>
                </c:pt>
                <c:pt idx="81">
                  <c:v>40359.0</c:v>
                </c:pt>
                <c:pt idx="82">
                  <c:v>40451.0</c:v>
                </c:pt>
                <c:pt idx="83">
                  <c:v>40543.0</c:v>
                </c:pt>
                <c:pt idx="84">
                  <c:v>40633.0</c:v>
                </c:pt>
                <c:pt idx="85">
                  <c:v>40724.0</c:v>
                </c:pt>
                <c:pt idx="86">
                  <c:v>40816.0</c:v>
                </c:pt>
                <c:pt idx="87">
                  <c:v>40908.0</c:v>
                </c:pt>
                <c:pt idx="88">
                  <c:v>40999.0</c:v>
                </c:pt>
                <c:pt idx="89">
                  <c:v>41090.0</c:v>
                </c:pt>
                <c:pt idx="90">
                  <c:v>41182.0</c:v>
                </c:pt>
                <c:pt idx="91">
                  <c:v>41274.0</c:v>
                </c:pt>
                <c:pt idx="92">
                  <c:v>41364.0</c:v>
                </c:pt>
                <c:pt idx="93">
                  <c:v>41455.0</c:v>
                </c:pt>
              </c:numCache>
            </c:numRef>
          </c:cat>
          <c:val>
            <c:numRef>
              <c:f>data!$D$14:$D$107</c:f>
              <c:numCache>
                <c:formatCode>_(* #,##0.0_);_(* \(#,##0.0\);_(* "-"??_);_(@_)</c:formatCode>
                <c:ptCount val="94"/>
                <c:pt idx="0">
                  <c:v>3.226284788770281</c:v>
                </c:pt>
                <c:pt idx="1">
                  <c:v>3.17255721332937</c:v>
                </c:pt>
                <c:pt idx="2">
                  <c:v>3.140547942582042</c:v>
                </c:pt>
                <c:pt idx="3">
                  <c:v>3.079320321525505</c:v>
                </c:pt>
                <c:pt idx="4">
                  <c:v>3.114921913417325</c:v>
                </c:pt>
                <c:pt idx="5">
                  <c:v>3.17564982808827</c:v>
                </c:pt>
                <c:pt idx="6">
                  <c:v>3.220923254790788</c:v>
                </c:pt>
                <c:pt idx="7">
                  <c:v>3.22524589522643</c:v>
                </c:pt>
                <c:pt idx="8">
                  <c:v>3.256352977629198</c:v>
                </c:pt>
                <c:pt idx="9">
                  <c:v>3.22049594270488</c:v>
                </c:pt>
                <c:pt idx="10">
                  <c:v>3.184743121217754</c:v>
                </c:pt>
                <c:pt idx="11">
                  <c:v>3.208956274671928</c:v>
                </c:pt>
                <c:pt idx="12">
                  <c:v>3.175348040250698</c:v>
                </c:pt>
                <c:pt idx="13">
                  <c:v>3.206577434321753</c:v>
                </c:pt>
                <c:pt idx="14">
                  <c:v>3.233361648889801</c:v>
                </c:pt>
                <c:pt idx="15">
                  <c:v>3.246977308433521</c:v>
                </c:pt>
                <c:pt idx="16">
                  <c:v>3.24413966445944</c:v>
                </c:pt>
                <c:pt idx="17">
                  <c:v>3.224680582326084</c:v>
                </c:pt>
                <c:pt idx="18">
                  <c:v>3.201678767433127</c:v>
                </c:pt>
                <c:pt idx="19">
                  <c:v>3.143621741301681</c:v>
                </c:pt>
                <c:pt idx="20">
                  <c:v>3.089253479773323</c:v>
                </c:pt>
                <c:pt idx="21">
                  <c:v>3.063906174673655</c:v>
                </c:pt>
                <c:pt idx="22">
                  <c:v>3.12169435584241</c:v>
                </c:pt>
                <c:pt idx="23">
                  <c:v>3.13616963030032</c:v>
                </c:pt>
                <c:pt idx="24">
                  <c:v>3.161874368432377</c:v>
                </c:pt>
                <c:pt idx="25">
                  <c:v>3.146906600838177</c:v>
                </c:pt>
                <c:pt idx="26">
                  <c:v>3.129472902093959</c:v>
                </c:pt>
                <c:pt idx="27">
                  <c:v>3.128818898662765</c:v>
                </c:pt>
                <c:pt idx="28">
                  <c:v>3.150696687873287</c:v>
                </c:pt>
                <c:pt idx="29">
                  <c:v>3.152186041020772</c:v>
                </c:pt>
                <c:pt idx="30">
                  <c:v>3.170810352311287</c:v>
                </c:pt>
                <c:pt idx="31">
                  <c:v>3.207986025503726</c:v>
                </c:pt>
                <c:pt idx="32">
                  <c:v>3.20747419145342</c:v>
                </c:pt>
                <c:pt idx="33">
                  <c:v>3.211905511138155</c:v>
                </c:pt>
                <c:pt idx="34">
                  <c:v>3.19539578662853</c:v>
                </c:pt>
                <c:pt idx="35">
                  <c:v>3.175994496411745</c:v>
                </c:pt>
                <c:pt idx="36">
                  <c:v>3.186056473467837</c:v>
                </c:pt>
                <c:pt idx="37">
                  <c:v>3.197878408100704</c:v>
                </c:pt>
                <c:pt idx="38">
                  <c:v>3.210354189567089</c:v>
                </c:pt>
                <c:pt idx="39">
                  <c:v>3.244505636257321</c:v>
                </c:pt>
                <c:pt idx="40">
                  <c:v>3.22663324810616</c:v>
                </c:pt>
                <c:pt idx="41">
                  <c:v>3.28360924722738</c:v>
                </c:pt>
                <c:pt idx="42">
                  <c:v>3.30634239327558</c:v>
                </c:pt>
                <c:pt idx="43">
                  <c:v>3.354149912015717</c:v>
                </c:pt>
                <c:pt idx="44">
                  <c:v>3.403228076332095</c:v>
                </c:pt>
                <c:pt idx="45">
                  <c:v>3.453866551201714</c:v>
                </c:pt>
                <c:pt idx="46">
                  <c:v>3.505115769182351</c:v>
                </c:pt>
                <c:pt idx="47">
                  <c:v>3.528743469507351</c:v>
                </c:pt>
                <c:pt idx="48">
                  <c:v>3.616417088806878</c:v>
                </c:pt>
                <c:pt idx="49">
                  <c:v>3.67563016346052</c:v>
                </c:pt>
                <c:pt idx="50">
                  <c:v>3.75022039590106</c:v>
                </c:pt>
                <c:pt idx="51">
                  <c:v>3.847594577327881</c:v>
                </c:pt>
                <c:pt idx="52">
                  <c:v>3.877621129033792</c:v>
                </c:pt>
                <c:pt idx="53">
                  <c:v>3.938033091472818</c:v>
                </c:pt>
                <c:pt idx="54">
                  <c:v>4.038820650040226</c:v>
                </c:pt>
                <c:pt idx="55">
                  <c:v>4.079339672496984</c:v>
                </c:pt>
                <c:pt idx="56">
                  <c:v>4.168653023719757</c:v>
                </c:pt>
                <c:pt idx="57">
                  <c:v>4.329189865876835</c:v>
                </c:pt>
                <c:pt idx="58">
                  <c:v>4.38729371803093</c:v>
                </c:pt>
                <c:pt idx="59">
                  <c:v>4.448465751680931</c:v>
                </c:pt>
                <c:pt idx="60">
                  <c:v>4.559958932958117</c:v>
                </c:pt>
                <c:pt idx="61">
                  <c:v>4.650419026731328</c:v>
                </c:pt>
                <c:pt idx="62">
                  <c:v>4.736245830227931</c:v>
                </c:pt>
                <c:pt idx="63">
                  <c:v>4.762581565628825</c:v>
                </c:pt>
                <c:pt idx="64">
                  <c:v>4.69166291410729</c:v>
                </c:pt>
                <c:pt idx="65">
                  <c:v>4.565601900653796</c:v>
                </c:pt>
                <c:pt idx="66">
                  <c:v>4.418816671130521</c:v>
                </c:pt>
                <c:pt idx="67">
                  <c:v>4.353909226740575</c:v>
                </c:pt>
                <c:pt idx="68">
                  <c:v>4.328125246412687</c:v>
                </c:pt>
                <c:pt idx="69">
                  <c:v>4.22426942078316</c:v>
                </c:pt>
                <c:pt idx="70">
                  <c:v>4.118365042674768</c:v>
                </c:pt>
                <c:pt idx="71">
                  <c:v>4.031065648553573</c:v>
                </c:pt>
                <c:pt idx="72">
                  <c:v>3.908444627111204</c:v>
                </c:pt>
                <c:pt idx="73">
                  <c:v>3.738413198304525</c:v>
                </c:pt>
                <c:pt idx="74">
                  <c:v>3.562987168878194</c:v>
                </c:pt>
                <c:pt idx="75">
                  <c:v>3.377715913661519</c:v>
                </c:pt>
                <c:pt idx="76">
                  <c:v>3.309690438193397</c:v>
                </c:pt>
                <c:pt idx="77">
                  <c:v>3.346228396033016</c:v>
                </c:pt>
                <c:pt idx="78">
                  <c:v>3.439220507714531</c:v>
                </c:pt>
                <c:pt idx="79">
                  <c:v>3.495437615524407</c:v>
                </c:pt>
                <c:pt idx="80">
                  <c:v>3.52384186364316</c:v>
                </c:pt>
                <c:pt idx="81">
                  <c:v>3.491723345128092</c:v>
                </c:pt>
                <c:pt idx="82">
                  <c:v>3.434640011336698</c:v>
                </c:pt>
                <c:pt idx="83">
                  <c:v>3.438122688573863</c:v>
                </c:pt>
                <c:pt idx="84">
                  <c:v>3.272677634386678</c:v>
                </c:pt>
                <c:pt idx="85">
                  <c:v>3.210433377608291</c:v>
                </c:pt>
                <c:pt idx="86">
                  <c:v>3.181996762963043</c:v>
                </c:pt>
                <c:pt idx="87">
                  <c:v>3.132649292009577</c:v>
                </c:pt>
                <c:pt idx="88">
                  <c:v>3.146323550957301</c:v>
                </c:pt>
                <c:pt idx="89">
                  <c:v>3.240616162745561</c:v>
                </c:pt>
                <c:pt idx="90">
                  <c:v>3.269155261077761</c:v>
                </c:pt>
                <c:pt idx="91">
                  <c:v>3.339666393540452</c:v>
                </c:pt>
                <c:pt idx="92">
                  <c:v>3.410669218315779</c:v>
                </c:pt>
                <c:pt idx="93">
                  <c:v>3.552955623483022</c:v>
                </c:pt>
              </c:numCache>
            </c:numRef>
          </c:val>
          <c:smooth val="0"/>
        </c:ser>
        <c:ser>
          <c:idx val="0"/>
          <c:order val="2"/>
          <c:spPr>
            <a:ln>
              <a:solidFill>
                <a:srgbClr val="0070C0"/>
              </a:solidFill>
              <a:prstDash val="sysDash"/>
            </a:ln>
          </c:spPr>
          <c:marker>
            <c:symbol val="none"/>
          </c:marker>
          <c:dLbls>
            <c:dLbl>
              <c:idx val="43"/>
              <c:layout/>
              <c:showLegendKey val="0"/>
              <c:showVal val="1"/>
              <c:showCatName val="0"/>
              <c:showSerName val="0"/>
              <c:showPercent val="0"/>
              <c:showBubbleSize val="0"/>
            </c:dLbl>
            <c:numFmt formatCode="#,##0.0" sourceLinked="0"/>
            <c:txPr>
              <a:bodyPr/>
              <a:lstStyle/>
              <a:p>
                <a:pPr>
                  <a:defRPr sz="1400" b="1">
                    <a:solidFill>
                      <a:srgbClr val="0070C0"/>
                    </a:solidFill>
                  </a:defRPr>
                </a:pPr>
                <a:endParaRPr lang="en-US"/>
              </a:p>
            </c:txPr>
            <c:showLegendKey val="0"/>
            <c:showVal val="0"/>
            <c:showCatName val="0"/>
            <c:showSerName val="0"/>
            <c:showPercent val="0"/>
            <c:showBubbleSize val="0"/>
          </c:dLbls>
          <c:cat>
            <c:numRef>
              <c:f>data!$A$14:$A$107</c:f>
              <c:numCache>
                <c:formatCode>mm/dd/yy;@</c:formatCode>
                <c:ptCount val="94"/>
                <c:pt idx="0">
                  <c:v>32963.0</c:v>
                </c:pt>
                <c:pt idx="1">
                  <c:v>33054.0</c:v>
                </c:pt>
                <c:pt idx="2">
                  <c:v>33146.0</c:v>
                </c:pt>
                <c:pt idx="3">
                  <c:v>33238.0</c:v>
                </c:pt>
                <c:pt idx="4">
                  <c:v>33328.0</c:v>
                </c:pt>
                <c:pt idx="5">
                  <c:v>33419.0</c:v>
                </c:pt>
                <c:pt idx="6">
                  <c:v>33511.0</c:v>
                </c:pt>
                <c:pt idx="7">
                  <c:v>33603.0</c:v>
                </c:pt>
                <c:pt idx="8">
                  <c:v>33694.0</c:v>
                </c:pt>
                <c:pt idx="9">
                  <c:v>33785.0</c:v>
                </c:pt>
                <c:pt idx="10">
                  <c:v>33877.0</c:v>
                </c:pt>
                <c:pt idx="11">
                  <c:v>33969.0</c:v>
                </c:pt>
                <c:pt idx="12">
                  <c:v>34059.0</c:v>
                </c:pt>
                <c:pt idx="13">
                  <c:v>34150.0</c:v>
                </c:pt>
                <c:pt idx="14">
                  <c:v>34242.0</c:v>
                </c:pt>
                <c:pt idx="15">
                  <c:v>34334.0</c:v>
                </c:pt>
                <c:pt idx="16">
                  <c:v>34424.0</c:v>
                </c:pt>
                <c:pt idx="17">
                  <c:v>34515.0</c:v>
                </c:pt>
                <c:pt idx="18">
                  <c:v>34607.0</c:v>
                </c:pt>
                <c:pt idx="19">
                  <c:v>34699.0</c:v>
                </c:pt>
                <c:pt idx="20">
                  <c:v>34789.0</c:v>
                </c:pt>
                <c:pt idx="21">
                  <c:v>34880.0</c:v>
                </c:pt>
                <c:pt idx="22">
                  <c:v>34972.0</c:v>
                </c:pt>
                <c:pt idx="23">
                  <c:v>35064.0</c:v>
                </c:pt>
                <c:pt idx="24">
                  <c:v>35155.0</c:v>
                </c:pt>
                <c:pt idx="25">
                  <c:v>35246.0</c:v>
                </c:pt>
                <c:pt idx="26">
                  <c:v>35338.0</c:v>
                </c:pt>
                <c:pt idx="27">
                  <c:v>35430.0</c:v>
                </c:pt>
                <c:pt idx="28">
                  <c:v>35520.0</c:v>
                </c:pt>
                <c:pt idx="29">
                  <c:v>35611.0</c:v>
                </c:pt>
                <c:pt idx="30">
                  <c:v>35703.0</c:v>
                </c:pt>
                <c:pt idx="31">
                  <c:v>35795.0</c:v>
                </c:pt>
                <c:pt idx="32">
                  <c:v>35885.0</c:v>
                </c:pt>
                <c:pt idx="33">
                  <c:v>35976.0</c:v>
                </c:pt>
                <c:pt idx="34">
                  <c:v>36068.0</c:v>
                </c:pt>
                <c:pt idx="35">
                  <c:v>36160.0</c:v>
                </c:pt>
                <c:pt idx="36">
                  <c:v>36250.0</c:v>
                </c:pt>
                <c:pt idx="37">
                  <c:v>36341.0</c:v>
                </c:pt>
                <c:pt idx="38">
                  <c:v>36433.0</c:v>
                </c:pt>
                <c:pt idx="39">
                  <c:v>36525.0</c:v>
                </c:pt>
                <c:pt idx="40">
                  <c:v>36616.0</c:v>
                </c:pt>
                <c:pt idx="41">
                  <c:v>36707.0</c:v>
                </c:pt>
                <c:pt idx="42">
                  <c:v>36799.0</c:v>
                </c:pt>
                <c:pt idx="43">
                  <c:v>36891.0</c:v>
                </c:pt>
                <c:pt idx="44">
                  <c:v>36981.0</c:v>
                </c:pt>
                <c:pt idx="45">
                  <c:v>37072.0</c:v>
                </c:pt>
                <c:pt idx="46">
                  <c:v>37164.0</c:v>
                </c:pt>
                <c:pt idx="47">
                  <c:v>37256.0</c:v>
                </c:pt>
                <c:pt idx="48">
                  <c:v>37346.0</c:v>
                </c:pt>
                <c:pt idx="49">
                  <c:v>37437.0</c:v>
                </c:pt>
                <c:pt idx="50">
                  <c:v>37529.0</c:v>
                </c:pt>
                <c:pt idx="51">
                  <c:v>37621.0</c:v>
                </c:pt>
                <c:pt idx="52">
                  <c:v>37711.0</c:v>
                </c:pt>
                <c:pt idx="53">
                  <c:v>37802.0</c:v>
                </c:pt>
                <c:pt idx="54">
                  <c:v>37894.0</c:v>
                </c:pt>
                <c:pt idx="55">
                  <c:v>37986.0</c:v>
                </c:pt>
                <c:pt idx="56">
                  <c:v>38077.0</c:v>
                </c:pt>
                <c:pt idx="57">
                  <c:v>38168.0</c:v>
                </c:pt>
                <c:pt idx="58">
                  <c:v>38260.0</c:v>
                </c:pt>
                <c:pt idx="59">
                  <c:v>38352.0</c:v>
                </c:pt>
                <c:pt idx="60">
                  <c:v>38442.0</c:v>
                </c:pt>
                <c:pt idx="61">
                  <c:v>38533.0</c:v>
                </c:pt>
                <c:pt idx="62">
                  <c:v>38625.0</c:v>
                </c:pt>
                <c:pt idx="63">
                  <c:v>38717.0</c:v>
                </c:pt>
                <c:pt idx="64">
                  <c:v>38807.0</c:v>
                </c:pt>
                <c:pt idx="65">
                  <c:v>38898.0</c:v>
                </c:pt>
                <c:pt idx="66">
                  <c:v>38990.0</c:v>
                </c:pt>
                <c:pt idx="67">
                  <c:v>39082.0</c:v>
                </c:pt>
                <c:pt idx="68">
                  <c:v>39172.0</c:v>
                </c:pt>
                <c:pt idx="69">
                  <c:v>39263.0</c:v>
                </c:pt>
                <c:pt idx="70">
                  <c:v>39355.0</c:v>
                </c:pt>
                <c:pt idx="71">
                  <c:v>39447.0</c:v>
                </c:pt>
                <c:pt idx="72">
                  <c:v>39538.0</c:v>
                </c:pt>
                <c:pt idx="73">
                  <c:v>39629.0</c:v>
                </c:pt>
                <c:pt idx="74">
                  <c:v>39721.0</c:v>
                </c:pt>
                <c:pt idx="75">
                  <c:v>39813.0</c:v>
                </c:pt>
                <c:pt idx="76">
                  <c:v>39903.0</c:v>
                </c:pt>
                <c:pt idx="77">
                  <c:v>39994.0</c:v>
                </c:pt>
                <c:pt idx="78">
                  <c:v>40086.0</c:v>
                </c:pt>
                <c:pt idx="79">
                  <c:v>40178.0</c:v>
                </c:pt>
                <c:pt idx="80">
                  <c:v>40268.0</c:v>
                </c:pt>
                <c:pt idx="81">
                  <c:v>40359.0</c:v>
                </c:pt>
                <c:pt idx="82">
                  <c:v>40451.0</c:v>
                </c:pt>
                <c:pt idx="83">
                  <c:v>40543.0</c:v>
                </c:pt>
                <c:pt idx="84">
                  <c:v>40633.0</c:v>
                </c:pt>
                <c:pt idx="85">
                  <c:v>40724.0</c:v>
                </c:pt>
                <c:pt idx="86">
                  <c:v>40816.0</c:v>
                </c:pt>
                <c:pt idx="87">
                  <c:v>40908.0</c:v>
                </c:pt>
                <c:pt idx="88">
                  <c:v>40999.0</c:v>
                </c:pt>
                <c:pt idx="89">
                  <c:v>41090.0</c:v>
                </c:pt>
                <c:pt idx="90">
                  <c:v>41182.0</c:v>
                </c:pt>
                <c:pt idx="91">
                  <c:v>41274.0</c:v>
                </c:pt>
                <c:pt idx="92">
                  <c:v>41364.0</c:v>
                </c:pt>
                <c:pt idx="93">
                  <c:v>41455.0</c:v>
                </c:pt>
              </c:numCache>
            </c:numRef>
          </c:cat>
          <c:val>
            <c:numRef>
              <c:f>data!$E$14:$E$57</c:f>
              <c:numCache>
                <c:formatCode>_(* #,##0.00_);_(* \(#,##0.00\);_(* "-"??_);_(@_)</c:formatCode>
                <c:ptCount val="44"/>
                <c:pt idx="0">
                  <c:v>3.190055901644197</c:v>
                </c:pt>
                <c:pt idx="1">
                  <c:v>3.190055901644197</c:v>
                </c:pt>
                <c:pt idx="2">
                  <c:v>3.190055901644197</c:v>
                </c:pt>
                <c:pt idx="3">
                  <c:v>3.190055901644197</c:v>
                </c:pt>
                <c:pt idx="4">
                  <c:v>3.190055901644197</c:v>
                </c:pt>
                <c:pt idx="5">
                  <c:v>3.190055901644197</c:v>
                </c:pt>
                <c:pt idx="6">
                  <c:v>3.190055901644197</c:v>
                </c:pt>
                <c:pt idx="7">
                  <c:v>3.190055901644197</c:v>
                </c:pt>
                <c:pt idx="8">
                  <c:v>3.190055901644197</c:v>
                </c:pt>
                <c:pt idx="9">
                  <c:v>3.190055901644197</c:v>
                </c:pt>
                <c:pt idx="10">
                  <c:v>3.190055901644197</c:v>
                </c:pt>
                <c:pt idx="11">
                  <c:v>3.190055901644197</c:v>
                </c:pt>
                <c:pt idx="12">
                  <c:v>3.190055901644197</c:v>
                </c:pt>
                <c:pt idx="13">
                  <c:v>3.190055901644197</c:v>
                </c:pt>
                <c:pt idx="14">
                  <c:v>3.190055901644197</c:v>
                </c:pt>
                <c:pt idx="15">
                  <c:v>3.190055901644197</c:v>
                </c:pt>
                <c:pt idx="16">
                  <c:v>3.190055901644197</c:v>
                </c:pt>
                <c:pt idx="17">
                  <c:v>3.190055901644197</c:v>
                </c:pt>
                <c:pt idx="18">
                  <c:v>3.190055901644197</c:v>
                </c:pt>
                <c:pt idx="19">
                  <c:v>3.190055901644197</c:v>
                </c:pt>
                <c:pt idx="20">
                  <c:v>3.190055901644197</c:v>
                </c:pt>
                <c:pt idx="21">
                  <c:v>3.190055901644197</c:v>
                </c:pt>
                <c:pt idx="22">
                  <c:v>3.190055901644197</c:v>
                </c:pt>
                <c:pt idx="23">
                  <c:v>3.190055901644197</c:v>
                </c:pt>
                <c:pt idx="24">
                  <c:v>3.190055901644197</c:v>
                </c:pt>
                <c:pt idx="25">
                  <c:v>3.190055901644197</c:v>
                </c:pt>
                <c:pt idx="26">
                  <c:v>3.190055901644197</c:v>
                </c:pt>
                <c:pt idx="27">
                  <c:v>3.190055901644197</c:v>
                </c:pt>
                <c:pt idx="28">
                  <c:v>3.190055901644197</c:v>
                </c:pt>
                <c:pt idx="29">
                  <c:v>3.190055901644197</c:v>
                </c:pt>
                <c:pt idx="30">
                  <c:v>3.190055901644197</c:v>
                </c:pt>
                <c:pt idx="31">
                  <c:v>3.190055901644197</c:v>
                </c:pt>
                <c:pt idx="32">
                  <c:v>3.190055901644197</c:v>
                </c:pt>
                <c:pt idx="33">
                  <c:v>3.190055901644197</c:v>
                </c:pt>
                <c:pt idx="34">
                  <c:v>3.190055901644197</c:v>
                </c:pt>
                <c:pt idx="35">
                  <c:v>3.190055901644197</c:v>
                </c:pt>
                <c:pt idx="36">
                  <c:v>3.190055901644197</c:v>
                </c:pt>
                <c:pt idx="37">
                  <c:v>3.190055901644197</c:v>
                </c:pt>
                <c:pt idx="38">
                  <c:v>3.190055901644197</c:v>
                </c:pt>
                <c:pt idx="39">
                  <c:v>3.190055901644197</c:v>
                </c:pt>
                <c:pt idx="40">
                  <c:v>3.190055901644197</c:v>
                </c:pt>
                <c:pt idx="41">
                  <c:v>3.190055901644197</c:v>
                </c:pt>
                <c:pt idx="42">
                  <c:v>3.190055901644197</c:v>
                </c:pt>
                <c:pt idx="43">
                  <c:v>3.190055901644197</c:v>
                </c:pt>
              </c:numCache>
            </c:numRef>
          </c:val>
          <c:smooth val="0"/>
        </c:ser>
        <c:dLbls>
          <c:showLegendKey val="0"/>
          <c:showVal val="0"/>
          <c:showCatName val="0"/>
          <c:showSerName val="0"/>
          <c:showPercent val="0"/>
          <c:showBubbleSize val="0"/>
        </c:dLbls>
        <c:marker val="1"/>
        <c:smooth val="0"/>
        <c:axId val="424036472"/>
        <c:axId val="7271416"/>
      </c:lineChart>
      <c:dateAx>
        <c:axId val="424036472"/>
        <c:scaling>
          <c:orientation val="minMax"/>
        </c:scaling>
        <c:delete val="0"/>
        <c:axPos val="b"/>
        <c:numFmt formatCode="yy" sourceLinked="0"/>
        <c:majorTickMark val="out"/>
        <c:minorTickMark val="none"/>
        <c:tickLblPos val="low"/>
        <c:spPr>
          <a:ln w="15875">
            <a:solidFill>
              <a:srgbClr val="080808"/>
            </a:solidFill>
          </a:ln>
        </c:spPr>
        <c:txPr>
          <a:bodyPr/>
          <a:lstStyle/>
          <a:p>
            <a:pPr>
              <a:defRPr sz="1400" b="1">
                <a:latin typeface="Arial" pitchFamily="34" charset="0"/>
                <a:cs typeface="Arial" pitchFamily="34" charset="0"/>
              </a:defRPr>
            </a:pPr>
            <a:endParaRPr lang="en-US"/>
          </a:p>
        </c:txPr>
        <c:crossAx val="7271416"/>
        <c:crossesAt val="0.0"/>
        <c:auto val="1"/>
        <c:lblOffset val="100"/>
        <c:baseTimeUnit val="months"/>
        <c:majorUnit val="12.0"/>
        <c:majorTimeUnit val="months"/>
      </c:dateAx>
      <c:valAx>
        <c:axId val="7271416"/>
        <c:scaling>
          <c:orientation val="minMax"/>
          <c:max val="6.0"/>
          <c:min val="2.0"/>
        </c:scaling>
        <c:delete val="0"/>
        <c:axPos val="l"/>
        <c:numFmt formatCode="#,##0.0" sourceLinked="0"/>
        <c:majorTickMark val="out"/>
        <c:minorTickMark val="none"/>
        <c:tickLblPos val="nextTo"/>
        <c:spPr>
          <a:noFill/>
          <a:ln w="15875">
            <a:solidFill>
              <a:srgbClr val="080808"/>
            </a:solidFill>
          </a:ln>
        </c:spPr>
        <c:txPr>
          <a:bodyPr/>
          <a:lstStyle/>
          <a:p>
            <a:pPr>
              <a:defRPr sz="1400" b="1">
                <a:latin typeface="Arial" pitchFamily="34" charset="0"/>
                <a:cs typeface="Arial" pitchFamily="34" charset="0"/>
              </a:defRPr>
            </a:pPr>
            <a:endParaRPr lang="en-US"/>
          </a:p>
        </c:txPr>
        <c:crossAx val="424036472"/>
        <c:crosses val="autoZero"/>
        <c:crossBetween val="between"/>
        <c:majorUnit val="0.5"/>
      </c:valAx>
      <c:valAx>
        <c:axId val="6655496"/>
        <c:scaling>
          <c:orientation val="minMax"/>
          <c:max val="80.0"/>
          <c:min val="0.0"/>
        </c:scaling>
        <c:delete val="1"/>
        <c:axPos val="r"/>
        <c:numFmt formatCode="#,##0" sourceLinked="0"/>
        <c:majorTickMark val="none"/>
        <c:minorTickMark val="none"/>
        <c:tickLblPos val="none"/>
        <c:crossAx val="6658536"/>
        <c:crosses val="max"/>
        <c:crossBetween val="between"/>
        <c:majorUnit val="10.0"/>
        <c:minorUnit val="2.0"/>
      </c:valAx>
      <c:dateAx>
        <c:axId val="6658536"/>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6655496"/>
        <c:crosses val="autoZero"/>
        <c:auto val="0"/>
        <c:lblOffset val="100"/>
        <c:baseTimeUnit val="months"/>
        <c:majorUnit val="12.0"/>
      </c:dateAx>
      <c:spPr>
        <a:noFill/>
        <a:ln w="25400">
          <a:no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02199256342958"/>
          <c:y val="0.0588235294117647"/>
          <c:w val="0.899133759937221"/>
          <c:h val="0.821759953616926"/>
        </c:manualLayout>
      </c:layout>
      <c:barChart>
        <c:barDir val="col"/>
        <c:grouping val="stacked"/>
        <c:varyColors val="0"/>
        <c:ser>
          <c:idx val="0"/>
          <c:order val="0"/>
          <c:tx>
            <c:strRef>
              <c:f>data!$C$1</c:f>
              <c:strCache>
                <c:ptCount val="1"/>
                <c:pt idx="0">
                  <c:v>Current</c:v>
                </c:pt>
              </c:strCache>
            </c:strRef>
          </c:tx>
          <c:spPr>
            <a:solidFill>
              <a:srgbClr val="002663">
                <a:lumMod val="50000"/>
                <a:lumOff val="50000"/>
              </a:srgbClr>
            </a:solidFill>
            <a:ln w="12700">
              <a:solidFill>
                <a:srgbClr val="002060"/>
              </a:solidFill>
            </a:ln>
          </c:spPr>
          <c:invertIfNegative val="0"/>
          <c:cat>
            <c:strRef>
              <c:f>data!$A$2:$A$53</c:f>
              <c:strCache>
                <c:ptCount val="52"/>
                <c:pt idx="0">
                  <c:v>US</c:v>
                </c:pt>
                <c:pt idx="1">
                  <c:v>IN</c:v>
                </c:pt>
                <c:pt idx="2">
                  <c:v>OH</c:v>
                </c:pt>
                <c:pt idx="3">
                  <c:v>KS</c:v>
                </c:pt>
                <c:pt idx="4">
                  <c:v>WY</c:v>
                </c:pt>
                <c:pt idx="5">
                  <c:v>TN</c:v>
                </c:pt>
                <c:pt idx="6">
                  <c:v>NM</c:v>
                </c:pt>
                <c:pt idx="7">
                  <c:v>CT</c:v>
                </c:pt>
                <c:pt idx="8">
                  <c:v>AR</c:v>
                </c:pt>
                <c:pt idx="9">
                  <c:v>GA</c:v>
                </c:pt>
                <c:pt idx="10">
                  <c:v>AL</c:v>
                </c:pt>
                <c:pt idx="11">
                  <c:v>TX</c:v>
                </c:pt>
                <c:pt idx="12">
                  <c:v>SD</c:v>
                </c:pt>
                <c:pt idx="13">
                  <c:v>NC</c:v>
                </c:pt>
                <c:pt idx="14">
                  <c:v>ND</c:v>
                </c:pt>
                <c:pt idx="15">
                  <c:v>VT</c:v>
                </c:pt>
                <c:pt idx="16">
                  <c:v>KY</c:v>
                </c:pt>
                <c:pt idx="17">
                  <c:v>OK</c:v>
                </c:pt>
                <c:pt idx="18">
                  <c:v>IA</c:v>
                </c:pt>
                <c:pt idx="19">
                  <c:v>MO</c:v>
                </c:pt>
                <c:pt idx="20">
                  <c:v>PA</c:v>
                </c:pt>
                <c:pt idx="21">
                  <c:v>HI</c:v>
                </c:pt>
                <c:pt idx="22">
                  <c:v>NE</c:v>
                </c:pt>
                <c:pt idx="23">
                  <c:v>MI</c:v>
                </c:pt>
                <c:pt idx="24">
                  <c:v>UT</c:v>
                </c:pt>
                <c:pt idx="25">
                  <c:v>MT</c:v>
                </c:pt>
                <c:pt idx="26">
                  <c:v>MS</c:v>
                </c:pt>
                <c:pt idx="27">
                  <c:v>SC</c:v>
                </c:pt>
                <c:pt idx="28">
                  <c:v>LA</c:v>
                </c:pt>
                <c:pt idx="29">
                  <c:v>AK</c:v>
                </c:pt>
                <c:pt idx="30">
                  <c:v>NH</c:v>
                </c:pt>
                <c:pt idx="31">
                  <c:v>IL</c:v>
                </c:pt>
                <c:pt idx="32">
                  <c:v>DE</c:v>
                </c:pt>
                <c:pt idx="33">
                  <c:v>WI</c:v>
                </c:pt>
                <c:pt idx="34">
                  <c:v>CO</c:v>
                </c:pt>
                <c:pt idx="35">
                  <c:v>WV</c:v>
                </c:pt>
                <c:pt idx="36">
                  <c:v>ME</c:v>
                </c:pt>
                <c:pt idx="37">
                  <c:v>MN</c:v>
                </c:pt>
                <c:pt idx="38">
                  <c:v>MA</c:v>
                </c:pt>
                <c:pt idx="39">
                  <c:v>ID</c:v>
                </c:pt>
                <c:pt idx="40">
                  <c:v>RI</c:v>
                </c:pt>
                <c:pt idx="41">
                  <c:v>NY</c:v>
                </c:pt>
                <c:pt idx="42">
                  <c:v>NJ</c:v>
                </c:pt>
                <c:pt idx="43">
                  <c:v>WA</c:v>
                </c:pt>
                <c:pt idx="44">
                  <c:v>VA</c:v>
                </c:pt>
                <c:pt idx="45">
                  <c:v>OR</c:v>
                </c:pt>
                <c:pt idx="46">
                  <c:v>MD</c:v>
                </c:pt>
                <c:pt idx="47">
                  <c:v>AZ</c:v>
                </c:pt>
                <c:pt idx="48">
                  <c:v>CA</c:v>
                </c:pt>
                <c:pt idx="49">
                  <c:v>DC</c:v>
                </c:pt>
                <c:pt idx="50">
                  <c:v>NV</c:v>
                </c:pt>
                <c:pt idx="51">
                  <c:v>FL</c:v>
                </c:pt>
              </c:strCache>
            </c:strRef>
          </c:cat>
          <c:val>
            <c:numRef>
              <c:f>data!$C$2:$C$53</c:f>
              <c:numCache>
                <c:formatCode>_(* #,##0.00_);_(* \(#,##0.00\);_(* "-"??_);_(@_)</c:formatCode>
                <c:ptCount val="52"/>
                <c:pt idx="0">
                  <c:v>1.10692863780726</c:v>
                </c:pt>
                <c:pt idx="1">
                  <c:v>0.979904837397898</c:v>
                </c:pt>
                <c:pt idx="2">
                  <c:v>0.89391599966524</c:v>
                </c:pt>
                <c:pt idx="3">
                  <c:v>0.957681605975105</c:v>
                </c:pt>
                <c:pt idx="4">
                  <c:v>1.016365268709754</c:v>
                </c:pt>
                <c:pt idx="5">
                  <c:v>1.006200252642631</c:v>
                </c:pt>
                <c:pt idx="6">
                  <c:v>0.926524731184954</c:v>
                </c:pt>
                <c:pt idx="7">
                  <c:v>0.874789972080833</c:v>
                </c:pt>
                <c:pt idx="8">
                  <c:v>1.022393777607461</c:v>
                </c:pt>
                <c:pt idx="9">
                  <c:v>0.898929218559366</c:v>
                </c:pt>
                <c:pt idx="10">
                  <c:v>1.000489092582654</c:v>
                </c:pt>
                <c:pt idx="11">
                  <c:v>1.165476150695407</c:v>
                </c:pt>
                <c:pt idx="12">
                  <c:v>1.128985152446481</c:v>
                </c:pt>
                <c:pt idx="13">
                  <c:v>1.16095147736547</c:v>
                </c:pt>
                <c:pt idx="14">
                  <c:v>1.282796553527596</c:v>
                </c:pt>
                <c:pt idx="15">
                  <c:v>1.150346120531313</c:v>
                </c:pt>
                <c:pt idx="16">
                  <c:v>1.076615199112032</c:v>
                </c:pt>
                <c:pt idx="17">
                  <c:v>1.188904557661137</c:v>
                </c:pt>
                <c:pt idx="18">
                  <c:v>1.204259818304916</c:v>
                </c:pt>
                <c:pt idx="19">
                  <c:v>1.008219021788363</c:v>
                </c:pt>
                <c:pt idx="20">
                  <c:v>1.081856006070922</c:v>
                </c:pt>
                <c:pt idx="21">
                  <c:v>1.181676861671968</c:v>
                </c:pt>
                <c:pt idx="22">
                  <c:v>1.108642527887055</c:v>
                </c:pt>
                <c:pt idx="23">
                  <c:v>0.746664003917003</c:v>
                </c:pt>
                <c:pt idx="24">
                  <c:v>1.101086350711958</c:v>
                </c:pt>
                <c:pt idx="25">
                  <c:v>1.179712228445897</c:v>
                </c:pt>
                <c:pt idx="26">
                  <c:v>1.047001349252843</c:v>
                </c:pt>
                <c:pt idx="27">
                  <c:v>1.173428745027604</c:v>
                </c:pt>
                <c:pt idx="28">
                  <c:v>1.222832003310591</c:v>
                </c:pt>
                <c:pt idx="29">
                  <c:v>1.20625170643691</c:v>
                </c:pt>
                <c:pt idx="30">
                  <c:v>0.940049620876006</c:v>
                </c:pt>
                <c:pt idx="31">
                  <c:v>0.852712596689627</c:v>
                </c:pt>
                <c:pt idx="32">
                  <c:v>1.06203370642683</c:v>
                </c:pt>
                <c:pt idx="33">
                  <c:v>1.197675033759262</c:v>
                </c:pt>
                <c:pt idx="34">
                  <c:v>1.338312083132886</c:v>
                </c:pt>
                <c:pt idx="35">
                  <c:v>1.043863493571602</c:v>
                </c:pt>
                <c:pt idx="36">
                  <c:v>1.158773369780392</c:v>
                </c:pt>
                <c:pt idx="37">
                  <c:v>1.055196150758734</c:v>
                </c:pt>
                <c:pt idx="38">
                  <c:v>1.120383394649218</c:v>
                </c:pt>
                <c:pt idx="39">
                  <c:v>1.145354598918766</c:v>
                </c:pt>
                <c:pt idx="40">
                  <c:v>1.101087246027863</c:v>
                </c:pt>
                <c:pt idx="41">
                  <c:v>1.108658134677563</c:v>
                </c:pt>
                <c:pt idx="42">
                  <c:v>1.17232831743997</c:v>
                </c:pt>
                <c:pt idx="43">
                  <c:v>1.323428367899057</c:v>
                </c:pt>
                <c:pt idx="44">
                  <c:v>1.272869571268483</c:v>
                </c:pt>
                <c:pt idx="45">
                  <c:v>1.426800640123132</c:v>
                </c:pt>
                <c:pt idx="46">
                  <c:v>1.316733119041518</c:v>
                </c:pt>
                <c:pt idx="47">
                  <c:v>1.127353204036028</c:v>
                </c:pt>
                <c:pt idx="48">
                  <c:v>1.282202251310598</c:v>
                </c:pt>
                <c:pt idx="49">
                  <c:v>1.307256589882218</c:v>
                </c:pt>
                <c:pt idx="50">
                  <c:v>0.998455554334514</c:v>
                </c:pt>
                <c:pt idx="51">
                  <c:v>1.12811909624945</c:v>
                </c:pt>
              </c:numCache>
            </c:numRef>
          </c:val>
        </c:ser>
        <c:ser>
          <c:idx val="1"/>
          <c:order val="1"/>
          <c:tx>
            <c:strRef>
              <c:f>data!$D$1</c:f>
              <c:strCache>
                <c:ptCount val="1"/>
                <c:pt idx="0">
                  <c:v>Peak</c:v>
                </c:pt>
              </c:strCache>
            </c:strRef>
          </c:tx>
          <c:spPr>
            <a:solidFill>
              <a:srgbClr val="C00000"/>
            </a:solidFill>
            <a:ln>
              <a:solidFill>
                <a:srgbClr val="002663"/>
              </a:solidFill>
            </a:ln>
          </c:spPr>
          <c:invertIfNegative val="0"/>
          <c:cat>
            <c:strRef>
              <c:f>data!$A$2:$A$53</c:f>
              <c:strCache>
                <c:ptCount val="52"/>
                <c:pt idx="0">
                  <c:v>US</c:v>
                </c:pt>
                <c:pt idx="1">
                  <c:v>IN</c:v>
                </c:pt>
                <c:pt idx="2">
                  <c:v>OH</c:v>
                </c:pt>
                <c:pt idx="3">
                  <c:v>KS</c:v>
                </c:pt>
                <c:pt idx="4">
                  <c:v>WY</c:v>
                </c:pt>
                <c:pt idx="5">
                  <c:v>TN</c:v>
                </c:pt>
                <c:pt idx="6">
                  <c:v>NM</c:v>
                </c:pt>
                <c:pt idx="7">
                  <c:v>CT</c:v>
                </c:pt>
                <c:pt idx="8">
                  <c:v>AR</c:v>
                </c:pt>
                <c:pt idx="9">
                  <c:v>GA</c:v>
                </c:pt>
                <c:pt idx="10">
                  <c:v>AL</c:v>
                </c:pt>
                <c:pt idx="11">
                  <c:v>TX</c:v>
                </c:pt>
                <c:pt idx="12">
                  <c:v>SD</c:v>
                </c:pt>
                <c:pt idx="13">
                  <c:v>NC</c:v>
                </c:pt>
                <c:pt idx="14">
                  <c:v>ND</c:v>
                </c:pt>
                <c:pt idx="15">
                  <c:v>VT</c:v>
                </c:pt>
                <c:pt idx="16">
                  <c:v>KY</c:v>
                </c:pt>
                <c:pt idx="17">
                  <c:v>OK</c:v>
                </c:pt>
                <c:pt idx="18">
                  <c:v>IA</c:v>
                </c:pt>
                <c:pt idx="19">
                  <c:v>MO</c:v>
                </c:pt>
                <c:pt idx="20">
                  <c:v>PA</c:v>
                </c:pt>
                <c:pt idx="21">
                  <c:v>HI</c:v>
                </c:pt>
                <c:pt idx="22">
                  <c:v>NE</c:v>
                </c:pt>
                <c:pt idx="23">
                  <c:v>MI</c:v>
                </c:pt>
                <c:pt idx="24">
                  <c:v>UT</c:v>
                </c:pt>
                <c:pt idx="25">
                  <c:v>MT</c:v>
                </c:pt>
                <c:pt idx="26">
                  <c:v>MS</c:v>
                </c:pt>
                <c:pt idx="27">
                  <c:v>SC</c:v>
                </c:pt>
                <c:pt idx="28">
                  <c:v>LA</c:v>
                </c:pt>
                <c:pt idx="29">
                  <c:v>AK</c:v>
                </c:pt>
                <c:pt idx="30">
                  <c:v>NH</c:v>
                </c:pt>
                <c:pt idx="31">
                  <c:v>IL</c:v>
                </c:pt>
                <c:pt idx="32">
                  <c:v>DE</c:v>
                </c:pt>
                <c:pt idx="33">
                  <c:v>WI</c:v>
                </c:pt>
                <c:pt idx="34">
                  <c:v>CO</c:v>
                </c:pt>
                <c:pt idx="35">
                  <c:v>WV</c:v>
                </c:pt>
                <c:pt idx="36">
                  <c:v>ME</c:v>
                </c:pt>
                <c:pt idx="37">
                  <c:v>MN</c:v>
                </c:pt>
                <c:pt idx="38">
                  <c:v>MA</c:v>
                </c:pt>
                <c:pt idx="39">
                  <c:v>ID</c:v>
                </c:pt>
                <c:pt idx="40">
                  <c:v>RI</c:v>
                </c:pt>
                <c:pt idx="41">
                  <c:v>NY</c:v>
                </c:pt>
                <c:pt idx="42">
                  <c:v>NJ</c:v>
                </c:pt>
                <c:pt idx="43">
                  <c:v>WA</c:v>
                </c:pt>
                <c:pt idx="44">
                  <c:v>VA</c:v>
                </c:pt>
                <c:pt idx="45">
                  <c:v>OR</c:v>
                </c:pt>
                <c:pt idx="46">
                  <c:v>MD</c:v>
                </c:pt>
                <c:pt idx="47">
                  <c:v>AZ</c:v>
                </c:pt>
                <c:pt idx="48">
                  <c:v>CA</c:v>
                </c:pt>
                <c:pt idx="49">
                  <c:v>DC</c:v>
                </c:pt>
                <c:pt idx="50">
                  <c:v>NV</c:v>
                </c:pt>
                <c:pt idx="51">
                  <c:v>FL</c:v>
                </c:pt>
              </c:strCache>
            </c:strRef>
          </c:cat>
          <c:val>
            <c:numRef>
              <c:f>data!$D$2:$D$53</c:f>
              <c:numCache>
                <c:formatCode>_(* #,##0.00_);_(* \(#,##0.00\);_(* "-"??_);_(@_)</c:formatCode>
                <c:ptCount val="52"/>
                <c:pt idx="0">
                  <c:v>0.390835959828993</c:v>
                </c:pt>
                <c:pt idx="1">
                  <c:v>0.0791083262637434</c:v>
                </c:pt>
                <c:pt idx="2">
                  <c:v>0.239630398601359</c:v>
                </c:pt>
                <c:pt idx="3">
                  <c:v>0.227460640811824</c:v>
                </c:pt>
                <c:pt idx="4">
                  <c:v>0.169114523255081</c:v>
                </c:pt>
                <c:pt idx="5">
                  <c:v>0.18495170840067</c:v>
                </c:pt>
                <c:pt idx="6">
                  <c:v>0.266023992042215</c:v>
                </c:pt>
                <c:pt idx="7">
                  <c:v>0.332289765090878</c:v>
                </c:pt>
                <c:pt idx="8">
                  <c:v>0.18484442079063</c:v>
                </c:pt>
                <c:pt idx="9">
                  <c:v>0.326699086225289</c:v>
                </c:pt>
                <c:pt idx="10">
                  <c:v>0.229339382047781</c:v>
                </c:pt>
                <c:pt idx="11">
                  <c:v>0.068883904278384</c:v>
                </c:pt>
                <c:pt idx="12">
                  <c:v>0.108473565265743</c:v>
                </c:pt>
                <c:pt idx="13">
                  <c:v>0.118280497994135</c:v>
                </c:pt>
                <c:pt idx="14">
                  <c:v>0.0</c:v>
                </c:pt>
                <c:pt idx="15">
                  <c:v>0.134635804513423</c:v>
                </c:pt>
                <c:pt idx="16">
                  <c:v>0.21091871117756</c:v>
                </c:pt>
                <c:pt idx="17">
                  <c:v>0.101526757135211</c:v>
                </c:pt>
                <c:pt idx="18">
                  <c:v>0.0872667751781311</c:v>
                </c:pt>
                <c:pt idx="19">
                  <c:v>0.294476517500702</c:v>
                </c:pt>
                <c:pt idx="20">
                  <c:v>0.22259965838694</c:v>
                </c:pt>
                <c:pt idx="21">
                  <c:v>0.132376591512739</c:v>
                </c:pt>
                <c:pt idx="22">
                  <c:v>0.206907105337953</c:v>
                </c:pt>
                <c:pt idx="23">
                  <c:v>0.570194703879742</c:v>
                </c:pt>
                <c:pt idx="24">
                  <c:v>0.233499363732212</c:v>
                </c:pt>
                <c:pt idx="25">
                  <c:v>0.159032616321151</c:v>
                </c:pt>
                <c:pt idx="26">
                  <c:v>0.319769782844531</c:v>
                </c:pt>
                <c:pt idx="27">
                  <c:v>0.219034188907413</c:v>
                </c:pt>
                <c:pt idx="28">
                  <c:v>0.173738469385973</c:v>
                </c:pt>
                <c:pt idx="29">
                  <c:v>0.194357655384275</c:v>
                </c:pt>
                <c:pt idx="30">
                  <c:v>0.48356228805895</c:v>
                </c:pt>
                <c:pt idx="31">
                  <c:v>0.579785289598363</c:v>
                </c:pt>
                <c:pt idx="32">
                  <c:v>0.37244822187818</c:v>
                </c:pt>
                <c:pt idx="33">
                  <c:v>0.269082266010303</c:v>
                </c:pt>
                <c:pt idx="34">
                  <c:v>0.135691891363278</c:v>
                </c:pt>
                <c:pt idx="35">
                  <c:v>0.446471737635752</c:v>
                </c:pt>
                <c:pt idx="36">
                  <c:v>0.342833345807569</c:v>
                </c:pt>
                <c:pt idx="37">
                  <c:v>0.470622075963803</c:v>
                </c:pt>
                <c:pt idx="38">
                  <c:v>0.409339067103316</c:v>
                </c:pt>
                <c:pt idx="39">
                  <c:v>0.401637370145222</c:v>
                </c:pt>
                <c:pt idx="40">
                  <c:v>0.500854025580394</c:v>
                </c:pt>
                <c:pt idx="41">
                  <c:v>0.501688477426022</c:v>
                </c:pt>
                <c:pt idx="42">
                  <c:v>0.487552388225073</c:v>
                </c:pt>
                <c:pt idx="43">
                  <c:v>0.358884273628223</c:v>
                </c:pt>
                <c:pt idx="44">
                  <c:v>0.481506941864995</c:v>
                </c:pt>
                <c:pt idx="45">
                  <c:v>0.344281294587719</c:v>
                </c:pt>
                <c:pt idx="46">
                  <c:v>0.469600410057565</c:v>
                </c:pt>
                <c:pt idx="47">
                  <c:v>0.756352900541161</c:v>
                </c:pt>
                <c:pt idx="48">
                  <c:v>0.611405042668795</c:v>
                </c:pt>
                <c:pt idx="49">
                  <c:v>0.626080631204194</c:v>
                </c:pt>
                <c:pt idx="50">
                  <c:v>1.00067051538463</c:v>
                </c:pt>
                <c:pt idx="51">
                  <c:v>0.919316127946276</c:v>
                </c:pt>
              </c:numCache>
            </c:numRef>
          </c:val>
        </c:ser>
        <c:dLbls>
          <c:showLegendKey val="0"/>
          <c:showVal val="0"/>
          <c:showCatName val="0"/>
          <c:showSerName val="0"/>
          <c:showPercent val="0"/>
          <c:showBubbleSize val="0"/>
        </c:dLbls>
        <c:gapWidth val="0"/>
        <c:overlap val="100"/>
        <c:axId val="424198936"/>
        <c:axId val="7277976"/>
      </c:barChart>
      <c:lineChart>
        <c:grouping val="standard"/>
        <c:varyColors val="0"/>
        <c:ser>
          <c:idx val="2"/>
          <c:order val="2"/>
          <c:spPr>
            <a:ln>
              <a:solidFill>
                <a:srgbClr val="002060"/>
              </a:solidFill>
            </a:ln>
          </c:spPr>
          <c:marker>
            <c:symbol val="none"/>
          </c:marker>
          <c:val>
            <c:numRef>
              <c:f>data!$F$2:$F$53</c:f>
              <c:numCache>
                <c:formatCode>_(* #,##0.00_);_(* \(#,##0.00\);_(* "-"??_);_(@_)</c:formatCode>
                <c:ptCount val="52"/>
                <c:pt idx="0">
                  <c:v>0.9</c:v>
                </c:pt>
                <c:pt idx="1">
                  <c:v>0.9</c:v>
                </c:pt>
                <c:pt idx="2">
                  <c:v>0.9</c:v>
                </c:pt>
                <c:pt idx="3">
                  <c:v>0.9</c:v>
                </c:pt>
                <c:pt idx="4">
                  <c:v>0.9</c:v>
                </c:pt>
                <c:pt idx="5">
                  <c:v>0.9</c:v>
                </c:pt>
                <c:pt idx="6">
                  <c:v>0.9</c:v>
                </c:pt>
                <c:pt idx="7">
                  <c:v>0.9</c:v>
                </c:pt>
                <c:pt idx="8">
                  <c:v>0.9</c:v>
                </c:pt>
                <c:pt idx="9">
                  <c:v>0.9</c:v>
                </c:pt>
                <c:pt idx="10">
                  <c:v>0.9</c:v>
                </c:pt>
                <c:pt idx="11">
                  <c:v>0.9</c:v>
                </c:pt>
                <c:pt idx="12">
                  <c:v>0.9</c:v>
                </c:pt>
                <c:pt idx="13">
                  <c:v>0.9</c:v>
                </c:pt>
                <c:pt idx="14">
                  <c:v>0.9</c:v>
                </c:pt>
                <c:pt idx="15">
                  <c:v>0.9</c:v>
                </c:pt>
                <c:pt idx="16">
                  <c:v>0.9</c:v>
                </c:pt>
                <c:pt idx="17">
                  <c:v>0.9</c:v>
                </c:pt>
                <c:pt idx="18">
                  <c:v>0.9</c:v>
                </c:pt>
                <c:pt idx="19">
                  <c:v>0.9</c:v>
                </c:pt>
                <c:pt idx="20">
                  <c:v>0.9</c:v>
                </c:pt>
                <c:pt idx="21">
                  <c:v>0.9</c:v>
                </c:pt>
                <c:pt idx="22">
                  <c:v>0.9</c:v>
                </c:pt>
                <c:pt idx="23">
                  <c:v>0.9</c:v>
                </c:pt>
                <c:pt idx="24">
                  <c:v>0.9</c:v>
                </c:pt>
                <c:pt idx="25">
                  <c:v>0.9</c:v>
                </c:pt>
                <c:pt idx="26">
                  <c:v>0.9</c:v>
                </c:pt>
                <c:pt idx="27">
                  <c:v>0.9</c:v>
                </c:pt>
                <c:pt idx="28">
                  <c:v>0.9</c:v>
                </c:pt>
                <c:pt idx="29">
                  <c:v>0.9</c:v>
                </c:pt>
                <c:pt idx="30">
                  <c:v>0.9</c:v>
                </c:pt>
                <c:pt idx="31">
                  <c:v>0.9</c:v>
                </c:pt>
                <c:pt idx="32">
                  <c:v>0.9</c:v>
                </c:pt>
                <c:pt idx="33">
                  <c:v>0.9</c:v>
                </c:pt>
                <c:pt idx="34">
                  <c:v>0.9</c:v>
                </c:pt>
                <c:pt idx="35">
                  <c:v>0.9</c:v>
                </c:pt>
                <c:pt idx="36">
                  <c:v>0.9</c:v>
                </c:pt>
                <c:pt idx="37">
                  <c:v>0.9</c:v>
                </c:pt>
                <c:pt idx="38">
                  <c:v>0.9</c:v>
                </c:pt>
                <c:pt idx="39">
                  <c:v>0.9</c:v>
                </c:pt>
                <c:pt idx="40">
                  <c:v>0.9</c:v>
                </c:pt>
                <c:pt idx="41">
                  <c:v>0.9</c:v>
                </c:pt>
                <c:pt idx="42">
                  <c:v>0.9</c:v>
                </c:pt>
                <c:pt idx="43">
                  <c:v>0.9</c:v>
                </c:pt>
                <c:pt idx="44">
                  <c:v>0.9</c:v>
                </c:pt>
                <c:pt idx="45">
                  <c:v>0.9</c:v>
                </c:pt>
                <c:pt idx="46">
                  <c:v>0.9</c:v>
                </c:pt>
                <c:pt idx="47">
                  <c:v>0.9</c:v>
                </c:pt>
                <c:pt idx="48">
                  <c:v>0.9</c:v>
                </c:pt>
                <c:pt idx="49">
                  <c:v>0.9</c:v>
                </c:pt>
                <c:pt idx="50">
                  <c:v>0.9</c:v>
                </c:pt>
                <c:pt idx="51">
                  <c:v>0.9</c:v>
                </c:pt>
              </c:numCache>
            </c:numRef>
          </c:val>
          <c:smooth val="0"/>
        </c:ser>
        <c:ser>
          <c:idx val="3"/>
          <c:order val="3"/>
          <c:spPr>
            <a:ln>
              <a:solidFill>
                <a:srgbClr val="002663"/>
              </a:solidFill>
            </a:ln>
          </c:spPr>
          <c:marker>
            <c:symbol val="none"/>
          </c:marker>
          <c:val>
            <c:numRef>
              <c:f>data!$G$2:$G$53</c:f>
              <c:numCache>
                <c:formatCode>_(* #,##0.00_);_(* \(#,##0.00\);_(* "-"??_);_(@_)</c:formatCode>
                <c:ptCount val="52"/>
                <c:pt idx="0">
                  <c:v>1.1</c:v>
                </c:pt>
                <c:pt idx="1">
                  <c:v>1.1</c:v>
                </c:pt>
                <c:pt idx="2">
                  <c:v>1.1</c:v>
                </c:pt>
                <c:pt idx="3">
                  <c:v>1.1</c:v>
                </c:pt>
                <c:pt idx="4">
                  <c:v>1.1</c:v>
                </c:pt>
                <c:pt idx="5">
                  <c:v>1.1</c:v>
                </c:pt>
                <c:pt idx="6">
                  <c:v>1.1</c:v>
                </c:pt>
                <c:pt idx="7">
                  <c:v>1.1</c:v>
                </c:pt>
                <c:pt idx="8">
                  <c:v>1.1</c:v>
                </c:pt>
                <c:pt idx="9">
                  <c:v>1.1</c:v>
                </c:pt>
                <c:pt idx="10">
                  <c:v>1.1</c:v>
                </c:pt>
                <c:pt idx="11">
                  <c:v>1.1</c:v>
                </c:pt>
                <c:pt idx="12">
                  <c:v>1.1</c:v>
                </c:pt>
                <c:pt idx="13">
                  <c:v>1.1</c:v>
                </c:pt>
                <c:pt idx="14">
                  <c:v>1.1</c:v>
                </c:pt>
                <c:pt idx="15">
                  <c:v>1.1</c:v>
                </c:pt>
                <c:pt idx="16">
                  <c:v>1.1</c:v>
                </c:pt>
                <c:pt idx="17">
                  <c:v>1.1</c:v>
                </c:pt>
                <c:pt idx="18">
                  <c:v>1.1</c:v>
                </c:pt>
                <c:pt idx="19">
                  <c:v>1.1</c:v>
                </c:pt>
                <c:pt idx="20">
                  <c:v>1.1</c:v>
                </c:pt>
                <c:pt idx="21">
                  <c:v>1.1</c:v>
                </c:pt>
                <c:pt idx="22">
                  <c:v>1.1</c:v>
                </c:pt>
                <c:pt idx="23">
                  <c:v>1.1</c:v>
                </c:pt>
                <c:pt idx="24">
                  <c:v>1.1</c:v>
                </c:pt>
                <c:pt idx="25">
                  <c:v>1.1</c:v>
                </c:pt>
                <c:pt idx="26">
                  <c:v>1.1</c:v>
                </c:pt>
                <c:pt idx="27">
                  <c:v>1.1</c:v>
                </c:pt>
                <c:pt idx="28">
                  <c:v>1.1</c:v>
                </c:pt>
                <c:pt idx="29">
                  <c:v>1.1</c:v>
                </c:pt>
                <c:pt idx="30">
                  <c:v>1.1</c:v>
                </c:pt>
                <c:pt idx="31">
                  <c:v>1.1</c:v>
                </c:pt>
                <c:pt idx="32">
                  <c:v>1.1</c:v>
                </c:pt>
                <c:pt idx="33">
                  <c:v>1.1</c:v>
                </c:pt>
                <c:pt idx="34">
                  <c:v>1.1</c:v>
                </c:pt>
                <c:pt idx="35">
                  <c:v>1.1</c:v>
                </c:pt>
                <c:pt idx="36">
                  <c:v>1.1</c:v>
                </c:pt>
                <c:pt idx="37">
                  <c:v>1.1</c:v>
                </c:pt>
                <c:pt idx="38">
                  <c:v>1.1</c:v>
                </c:pt>
                <c:pt idx="39">
                  <c:v>1.1</c:v>
                </c:pt>
                <c:pt idx="40">
                  <c:v>1.1</c:v>
                </c:pt>
                <c:pt idx="41">
                  <c:v>1.1</c:v>
                </c:pt>
                <c:pt idx="42">
                  <c:v>1.1</c:v>
                </c:pt>
                <c:pt idx="43">
                  <c:v>1.1</c:v>
                </c:pt>
                <c:pt idx="44">
                  <c:v>1.1</c:v>
                </c:pt>
                <c:pt idx="45">
                  <c:v>1.1</c:v>
                </c:pt>
                <c:pt idx="46">
                  <c:v>1.1</c:v>
                </c:pt>
                <c:pt idx="47">
                  <c:v>1.1</c:v>
                </c:pt>
                <c:pt idx="48">
                  <c:v>1.1</c:v>
                </c:pt>
                <c:pt idx="49">
                  <c:v>1.1</c:v>
                </c:pt>
                <c:pt idx="50">
                  <c:v>1.1</c:v>
                </c:pt>
                <c:pt idx="51">
                  <c:v>1.1</c:v>
                </c:pt>
              </c:numCache>
            </c:numRef>
          </c:val>
          <c:smooth val="0"/>
        </c:ser>
        <c:dLbls>
          <c:showLegendKey val="0"/>
          <c:showVal val="0"/>
          <c:showCatName val="0"/>
          <c:showSerName val="0"/>
          <c:showPercent val="0"/>
          <c:showBubbleSize val="0"/>
        </c:dLbls>
        <c:marker val="1"/>
        <c:smooth val="0"/>
        <c:axId val="424198936"/>
        <c:axId val="7277976"/>
      </c:lineChart>
      <c:catAx>
        <c:axId val="424198936"/>
        <c:scaling>
          <c:orientation val="minMax"/>
        </c:scaling>
        <c:delete val="0"/>
        <c:axPos val="b"/>
        <c:numFmt formatCode="yy" sourceLinked="0"/>
        <c:majorTickMark val="out"/>
        <c:minorTickMark val="none"/>
        <c:tickLblPos val="low"/>
        <c:txPr>
          <a:bodyPr rot="0" vert="wordArtVert"/>
          <a:lstStyle/>
          <a:p>
            <a:pPr>
              <a:defRPr sz="1200">
                <a:solidFill>
                  <a:schemeClr val="tx2"/>
                </a:solidFill>
              </a:defRPr>
            </a:pPr>
            <a:endParaRPr lang="en-US"/>
          </a:p>
        </c:txPr>
        <c:crossAx val="7277976"/>
        <c:crosses val="autoZero"/>
        <c:auto val="1"/>
        <c:lblAlgn val="ctr"/>
        <c:lblOffset val="0"/>
        <c:tickLblSkip val="1"/>
        <c:noMultiLvlLbl val="0"/>
      </c:catAx>
      <c:valAx>
        <c:axId val="7277976"/>
        <c:scaling>
          <c:orientation val="minMax"/>
          <c:max val="2.2"/>
          <c:min val="0.0"/>
        </c:scaling>
        <c:delete val="0"/>
        <c:axPos val="l"/>
        <c:numFmt formatCode="0%" sourceLinked="0"/>
        <c:majorTickMark val="none"/>
        <c:minorTickMark val="none"/>
        <c:tickLblPos val="nextTo"/>
        <c:spPr>
          <a:noFill/>
          <a:ln w="15875">
            <a:solidFill>
              <a:srgbClr val="838383">
                <a:lumMod val="50000"/>
              </a:srgbClr>
            </a:solidFill>
          </a:ln>
        </c:spPr>
        <c:txPr>
          <a:bodyPr/>
          <a:lstStyle/>
          <a:p>
            <a:pPr>
              <a:defRPr sz="1200" b="0">
                <a:latin typeface="Arial" pitchFamily="34" charset="0"/>
                <a:cs typeface="Arial" pitchFamily="34" charset="0"/>
              </a:defRPr>
            </a:pPr>
            <a:endParaRPr lang="en-US"/>
          </a:p>
        </c:txPr>
        <c:crossAx val="424198936"/>
        <c:crosses val="autoZero"/>
        <c:crossBetween val="between"/>
        <c:majorUnit val="0.1"/>
      </c:valAx>
      <c:spPr>
        <a:noFill/>
        <a:ln w="15875">
          <a:solidFill>
            <a:srgbClr val="838383">
              <a:lumMod val="50000"/>
            </a:srgbClr>
          </a:solidFill>
        </a:ln>
      </c:spPr>
    </c:plotArea>
    <c:legend>
      <c:legendPos val="r"/>
      <c:legendEntry>
        <c:idx val="2"/>
        <c:delete val="1"/>
      </c:legendEntry>
      <c:legendEntry>
        <c:idx val="3"/>
        <c:delete val="1"/>
      </c:legendEntry>
      <c:layout>
        <c:manualLayout>
          <c:xMode val="edge"/>
          <c:yMode val="edge"/>
          <c:x val="0.215236196933926"/>
          <c:y val="0.155047911147894"/>
          <c:w val="0.141708317835925"/>
          <c:h val="0.13687132170498"/>
        </c:manualLayout>
      </c:layout>
      <c:overlay val="0"/>
    </c:legend>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487597274024958"/>
          <c:y val="0.0728626347554056"/>
          <c:w val="0.941823931717384"/>
          <c:h val="0.849398731408622"/>
        </c:manualLayout>
      </c:layout>
      <c:barChart>
        <c:barDir val="col"/>
        <c:grouping val="clustered"/>
        <c:varyColors val="0"/>
        <c:ser>
          <c:idx val="1"/>
          <c:order val="2"/>
          <c:tx>
            <c:strRef>
              <c:f>data!$V$10</c:f>
              <c:strCache>
                <c:ptCount val="1"/>
                <c:pt idx="0">
                  <c:v>recession</c:v>
                </c:pt>
              </c:strCache>
            </c:strRef>
          </c:tx>
          <c:spPr>
            <a:solidFill>
              <a:srgbClr val="838383">
                <a:lumMod val="50000"/>
                <a:alpha val="25000"/>
              </a:srgbClr>
            </a:solidFill>
            <a:ln w="63500">
              <a:noFill/>
            </a:ln>
            <a:effectLst>
              <a:innerShdw>
                <a:srgbClr val="C4C4C4">
                  <a:lumMod val="75000"/>
                </a:srgbClr>
              </a:innerShdw>
            </a:effectLst>
          </c:spPr>
          <c:invertIfNegative val="0"/>
          <c:cat>
            <c:numRef>
              <c:f>data!$V$511:$V$673</c:f>
              <c:numCache>
                <c:formatCode>mm/dd/yy;@</c:formatCode>
                <c:ptCount val="163"/>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numCache>
            </c:numRef>
          </c:cat>
          <c:val>
            <c:numRef>
              <c:f>data!$W$511:$W$673</c:f>
              <c:numCache>
                <c:formatCode>General</c:formatCode>
                <c:ptCount val="163"/>
                <c:pt idx="14" formatCode="_(* #,##0_);_(* \(#,##0\);_(* &quot;-&quot;??_);_(@_)">
                  <c:v>0.12</c:v>
                </c:pt>
                <c:pt idx="15" formatCode="_(* #,##0_);_(* \(#,##0\);_(* &quot;-&quot;??_);_(@_)">
                  <c:v>0.12</c:v>
                </c:pt>
                <c:pt idx="16" formatCode="_(* #,##0_);_(* \(#,##0\);_(* &quot;-&quot;??_);_(@_)">
                  <c:v>0.12</c:v>
                </c:pt>
                <c:pt idx="17" formatCode="_(* #,##0_);_(* \(#,##0\);_(* &quot;-&quot;??_);_(@_)">
                  <c:v>0.12</c:v>
                </c:pt>
                <c:pt idx="18" formatCode="_(* #,##0_);_(* \(#,##0\);_(* &quot;-&quot;??_);_(@_)">
                  <c:v>0.12</c:v>
                </c:pt>
                <c:pt idx="19" formatCode="_(* #,##0_);_(* \(#,##0\);_(* &quot;-&quot;??_);_(@_)">
                  <c:v>0.12</c:v>
                </c:pt>
                <c:pt idx="20" formatCode="_(* #,##0_);_(* \(#,##0\);_(* &quot;-&quot;??_);_(@_)">
                  <c:v>0.12</c:v>
                </c:pt>
                <c:pt idx="21" formatCode="_(* #,##0_);_(* \(#,##0\);_(* &quot;-&quot;??_);_(@_)">
                  <c:v>0.12</c:v>
                </c:pt>
                <c:pt idx="22" formatCode="_(* #,##0_);_(* \(#,##0\);_(* &quot;-&quot;??_);_(@_)">
                  <c:v>0.12</c:v>
                </c:pt>
                <c:pt idx="96" formatCode="_(* #,##0_);_(* \(#,##0\);_(* &quot;-&quot;??_);_(@_)">
                  <c:v>0.12</c:v>
                </c:pt>
                <c:pt idx="97" formatCode="_(* #,##0_);_(* \(#,##0\);_(* &quot;-&quot;??_);_(@_)">
                  <c:v>0.12</c:v>
                </c:pt>
                <c:pt idx="98" formatCode="_(* #,##0_);_(* \(#,##0\);_(* &quot;-&quot;??_);_(@_)">
                  <c:v>0.12</c:v>
                </c:pt>
                <c:pt idx="99" formatCode="_(* #,##0_);_(* \(#,##0\);_(* &quot;-&quot;??_);_(@_)">
                  <c:v>0.12</c:v>
                </c:pt>
                <c:pt idx="100" formatCode="_(* #,##0_);_(* \(#,##0\);_(* &quot;-&quot;??_);_(@_)">
                  <c:v>0.12</c:v>
                </c:pt>
                <c:pt idx="101" formatCode="_(* #,##0_);_(* \(#,##0\);_(* &quot;-&quot;??_);_(@_)">
                  <c:v>0.12</c:v>
                </c:pt>
                <c:pt idx="102" formatCode="_(* #,##0_);_(* \(#,##0\);_(* &quot;-&quot;??_);_(@_)">
                  <c:v>0.12</c:v>
                </c:pt>
                <c:pt idx="103" formatCode="_(* #,##0_);_(* \(#,##0\);_(* &quot;-&quot;??_);_(@_)">
                  <c:v>0.12</c:v>
                </c:pt>
                <c:pt idx="104" formatCode="_(* #,##0_);_(* \(#,##0\);_(* &quot;-&quot;??_);_(@_)">
                  <c:v>0.12</c:v>
                </c:pt>
                <c:pt idx="105" formatCode="_(* #,##0_);_(* \(#,##0\);_(* &quot;-&quot;??_);_(@_)">
                  <c:v>0.12</c:v>
                </c:pt>
                <c:pt idx="106" formatCode="_(* #,##0_);_(* \(#,##0\);_(* &quot;-&quot;??_);_(@_)">
                  <c:v>0.12</c:v>
                </c:pt>
                <c:pt idx="107" formatCode="_(* #,##0_);_(* \(#,##0\);_(* &quot;-&quot;??_);_(@_)">
                  <c:v>0.12</c:v>
                </c:pt>
                <c:pt idx="108" formatCode="_(* #,##0_);_(* \(#,##0\);_(* &quot;-&quot;??_);_(@_)">
                  <c:v>0.12</c:v>
                </c:pt>
                <c:pt idx="109" formatCode="_(* #,##0_);_(* \(#,##0\);_(* &quot;-&quot;??_);_(@_)">
                  <c:v>0.12</c:v>
                </c:pt>
                <c:pt idx="110" formatCode="_(* #,##0_);_(* \(#,##0\);_(* &quot;-&quot;??_);_(@_)">
                  <c:v>0.12</c:v>
                </c:pt>
                <c:pt idx="111" formatCode="_(* #,##0_);_(* \(#,##0\);_(* &quot;-&quot;??_);_(@_)">
                  <c:v>0.12</c:v>
                </c:pt>
                <c:pt idx="112" formatCode="_(* #,##0_);_(* \(#,##0\);_(* &quot;-&quot;??_);_(@_)">
                  <c:v>0.12</c:v>
                </c:pt>
                <c:pt idx="113" formatCode="_(* #,##0_);_(* \(#,##0\);_(* &quot;-&quot;??_);_(@_)">
                  <c:v>0.12</c:v>
                </c:pt>
                <c:pt idx="114" formatCode="_(* #,##0_);_(* \(#,##0\);_(* &quot;-&quot;??_);_(@_)">
                  <c:v>0.12</c:v>
                </c:pt>
                <c:pt idx="115" formatCode="_(* #,##0_);_(* \(#,##0\);_(* &quot;-&quot;??_);_(@_)">
                  <c:v>0.12</c:v>
                </c:pt>
              </c:numCache>
            </c:numRef>
          </c:val>
        </c:ser>
        <c:dLbls>
          <c:showLegendKey val="0"/>
          <c:showVal val="0"/>
          <c:showCatName val="0"/>
          <c:showSerName val="0"/>
          <c:showPercent val="0"/>
          <c:showBubbleSize val="0"/>
        </c:dLbls>
        <c:gapWidth val="0"/>
        <c:overlap val="100"/>
        <c:axId val="424167912"/>
        <c:axId val="424304952"/>
      </c:barChart>
      <c:lineChart>
        <c:grouping val="standard"/>
        <c:varyColors val="0"/>
        <c:ser>
          <c:idx val="3"/>
          <c:order val="0"/>
          <c:tx>
            <c:strRef>
              <c:f>data!$B$2</c:f>
              <c:strCache>
                <c:ptCount val="1"/>
                <c:pt idx="0">
                  <c:v>DM%CHHDPI.IUSA</c:v>
                </c:pt>
              </c:strCache>
            </c:strRef>
          </c:tx>
          <c:spPr>
            <a:ln w="38100">
              <a:solidFill>
                <a:srgbClr val="0070C0"/>
              </a:solidFill>
            </a:ln>
          </c:spPr>
          <c:marker>
            <c:symbol val="none"/>
          </c:marker>
          <c:cat>
            <c:numRef>
              <c:f>data!$A$54:$A$107</c:f>
              <c:numCache>
                <c:formatCode>mm/dd/yy;@</c:formatCode>
                <c:ptCount val="54"/>
                <c:pt idx="0">
                  <c:v>36616.0</c:v>
                </c:pt>
                <c:pt idx="1">
                  <c:v>36707.0</c:v>
                </c:pt>
                <c:pt idx="2">
                  <c:v>36799.0</c:v>
                </c:pt>
                <c:pt idx="3">
                  <c:v>36891.0</c:v>
                </c:pt>
                <c:pt idx="4">
                  <c:v>36981.0</c:v>
                </c:pt>
                <c:pt idx="5">
                  <c:v>37072.0</c:v>
                </c:pt>
                <c:pt idx="6">
                  <c:v>37164.0</c:v>
                </c:pt>
                <c:pt idx="7">
                  <c:v>37256.0</c:v>
                </c:pt>
                <c:pt idx="8">
                  <c:v>37346.0</c:v>
                </c:pt>
                <c:pt idx="9">
                  <c:v>37437.0</c:v>
                </c:pt>
                <c:pt idx="10">
                  <c:v>37529.0</c:v>
                </c:pt>
                <c:pt idx="11">
                  <c:v>37621.0</c:v>
                </c:pt>
                <c:pt idx="12">
                  <c:v>37711.0</c:v>
                </c:pt>
                <c:pt idx="13">
                  <c:v>37802.0</c:v>
                </c:pt>
                <c:pt idx="14">
                  <c:v>37894.0</c:v>
                </c:pt>
                <c:pt idx="15">
                  <c:v>37986.0</c:v>
                </c:pt>
                <c:pt idx="16">
                  <c:v>38077.0</c:v>
                </c:pt>
                <c:pt idx="17">
                  <c:v>38168.0</c:v>
                </c:pt>
                <c:pt idx="18">
                  <c:v>38260.0</c:v>
                </c:pt>
                <c:pt idx="19">
                  <c:v>38352.0</c:v>
                </c:pt>
                <c:pt idx="20">
                  <c:v>38442.0</c:v>
                </c:pt>
                <c:pt idx="21">
                  <c:v>38533.0</c:v>
                </c:pt>
                <c:pt idx="22">
                  <c:v>38625.0</c:v>
                </c:pt>
                <c:pt idx="23">
                  <c:v>38717.0</c:v>
                </c:pt>
                <c:pt idx="24">
                  <c:v>38807.0</c:v>
                </c:pt>
                <c:pt idx="25">
                  <c:v>38898.0</c:v>
                </c:pt>
                <c:pt idx="26">
                  <c:v>38990.0</c:v>
                </c:pt>
                <c:pt idx="27">
                  <c:v>39082.0</c:v>
                </c:pt>
                <c:pt idx="28">
                  <c:v>39172.0</c:v>
                </c:pt>
                <c:pt idx="29">
                  <c:v>39263.0</c:v>
                </c:pt>
                <c:pt idx="30">
                  <c:v>39355.0</c:v>
                </c:pt>
                <c:pt idx="31">
                  <c:v>39447.0</c:v>
                </c:pt>
                <c:pt idx="32">
                  <c:v>39538.0</c:v>
                </c:pt>
                <c:pt idx="33">
                  <c:v>39629.0</c:v>
                </c:pt>
                <c:pt idx="34">
                  <c:v>39721.0</c:v>
                </c:pt>
                <c:pt idx="35">
                  <c:v>39813.0</c:v>
                </c:pt>
                <c:pt idx="36">
                  <c:v>39903.0</c:v>
                </c:pt>
                <c:pt idx="37">
                  <c:v>39994.0</c:v>
                </c:pt>
                <c:pt idx="38">
                  <c:v>40086.0</c:v>
                </c:pt>
                <c:pt idx="39">
                  <c:v>40178.0</c:v>
                </c:pt>
                <c:pt idx="40">
                  <c:v>40268.0</c:v>
                </c:pt>
                <c:pt idx="41">
                  <c:v>40359.0</c:v>
                </c:pt>
                <c:pt idx="42">
                  <c:v>40451.0</c:v>
                </c:pt>
                <c:pt idx="43">
                  <c:v>40543.0</c:v>
                </c:pt>
                <c:pt idx="44">
                  <c:v>40633.0</c:v>
                </c:pt>
                <c:pt idx="45">
                  <c:v>40724.0</c:v>
                </c:pt>
                <c:pt idx="46">
                  <c:v>40816.0</c:v>
                </c:pt>
                <c:pt idx="47">
                  <c:v>40908.0</c:v>
                </c:pt>
                <c:pt idx="48">
                  <c:v>40999.0</c:v>
                </c:pt>
                <c:pt idx="49">
                  <c:v>41090.0</c:v>
                </c:pt>
                <c:pt idx="50">
                  <c:v>41182.0</c:v>
                </c:pt>
                <c:pt idx="51">
                  <c:v>41274.0</c:v>
                </c:pt>
                <c:pt idx="52">
                  <c:v>41364.0</c:v>
                </c:pt>
                <c:pt idx="53">
                  <c:v>41455.0</c:v>
                </c:pt>
              </c:numCache>
            </c:numRef>
          </c:cat>
          <c:val>
            <c:numRef>
              <c:f>data!$E$54:$E$107</c:f>
              <c:numCache>
                <c:formatCode>_(* #,##0.0_);_(* \(#,##0.0\);_(* "-"??_);_(@_)</c:formatCode>
                <c:ptCount val="54"/>
                <c:pt idx="0">
                  <c:v>0.907060126757817</c:v>
                </c:pt>
                <c:pt idx="1">
                  <c:v>0.914139120894094</c:v>
                </c:pt>
                <c:pt idx="2">
                  <c:v>0.921306996799841</c:v>
                </c:pt>
                <c:pt idx="3">
                  <c:v>0.934360955604583</c:v>
                </c:pt>
                <c:pt idx="4">
                  <c:v>0.940592896514891</c:v>
                </c:pt>
                <c:pt idx="5">
                  <c:v>0.962830127568906</c:v>
                </c:pt>
                <c:pt idx="6">
                  <c:v>0.96042876599582</c:v>
                </c:pt>
                <c:pt idx="7">
                  <c:v>0.992614903212894</c:v>
                </c:pt>
                <c:pt idx="8">
                  <c:v>0.988719514816102</c:v>
                </c:pt>
                <c:pt idx="9">
                  <c:v>0.997547312602272</c:v>
                </c:pt>
                <c:pt idx="10">
                  <c:v>1.020063729771026</c:v>
                </c:pt>
                <c:pt idx="11">
                  <c:v>1.043774641629972</c:v>
                </c:pt>
                <c:pt idx="12">
                  <c:v>1.061996627995461</c:v>
                </c:pt>
                <c:pt idx="13">
                  <c:v>1.07655097700097</c:v>
                </c:pt>
                <c:pt idx="14">
                  <c:v>1.08486340371346</c:v>
                </c:pt>
                <c:pt idx="15">
                  <c:v>1.10518030216473</c:v>
                </c:pt>
                <c:pt idx="16">
                  <c:v>1.118103748641225</c:v>
                </c:pt>
                <c:pt idx="17">
                  <c:v>1.130904047002934</c:v>
                </c:pt>
                <c:pt idx="18">
                  <c:v>1.14370811256584</c:v>
                </c:pt>
                <c:pt idx="19">
                  <c:v>1.153736298392263</c:v>
                </c:pt>
                <c:pt idx="20">
                  <c:v>1.18938279555744</c:v>
                </c:pt>
                <c:pt idx="21">
                  <c:v>1.207848507319344</c:v>
                </c:pt>
                <c:pt idx="22">
                  <c:v>1.220723091479604</c:v>
                </c:pt>
                <c:pt idx="23">
                  <c:v>1.234990117060545</c:v>
                </c:pt>
                <c:pt idx="24">
                  <c:v>1.2383103375119</c:v>
                </c:pt>
                <c:pt idx="25">
                  <c:v>1.25251049494961</c:v>
                </c:pt>
                <c:pt idx="26">
                  <c:v>1.264169217956075</c:v>
                </c:pt>
                <c:pt idx="27">
                  <c:v>1.26921049622933</c:v>
                </c:pt>
                <c:pt idx="28">
                  <c:v>1.274017679085236</c:v>
                </c:pt>
                <c:pt idx="29">
                  <c:v>1.2843091868681</c:v>
                </c:pt>
                <c:pt idx="30">
                  <c:v>1.29384888991405</c:v>
                </c:pt>
                <c:pt idx="31">
                  <c:v>1.28860027029009</c:v>
                </c:pt>
                <c:pt idx="32">
                  <c:v>1.269904237899212</c:v>
                </c:pt>
                <c:pt idx="33">
                  <c:v>1.230252522133096</c:v>
                </c:pt>
                <c:pt idx="34">
                  <c:v>1.24010610759389</c:v>
                </c:pt>
                <c:pt idx="35">
                  <c:v>1.25205441834157</c:v>
                </c:pt>
                <c:pt idx="36">
                  <c:v>1.264400181583795</c:v>
                </c:pt>
                <c:pt idx="37">
                  <c:v>1.257381548434155</c:v>
                </c:pt>
                <c:pt idx="38">
                  <c:v>1.260387869921851</c:v>
                </c:pt>
                <c:pt idx="39">
                  <c:v>1.248026297832242</c:v>
                </c:pt>
                <c:pt idx="40">
                  <c:v>1.215625275829601</c:v>
                </c:pt>
                <c:pt idx="41">
                  <c:v>1.18862032793987</c:v>
                </c:pt>
                <c:pt idx="42">
                  <c:v>1.17353255005443</c:v>
                </c:pt>
                <c:pt idx="43">
                  <c:v>1.15857320712758</c:v>
                </c:pt>
                <c:pt idx="44">
                  <c:v>1.13144515268259</c:v>
                </c:pt>
                <c:pt idx="45">
                  <c:v>1.11883088557064</c:v>
                </c:pt>
                <c:pt idx="46">
                  <c:v>1.11164143817728</c:v>
                </c:pt>
                <c:pt idx="47">
                  <c:v>1.10910554920786</c:v>
                </c:pt>
                <c:pt idx="48">
                  <c:v>1.0898450218794</c:v>
                </c:pt>
                <c:pt idx="49">
                  <c:v>1.084967896946506</c:v>
                </c:pt>
                <c:pt idx="50">
                  <c:v>1.06890837055475</c:v>
                </c:pt>
                <c:pt idx="51">
                  <c:v>1.047743255684091</c:v>
                </c:pt>
                <c:pt idx="52">
                  <c:v>1.06683446210542</c:v>
                </c:pt>
              </c:numCache>
            </c:numRef>
          </c:val>
          <c:smooth val="0"/>
        </c:ser>
        <c:dLbls>
          <c:showLegendKey val="0"/>
          <c:showVal val="0"/>
          <c:showCatName val="0"/>
          <c:showSerName val="0"/>
          <c:showPercent val="0"/>
          <c:showBubbleSize val="0"/>
        </c:dLbls>
        <c:marker val="1"/>
        <c:smooth val="0"/>
        <c:axId val="6546120"/>
        <c:axId val="424070248"/>
      </c:lineChart>
      <c:lineChart>
        <c:grouping val="standard"/>
        <c:varyColors val="0"/>
        <c:ser>
          <c:idx val="0"/>
          <c:order val="1"/>
          <c:tx>
            <c:strRef>
              <c:f>data!$Y$2</c:f>
              <c:strCache>
                <c:ptCount val="1"/>
                <c:pt idx="0">
                  <c:v>YPSAVM.US</c:v>
                </c:pt>
              </c:strCache>
            </c:strRef>
          </c:tx>
          <c:spPr>
            <a:ln w="38100">
              <a:solidFill>
                <a:srgbClr val="C00000"/>
              </a:solidFill>
            </a:ln>
          </c:spPr>
          <c:marker>
            <c:symbol val="none"/>
          </c:marker>
          <c:dPt>
            <c:idx val="162"/>
            <c:marker>
              <c:symbol val="square"/>
              <c:size val="5"/>
              <c:spPr>
                <a:solidFill>
                  <a:srgbClr val="FF0000"/>
                </a:solidFill>
              </c:spPr>
            </c:marker>
            <c:bubble3D val="0"/>
          </c:dPt>
          <c:dLbls>
            <c:dLbl>
              <c:idx val="161"/>
              <c:layout>
                <c:manualLayout>
                  <c:x val="-0.0360866930802317"/>
                  <c:y val="-0.0478025146381091"/>
                </c:manualLayout>
              </c:layout>
              <c:numFmt formatCode="0.0%" sourceLinked="0"/>
              <c:spPr/>
              <c:txPr>
                <a:bodyPr/>
                <a:lstStyle/>
                <a:p>
                  <a:pPr>
                    <a:defRPr sz="1200" b="1" i="1">
                      <a:solidFill>
                        <a:srgbClr val="FF0000"/>
                      </a:solidFill>
                    </a:defRPr>
                  </a:pPr>
                  <a:endParaRPr lang="en-US"/>
                </a:p>
              </c:txPr>
              <c:showLegendKey val="0"/>
              <c:showVal val="1"/>
              <c:showCatName val="0"/>
              <c:showSerName val="0"/>
              <c:showPercent val="0"/>
              <c:showBubbleSize val="0"/>
            </c:dLbl>
            <c:numFmt formatCode="0.0%" sourceLinked="0"/>
            <c:txPr>
              <a:bodyPr/>
              <a:lstStyle/>
              <a:p>
                <a:pPr>
                  <a:defRPr sz="1200" b="1">
                    <a:solidFill>
                      <a:srgbClr val="FF0000"/>
                    </a:solidFill>
                  </a:defRPr>
                </a:pPr>
                <a:endParaRPr lang="en-US"/>
              </a:p>
            </c:txPr>
            <c:showLegendKey val="0"/>
            <c:showVal val="0"/>
            <c:showCatName val="0"/>
            <c:showSerName val="0"/>
            <c:showPercent val="0"/>
            <c:showBubbleSize val="0"/>
          </c:dLbls>
          <c:cat>
            <c:numRef>
              <c:f>data!$X$134:$X$296</c:f>
              <c:numCache>
                <c:formatCode>mm/dd/yy;@</c:formatCode>
                <c:ptCount val="163"/>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numCache>
            </c:numRef>
          </c:cat>
          <c:val>
            <c:numRef>
              <c:f>data!$Z$134:$Z$296</c:f>
              <c:numCache>
                <c:formatCode>0%</c:formatCode>
                <c:ptCount val="163"/>
                <c:pt idx="0">
                  <c:v>0.045999999046326</c:v>
                </c:pt>
                <c:pt idx="1">
                  <c:v>0.04</c:v>
                </c:pt>
                <c:pt idx="2">
                  <c:v>0.0370000004768374</c:v>
                </c:pt>
                <c:pt idx="3">
                  <c:v>0.0419999980926514</c:v>
                </c:pt>
                <c:pt idx="4">
                  <c:v>0.040999999046326</c:v>
                </c:pt>
                <c:pt idx="5">
                  <c:v>0.040999999046326</c:v>
                </c:pt>
                <c:pt idx="6">
                  <c:v>0.045</c:v>
                </c:pt>
                <c:pt idx="7">
                  <c:v>0.0440000009536745</c:v>
                </c:pt>
                <c:pt idx="8">
                  <c:v>0.0370000004768374</c:v>
                </c:pt>
                <c:pt idx="9">
                  <c:v>0.0390000009536745</c:v>
                </c:pt>
                <c:pt idx="10">
                  <c:v>0.0370000004768374</c:v>
                </c:pt>
                <c:pt idx="11">
                  <c:v>0.0340000009536744</c:v>
                </c:pt>
                <c:pt idx="12">
                  <c:v>0.0390000009536745</c:v>
                </c:pt>
                <c:pt idx="13">
                  <c:v>0.040999999046326</c:v>
                </c:pt>
                <c:pt idx="14">
                  <c:v>0.045</c:v>
                </c:pt>
                <c:pt idx="15">
                  <c:v>0.0419999980926514</c:v>
                </c:pt>
                <c:pt idx="16">
                  <c:v>0.0359999990463257</c:v>
                </c:pt>
                <c:pt idx="17">
                  <c:v>0.0370000004768374</c:v>
                </c:pt>
                <c:pt idx="18">
                  <c:v>0.0490000009536745</c:v>
                </c:pt>
                <c:pt idx="19">
                  <c:v>0.060999999046326</c:v>
                </c:pt>
                <c:pt idx="20">
                  <c:v>0.063000001907349</c:v>
                </c:pt>
                <c:pt idx="21">
                  <c:v>0.0270000004768373</c:v>
                </c:pt>
                <c:pt idx="22">
                  <c:v>0.0340000009536744</c:v>
                </c:pt>
                <c:pt idx="23">
                  <c:v>0.037999999523163</c:v>
                </c:pt>
                <c:pt idx="24">
                  <c:v>0.055</c:v>
                </c:pt>
                <c:pt idx="25">
                  <c:v>0.053000001907349</c:v>
                </c:pt>
                <c:pt idx="26">
                  <c:v>0.053000001907349</c:v>
                </c:pt>
                <c:pt idx="27">
                  <c:v>0.050999999046326</c:v>
                </c:pt>
                <c:pt idx="28">
                  <c:v>0.055999999046326</c:v>
                </c:pt>
                <c:pt idx="29">
                  <c:v>0.053000001907349</c:v>
                </c:pt>
                <c:pt idx="30">
                  <c:v>0.045</c:v>
                </c:pt>
                <c:pt idx="31">
                  <c:v>0.043000001907349</c:v>
                </c:pt>
                <c:pt idx="32">
                  <c:v>0.0490000009536745</c:v>
                </c:pt>
                <c:pt idx="33">
                  <c:v>0.048000001907349</c:v>
                </c:pt>
                <c:pt idx="34">
                  <c:v>0.048000001907349</c:v>
                </c:pt>
                <c:pt idx="35">
                  <c:v>0.045</c:v>
                </c:pt>
                <c:pt idx="36">
                  <c:v>0.045</c:v>
                </c:pt>
                <c:pt idx="37">
                  <c:v>0.048000001907349</c:v>
                </c:pt>
                <c:pt idx="38">
                  <c:v>0.0469999980926514</c:v>
                </c:pt>
                <c:pt idx="39">
                  <c:v>0.045999999046326</c:v>
                </c:pt>
                <c:pt idx="40">
                  <c:v>0.050999999046326</c:v>
                </c:pt>
                <c:pt idx="41">
                  <c:v>0.0490000009536745</c:v>
                </c:pt>
                <c:pt idx="42">
                  <c:v>0.055</c:v>
                </c:pt>
                <c:pt idx="43">
                  <c:v>0.053000001907349</c:v>
                </c:pt>
                <c:pt idx="44">
                  <c:v>0.045</c:v>
                </c:pt>
                <c:pt idx="45">
                  <c:v>0.0469999980926514</c:v>
                </c:pt>
                <c:pt idx="46">
                  <c:v>0.048000001907349</c:v>
                </c:pt>
                <c:pt idx="47">
                  <c:v>0.048000001907349</c:v>
                </c:pt>
                <c:pt idx="48">
                  <c:v>0.045</c:v>
                </c:pt>
                <c:pt idx="49">
                  <c:v>0.045999999046326</c:v>
                </c:pt>
                <c:pt idx="50">
                  <c:v>0.045</c:v>
                </c:pt>
                <c:pt idx="51">
                  <c:v>0.048000001907349</c:v>
                </c:pt>
                <c:pt idx="52">
                  <c:v>0.0469999980926514</c:v>
                </c:pt>
                <c:pt idx="53">
                  <c:v>0.050999999046326</c:v>
                </c:pt>
                <c:pt idx="54">
                  <c:v>0.045999999046326</c:v>
                </c:pt>
                <c:pt idx="55">
                  <c:v>0.0469999980926514</c:v>
                </c:pt>
                <c:pt idx="56">
                  <c:v>0.0390000009536745</c:v>
                </c:pt>
                <c:pt idx="57">
                  <c:v>0.0390000009536745</c:v>
                </c:pt>
                <c:pt idx="58">
                  <c:v>0.035</c:v>
                </c:pt>
                <c:pt idx="59">
                  <c:v>0.063000001907349</c:v>
                </c:pt>
                <c:pt idx="60">
                  <c:v>0.0290000009536744</c:v>
                </c:pt>
                <c:pt idx="61">
                  <c:v>0.0270000004768373</c:v>
                </c:pt>
                <c:pt idx="62">
                  <c:v>0.0270000004768373</c:v>
                </c:pt>
                <c:pt idx="63">
                  <c:v>0.0220000004768373</c:v>
                </c:pt>
                <c:pt idx="64">
                  <c:v>0.03</c:v>
                </c:pt>
                <c:pt idx="65">
                  <c:v>0.0229999995231628</c:v>
                </c:pt>
                <c:pt idx="66">
                  <c:v>0.02</c:v>
                </c:pt>
                <c:pt idx="67">
                  <c:v>0.025</c:v>
                </c:pt>
                <c:pt idx="68">
                  <c:v>0.0240000009536744</c:v>
                </c:pt>
                <c:pt idx="69">
                  <c:v>0.0259999990463257</c:v>
                </c:pt>
                <c:pt idx="70">
                  <c:v>0.0279999995231629</c:v>
                </c:pt>
                <c:pt idx="71">
                  <c:v>0.0290000009536744</c:v>
                </c:pt>
                <c:pt idx="72">
                  <c:v>0.037999999523163</c:v>
                </c:pt>
                <c:pt idx="73">
                  <c:v>0.0390000009536745</c:v>
                </c:pt>
                <c:pt idx="74">
                  <c:v>0.037999999523163</c:v>
                </c:pt>
                <c:pt idx="75">
                  <c:v>0.035</c:v>
                </c:pt>
                <c:pt idx="76">
                  <c:v>0.0329999995231629</c:v>
                </c:pt>
                <c:pt idx="77">
                  <c:v>0.0340000009536744</c:v>
                </c:pt>
                <c:pt idx="78">
                  <c:v>0.0290000009536744</c:v>
                </c:pt>
                <c:pt idx="79">
                  <c:v>0.0309999990463258</c:v>
                </c:pt>
                <c:pt idx="80">
                  <c:v>0.0309999990463258</c:v>
                </c:pt>
                <c:pt idx="81">
                  <c:v>0.0320000004768372</c:v>
                </c:pt>
                <c:pt idx="82">
                  <c:v>0.0329999995231629</c:v>
                </c:pt>
                <c:pt idx="83">
                  <c:v>0.0309999990463258</c:v>
                </c:pt>
                <c:pt idx="84">
                  <c:v>0.0309999990463258</c:v>
                </c:pt>
                <c:pt idx="85">
                  <c:v>0.0329999995231629</c:v>
                </c:pt>
                <c:pt idx="86">
                  <c:v>0.0359999990463257</c:v>
                </c:pt>
                <c:pt idx="87">
                  <c:v>0.0329999995231629</c:v>
                </c:pt>
                <c:pt idx="88">
                  <c:v>0.03</c:v>
                </c:pt>
                <c:pt idx="89">
                  <c:v>0.0290000009536744</c:v>
                </c:pt>
                <c:pt idx="90">
                  <c:v>0.0290000009536744</c:v>
                </c:pt>
                <c:pt idx="91">
                  <c:v>0.0270000004768373</c:v>
                </c:pt>
                <c:pt idx="92">
                  <c:v>0.0290000009536744</c:v>
                </c:pt>
                <c:pt idx="93">
                  <c:v>0.0290000009536744</c:v>
                </c:pt>
                <c:pt idx="94">
                  <c:v>0.0259999990463257</c:v>
                </c:pt>
                <c:pt idx="95">
                  <c:v>0.0309999990463258</c:v>
                </c:pt>
                <c:pt idx="96">
                  <c:v>0.035</c:v>
                </c:pt>
                <c:pt idx="97">
                  <c:v>0.04</c:v>
                </c:pt>
                <c:pt idx="98">
                  <c:v>0.040999999046326</c:v>
                </c:pt>
                <c:pt idx="99">
                  <c:v>0.0359999990463257</c:v>
                </c:pt>
                <c:pt idx="100">
                  <c:v>0.08</c:v>
                </c:pt>
                <c:pt idx="101">
                  <c:v>0.055999999046326</c:v>
                </c:pt>
                <c:pt idx="102">
                  <c:v>0.045</c:v>
                </c:pt>
                <c:pt idx="103">
                  <c:v>0.037999999523163</c:v>
                </c:pt>
                <c:pt idx="104">
                  <c:v>0.045</c:v>
                </c:pt>
                <c:pt idx="105">
                  <c:v>0.055</c:v>
                </c:pt>
                <c:pt idx="106">
                  <c:v>0.0640000009536744</c:v>
                </c:pt>
                <c:pt idx="107">
                  <c:v>0.065</c:v>
                </c:pt>
                <c:pt idx="108">
                  <c:v>0.0640000009536744</c:v>
                </c:pt>
                <c:pt idx="109">
                  <c:v>0.058000001907349</c:v>
                </c:pt>
                <c:pt idx="110">
                  <c:v>0.06</c:v>
                </c:pt>
                <c:pt idx="111">
                  <c:v>0.0669999980926514</c:v>
                </c:pt>
                <c:pt idx="112">
                  <c:v>0.0810000038146973</c:v>
                </c:pt>
                <c:pt idx="113">
                  <c:v>0.0659999990463259</c:v>
                </c:pt>
                <c:pt idx="114">
                  <c:v>0.06</c:v>
                </c:pt>
                <c:pt idx="115">
                  <c:v>0.0490000009536745</c:v>
                </c:pt>
                <c:pt idx="116">
                  <c:v>0.06</c:v>
                </c:pt>
                <c:pt idx="117">
                  <c:v>0.055</c:v>
                </c:pt>
                <c:pt idx="118">
                  <c:v>0.058000001907349</c:v>
                </c:pt>
                <c:pt idx="119">
                  <c:v>0.058000001907349</c:v>
                </c:pt>
                <c:pt idx="120">
                  <c:v>0.0569999980926514</c:v>
                </c:pt>
                <c:pt idx="121">
                  <c:v>0.053000001907349</c:v>
                </c:pt>
                <c:pt idx="122">
                  <c:v>0.050999999046326</c:v>
                </c:pt>
                <c:pt idx="123">
                  <c:v>0.0569999980926514</c:v>
                </c:pt>
                <c:pt idx="124">
                  <c:v>0.060999999046326</c:v>
                </c:pt>
                <c:pt idx="125">
                  <c:v>0.0590000009536746</c:v>
                </c:pt>
                <c:pt idx="126">
                  <c:v>0.0590000009536746</c:v>
                </c:pt>
                <c:pt idx="127">
                  <c:v>0.058000001907349</c:v>
                </c:pt>
                <c:pt idx="128">
                  <c:v>0.055999999046326</c:v>
                </c:pt>
                <c:pt idx="129">
                  <c:v>0.0540000009536745</c:v>
                </c:pt>
                <c:pt idx="130">
                  <c:v>0.053000001907349</c:v>
                </c:pt>
                <c:pt idx="131">
                  <c:v>0.058000001907349</c:v>
                </c:pt>
                <c:pt idx="132">
                  <c:v>0.063000001907349</c:v>
                </c:pt>
                <c:pt idx="133">
                  <c:v>0.0640000009536744</c:v>
                </c:pt>
                <c:pt idx="134">
                  <c:v>0.0590000009536746</c:v>
                </c:pt>
                <c:pt idx="135">
                  <c:v>0.0569999980926514</c:v>
                </c:pt>
                <c:pt idx="136">
                  <c:v>0.0569999980926514</c:v>
                </c:pt>
                <c:pt idx="137">
                  <c:v>0.0590000009536746</c:v>
                </c:pt>
                <c:pt idx="138">
                  <c:v>0.06</c:v>
                </c:pt>
                <c:pt idx="139">
                  <c:v>0.058000001907349</c:v>
                </c:pt>
                <c:pt idx="140">
                  <c:v>0.053000001907349</c:v>
                </c:pt>
                <c:pt idx="141">
                  <c:v>0.05</c:v>
                </c:pt>
                <c:pt idx="142">
                  <c:v>0.048000001907349</c:v>
                </c:pt>
                <c:pt idx="143">
                  <c:v>0.0540000009536745</c:v>
                </c:pt>
                <c:pt idx="144">
                  <c:v>0.055999999046326</c:v>
                </c:pt>
                <c:pt idx="145">
                  <c:v>0.0540000009536745</c:v>
                </c:pt>
                <c:pt idx="146">
                  <c:v>0.0540000009536745</c:v>
                </c:pt>
                <c:pt idx="147">
                  <c:v>0.053000001907349</c:v>
                </c:pt>
                <c:pt idx="148">
                  <c:v>0.0540000009536745</c:v>
                </c:pt>
                <c:pt idx="149">
                  <c:v>0.055999999046326</c:v>
                </c:pt>
                <c:pt idx="150">
                  <c:v>0.050999999046326</c:v>
                </c:pt>
                <c:pt idx="151">
                  <c:v>0.0490000009536745</c:v>
                </c:pt>
                <c:pt idx="152">
                  <c:v>0.048000001907349</c:v>
                </c:pt>
                <c:pt idx="153">
                  <c:v>0.05</c:v>
                </c:pt>
                <c:pt idx="154">
                  <c:v>0.0590000009536746</c:v>
                </c:pt>
                <c:pt idx="155">
                  <c:v>0.0869999980926515</c:v>
                </c:pt>
                <c:pt idx="156">
                  <c:v>0.0359999990463257</c:v>
                </c:pt>
                <c:pt idx="157">
                  <c:v>0.0419999980926514</c:v>
                </c:pt>
                <c:pt idx="158">
                  <c:v>0.043000001907349</c:v>
                </c:pt>
                <c:pt idx="159">
                  <c:v>0.045</c:v>
                </c:pt>
                <c:pt idx="160">
                  <c:v>0.045999999046326</c:v>
                </c:pt>
                <c:pt idx="161">
                  <c:v>0.0440000009536745</c:v>
                </c:pt>
                <c:pt idx="162">
                  <c:v>0.0440000009536745</c:v>
                </c:pt>
              </c:numCache>
            </c:numRef>
          </c:val>
          <c:smooth val="0"/>
        </c:ser>
        <c:ser>
          <c:idx val="2"/>
          <c:order val="3"/>
          <c:spPr>
            <a:ln>
              <a:solidFill>
                <a:srgbClr val="FF0000"/>
              </a:solidFill>
              <a:prstDash val="sysDash"/>
            </a:ln>
          </c:spPr>
          <c:marker>
            <c:symbol val="none"/>
          </c:marker>
          <c:cat>
            <c:numRef>
              <c:f>data!$X$134:$X$296</c:f>
              <c:numCache>
                <c:formatCode>mm/dd/yy;@</c:formatCode>
                <c:ptCount val="163"/>
                <c:pt idx="0">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c:v>41305.0</c:v>
                </c:pt>
                <c:pt idx="157">
                  <c:v>41333.0</c:v>
                </c:pt>
                <c:pt idx="158">
                  <c:v>41364.0</c:v>
                </c:pt>
                <c:pt idx="159">
                  <c:v>41394.0</c:v>
                </c:pt>
                <c:pt idx="160">
                  <c:v>41425.0</c:v>
                </c:pt>
                <c:pt idx="161">
                  <c:v>41455.0</c:v>
                </c:pt>
                <c:pt idx="162">
                  <c:v>41486.0</c:v>
                </c:pt>
              </c:numCache>
            </c:numRef>
          </c:cat>
          <c:val>
            <c:numRef>
              <c:f>data!$AA$146:$AA$296</c:f>
              <c:numCache>
                <c:formatCode>0.00%</c:formatCode>
                <c:ptCount val="151"/>
                <c:pt idx="0">
                  <c:v>0.0464042555524948</c:v>
                </c:pt>
                <c:pt idx="1">
                  <c:v>0.0464042555524948</c:v>
                </c:pt>
                <c:pt idx="2">
                  <c:v>0.0464042555524948</c:v>
                </c:pt>
                <c:pt idx="3">
                  <c:v>0.0464042555524948</c:v>
                </c:pt>
                <c:pt idx="4">
                  <c:v>0.0464042555524948</c:v>
                </c:pt>
                <c:pt idx="5">
                  <c:v>0.0464042555524948</c:v>
                </c:pt>
                <c:pt idx="6">
                  <c:v>0.0464042555524948</c:v>
                </c:pt>
                <c:pt idx="7">
                  <c:v>0.0464042555524948</c:v>
                </c:pt>
                <c:pt idx="8">
                  <c:v>0.0464042555524948</c:v>
                </c:pt>
                <c:pt idx="9">
                  <c:v>0.0464042555524948</c:v>
                </c:pt>
                <c:pt idx="10">
                  <c:v>0.0464042555524948</c:v>
                </c:pt>
                <c:pt idx="11">
                  <c:v>0.0464042555524948</c:v>
                </c:pt>
                <c:pt idx="12">
                  <c:v>0.0464042555524948</c:v>
                </c:pt>
                <c:pt idx="13">
                  <c:v>0.0464042555524948</c:v>
                </c:pt>
                <c:pt idx="14">
                  <c:v>0.0464042555524948</c:v>
                </c:pt>
                <c:pt idx="15">
                  <c:v>0.0464042555524948</c:v>
                </c:pt>
                <c:pt idx="16">
                  <c:v>0.0464042555524948</c:v>
                </c:pt>
                <c:pt idx="17">
                  <c:v>0.0464042555524948</c:v>
                </c:pt>
                <c:pt idx="18">
                  <c:v>0.0464042555524948</c:v>
                </c:pt>
                <c:pt idx="19">
                  <c:v>0.0464042555524948</c:v>
                </c:pt>
                <c:pt idx="20">
                  <c:v>0.0464042555524948</c:v>
                </c:pt>
                <c:pt idx="21">
                  <c:v>0.0464042555524948</c:v>
                </c:pt>
                <c:pt idx="22">
                  <c:v>0.0464042555524948</c:v>
                </c:pt>
                <c:pt idx="23">
                  <c:v>0.0464042555524948</c:v>
                </c:pt>
                <c:pt idx="24">
                  <c:v>0.0464042555524948</c:v>
                </c:pt>
                <c:pt idx="25">
                  <c:v>0.0464042555524948</c:v>
                </c:pt>
                <c:pt idx="26">
                  <c:v>0.0464042555524948</c:v>
                </c:pt>
                <c:pt idx="27">
                  <c:v>0.0464042555524948</c:v>
                </c:pt>
                <c:pt idx="28">
                  <c:v>0.0464042555524948</c:v>
                </c:pt>
                <c:pt idx="29">
                  <c:v>0.0464042555524948</c:v>
                </c:pt>
                <c:pt idx="30">
                  <c:v>0.0464042555524948</c:v>
                </c:pt>
                <c:pt idx="31">
                  <c:v>0.0464042555524948</c:v>
                </c:pt>
                <c:pt idx="32">
                  <c:v>0.0464042555524948</c:v>
                </c:pt>
                <c:pt idx="33">
                  <c:v>0.0464042555524948</c:v>
                </c:pt>
                <c:pt idx="34">
                  <c:v>0.0464042555524948</c:v>
                </c:pt>
                <c:pt idx="35">
                  <c:v>0.0464042555524948</c:v>
                </c:pt>
                <c:pt idx="36">
                  <c:v>0.0464042555524948</c:v>
                </c:pt>
                <c:pt idx="37">
                  <c:v>0.0464042555524948</c:v>
                </c:pt>
                <c:pt idx="38">
                  <c:v>0.0464042555524948</c:v>
                </c:pt>
                <c:pt idx="39">
                  <c:v>0.0464042555524948</c:v>
                </c:pt>
                <c:pt idx="40">
                  <c:v>0.0464042555524948</c:v>
                </c:pt>
                <c:pt idx="41">
                  <c:v>0.0464042555524948</c:v>
                </c:pt>
                <c:pt idx="42">
                  <c:v>0.0464042555524948</c:v>
                </c:pt>
                <c:pt idx="43">
                  <c:v>0.0464042555524948</c:v>
                </c:pt>
                <c:pt idx="44">
                  <c:v>0.0464042555524948</c:v>
                </c:pt>
                <c:pt idx="45">
                  <c:v>0.0464042555524948</c:v>
                </c:pt>
                <c:pt idx="46">
                  <c:v>0.0464042555524948</c:v>
                </c:pt>
              </c:numCache>
            </c:numRef>
          </c:val>
          <c:smooth val="0"/>
        </c:ser>
        <c:dLbls>
          <c:showLegendKey val="0"/>
          <c:showVal val="0"/>
          <c:showCatName val="0"/>
          <c:showSerName val="0"/>
          <c:showPercent val="0"/>
          <c:showBubbleSize val="0"/>
        </c:dLbls>
        <c:marker val="1"/>
        <c:smooth val="0"/>
        <c:axId val="424167912"/>
        <c:axId val="424304952"/>
      </c:lineChart>
      <c:dateAx>
        <c:axId val="6546120"/>
        <c:scaling>
          <c:orientation val="minMax"/>
        </c:scaling>
        <c:delete val="0"/>
        <c:axPos val="b"/>
        <c:numFmt formatCode="yy" sourceLinked="0"/>
        <c:majorTickMark val="out"/>
        <c:minorTickMark val="none"/>
        <c:tickLblPos val="low"/>
        <c:spPr>
          <a:ln w="15875">
            <a:solidFill>
              <a:srgbClr val="080808"/>
            </a:solidFill>
          </a:ln>
        </c:spPr>
        <c:txPr>
          <a:bodyPr/>
          <a:lstStyle/>
          <a:p>
            <a:pPr>
              <a:defRPr sz="1400" b="1">
                <a:latin typeface="Arial" pitchFamily="34" charset="0"/>
                <a:cs typeface="Arial" pitchFamily="34" charset="0"/>
              </a:defRPr>
            </a:pPr>
            <a:endParaRPr lang="en-US"/>
          </a:p>
        </c:txPr>
        <c:crossAx val="424070248"/>
        <c:crossesAt val="0.0"/>
        <c:auto val="1"/>
        <c:lblOffset val="100"/>
        <c:baseTimeUnit val="months"/>
        <c:majorUnit val="12.0"/>
        <c:majorTimeUnit val="months"/>
      </c:dateAx>
      <c:valAx>
        <c:axId val="424070248"/>
        <c:scaling>
          <c:orientation val="minMax"/>
          <c:max val="1.4"/>
          <c:min val="0.9"/>
        </c:scaling>
        <c:delete val="0"/>
        <c:axPos val="l"/>
        <c:numFmt formatCode="0%" sourceLinked="0"/>
        <c:majorTickMark val="out"/>
        <c:minorTickMark val="none"/>
        <c:tickLblPos val="nextTo"/>
        <c:spPr>
          <a:noFill/>
          <a:ln w="15875">
            <a:solidFill>
              <a:srgbClr val="080808"/>
            </a:solidFill>
          </a:ln>
        </c:spPr>
        <c:txPr>
          <a:bodyPr/>
          <a:lstStyle/>
          <a:p>
            <a:pPr>
              <a:defRPr sz="1400" b="1">
                <a:solidFill>
                  <a:srgbClr val="0070C0"/>
                </a:solidFill>
                <a:latin typeface="Arial" pitchFamily="34" charset="0"/>
                <a:cs typeface="Arial" pitchFamily="34" charset="0"/>
              </a:defRPr>
            </a:pPr>
            <a:endParaRPr lang="en-US"/>
          </a:p>
        </c:txPr>
        <c:crossAx val="6546120"/>
        <c:crosses val="autoZero"/>
        <c:crossBetween val="between"/>
        <c:majorUnit val="0.1"/>
      </c:valAx>
      <c:valAx>
        <c:axId val="424304952"/>
        <c:scaling>
          <c:orientation val="minMax"/>
          <c:max val="0.1"/>
        </c:scaling>
        <c:delete val="0"/>
        <c:axPos val="r"/>
        <c:numFmt formatCode="0%" sourceLinked="0"/>
        <c:majorTickMark val="out"/>
        <c:minorTickMark val="none"/>
        <c:tickLblPos val="nextTo"/>
        <c:spPr>
          <a:ln>
            <a:solidFill>
              <a:srgbClr val="000000"/>
            </a:solidFill>
          </a:ln>
        </c:spPr>
        <c:txPr>
          <a:bodyPr/>
          <a:lstStyle/>
          <a:p>
            <a:pPr>
              <a:defRPr sz="1400" b="1">
                <a:solidFill>
                  <a:srgbClr val="C00000"/>
                </a:solidFill>
              </a:defRPr>
            </a:pPr>
            <a:endParaRPr lang="en-US"/>
          </a:p>
        </c:txPr>
        <c:crossAx val="424167912"/>
        <c:crosses val="max"/>
        <c:crossBetween val="between"/>
        <c:majorUnit val="0.02"/>
      </c:valAx>
      <c:dateAx>
        <c:axId val="424167912"/>
        <c:scaling>
          <c:orientation val="minMax"/>
        </c:scaling>
        <c:delete val="0"/>
        <c:axPos val="b"/>
        <c:numFmt formatCode="mm/dd/yy;@" sourceLinked="0"/>
        <c:majorTickMark val="none"/>
        <c:minorTickMark val="none"/>
        <c:tickLblPos val="none"/>
        <c:spPr>
          <a:noFill/>
          <a:ln>
            <a:noFill/>
          </a:ln>
        </c:spPr>
        <c:txPr>
          <a:bodyPr/>
          <a:lstStyle/>
          <a:p>
            <a:pPr>
              <a:defRPr sz="800"/>
            </a:pPr>
            <a:endParaRPr lang="en-US"/>
          </a:p>
        </c:txPr>
        <c:crossAx val="424304952"/>
        <c:crosses val="autoZero"/>
        <c:auto val="0"/>
        <c:lblOffset val="100"/>
        <c:baseTimeUnit val="months"/>
        <c:majorUnit val="12.0"/>
      </c:dateAx>
      <c:spPr>
        <a:noFill/>
        <a:ln w="12700">
          <a:solidFill>
            <a:srgbClr val="000000"/>
          </a:solidFill>
        </a:ln>
      </c:spPr>
    </c:plotArea>
    <c:plotVisOnly val="1"/>
    <c:dispBlanksAs val="gap"/>
    <c:showDLblsOverMax val="0"/>
  </c:chart>
  <c:spPr>
    <a:noFill/>
  </c:spPr>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1750">
              <a:solidFill>
                <a:srgbClr val="0070C0"/>
              </a:solidFill>
            </a:ln>
          </c:spPr>
          <c:marker>
            <c:symbol val="none"/>
          </c:marker>
          <c:trendline>
            <c:spPr>
              <a:ln w="31750">
                <a:prstDash val="sysDash"/>
              </a:ln>
            </c:spPr>
            <c:trendlineType val="movingAvg"/>
            <c:period val="3"/>
            <c:dispRSqr val="0"/>
            <c:dispEq val="0"/>
          </c:trendline>
          <c:cat>
            <c:numRef>
              <c:f>'Conference Board'!$A$385:$A$547</c:f>
              <c:numCache>
                <c:formatCode>mmm</c:formatCode>
                <c:ptCount val="163"/>
                <c:pt idx="0" formatCode="yyyy\ \-\ mmm">
                  <c:v>36556.0</c:v>
                </c:pt>
                <c:pt idx="1">
                  <c:v>36585.0</c:v>
                </c:pt>
                <c:pt idx="2">
                  <c:v>36616.0</c:v>
                </c:pt>
                <c:pt idx="3">
                  <c:v>36646.0</c:v>
                </c:pt>
                <c:pt idx="4">
                  <c:v>36677.0</c:v>
                </c:pt>
                <c:pt idx="5">
                  <c:v>36707.0</c:v>
                </c:pt>
                <c:pt idx="6">
                  <c:v>36738.0</c:v>
                </c:pt>
                <c:pt idx="7">
                  <c:v>36769.0</c:v>
                </c:pt>
                <c:pt idx="8">
                  <c:v>36799.0</c:v>
                </c:pt>
                <c:pt idx="9">
                  <c:v>36830.0</c:v>
                </c:pt>
                <c:pt idx="10">
                  <c:v>36860.0</c:v>
                </c:pt>
                <c:pt idx="11">
                  <c:v>36891.0</c:v>
                </c:pt>
                <c:pt idx="12" formatCode="yyyy\ \-\ mmm">
                  <c:v>36922.0</c:v>
                </c:pt>
                <c:pt idx="13">
                  <c:v>36950.0</c:v>
                </c:pt>
                <c:pt idx="14">
                  <c:v>36981.0</c:v>
                </c:pt>
                <c:pt idx="15">
                  <c:v>37011.0</c:v>
                </c:pt>
                <c:pt idx="16">
                  <c:v>37042.0</c:v>
                </c:pt>
                <c:pt idx="17">
                  <c:v>37072.0</c:v>
                </c:pt>
                <c:pt idx="18">
                  <c:v>37103.0</c:v>
                </c:pt>
                <c:pt idx="19">
                  <c:v>37134.0</c:v>
                </c:pt>
                <c:pt idx="20">
                  <c:v>37164.0</c:v>
                </c:pt>
                <c:pt idx="21">
                  <c:v>37195.0</c:v>
                </c:pt>
                <c:pt idx="22">
                  <c:v>37225.0</c:v>
                </c:pt>
                <c:pt idx="23">
                  <c:v>37256.0</c:v>
                </c:pt>
                <c:pt idx="24" formatCode="yyyy\ \-\ mmm">
                  <c:v>37287.0</c:v>
                </c:pt>
                <c:pt idx="25">
                  <c:v>37315.0</c:v>
                </c:pt>
                <c:pt idx="26">
                  <c:v>37346.0</c:v>
                </c:pt>
                <c:pt idx="27">
                  <c:v>37376.0</c:v>
                </c:pt>
                <c:pt idx="28">
                  <c:v>37407.0</c:v>
                </c:pt>
                <c:pt idx="29">
                  <c:v>37437.0</c:v>
                </c:pt>
                <c:pt idx="30">
                  <c:v>37468.0</c:v>
                </c:pt>
                <c:pt idx="31">
                  <c:v>37499.0</c:v>
                </c:pt>
                <c:pt idx="32">
                  <c:v>37529.0</c:v>
                </c:pt>
                <c:pt idx="33">
                  <c:v>37560.0</c:v>
                </c:pt>
                <c:pt idx="34">
                  <c:v>37590.0</c:v>
                </c:pt>
                <c:pt idx="35">
                  <c:v>37621.0</c:v>
                </c:pt>
                <c:pt idx="36" formatCode="yyyy\ \-\ mmm">
                  <c:v>37652.0</c:v>
                </c:pt>
                <c:pt idx="37">
                  <c:v>37680.0</c:v>
                </c:pt>
                <c:pt idx="38">
                  <c:v>37711.0</c:v>
                </c:pt>
                <c:pt idx="39">
                  <c:v>37741.0</c:v>
                </c:pt>
                <c:pt idx="40">
                  <c:v>37772.0</c:v>
                </c:pt>
                <c:pt idx="41">
                  <c:v>37802.0</c:v>
                </c:pt>
                <c:pt idx="42">
                  <c:v>37833.0</c:v>
                </c:pt>
                <c:pt idx="43">
                  <c:v>37864.0</c:v>
                </c:pt>
                <c:pt idx="44">
                  <c:v>37894.0</c:v>
                </c:pt>
                <c:pt idx="45">
                  <c:v>37925.0</c:v>
                </c:pt>
                <c:pt idx="46">
                  <c:v>37955.0</c:v>
                </c:pt>
                <c:pt idx="47">
                  <c:v>37986.0</c:v>
                </c:pt>
                <c:pt idx="48" formatCode="yyyy\ \-\ mmm">
                  <c:v>38017.0</c:v>
                </c:pt>
                <c:pt idx="49">
                  <c:v>38046.0</c:v>
                </c:pt>
                <c:pt idx="50">
                  <c:v>38077.0</c:v>
                </c:pt>
                <c:pt idx="51">
                  <c:v>38107.0</c:v>
                </c:pt>
                <c:pt idx="52">
                  <c:v>38138.0</c:v>
                </c:pt>
                <c:pt idx="53">
                  <c:v>38168.0</c:v>
                </c:pt>
                <c:pt idx="54">
                  <c:v>38199.0</c:v>
                </c:pt>
                <c:pt idx="55">
                  <c:v>38230.0</c:v>
                </c:pt>
                <c:pt idx="56">
                  <c:v>38260.0</c:v>
                </c:pt>
                <c:pt idx="57">
                  <c:v>38291.0</c:v>
                </c:pt>
                <c:pt idx="58">
                  <c:v>38321.0</c:v>
                </c:pt>
                <c:pt idx="59">
                  <c:v>38352.0</c:v>
                </c:pt>
                <c:pt idx="60" formatCode="yyyy\ \-\ mmm">
                  <c:v>38383.0</c:v>
                </c:pt>
                <c:pt idx="61">
                  <c:v>38411.0</c:v>
                </c:pt>
                <c:pt idx="62">
                  <c:v>38442.0</c:v>
                </c:pt>
                <c:pt idx="63">
                  <c:v>38472.0</c:v>
                </c:pt>
                <c:pt idx="64">
                  <c:v>38503.0</c:v>
                </c:pt>
                <c:pt idx="65">
                  <c:v>38533.0</c:v>
                </c:pt>
                <c:pt idx="66">
                  <c:v>38564.0</c:v>
                </c:pt>
                <c:pt idx="67">
                  <c:v>38595.0</c:v>
                </c:pt>
                <c:pt idx="68">
                  <c:v>38625.0</c:v>
                </c:pt>
                <c:pt idx="69">
                  <c:v>38656.0</c:v>
                </c:pt>
                <c:pt idx="70">
                  <c:v>38686.0</c:v>
                </c:pt>
                <c:pt idx="71">
                  <c:v>38717.0</c:v>
                </c:pt>
                <c:pt idx="72" formatCode="yyyy\ \-\ mmm">
                  <c:v>38748.0</c:v>
                </c:pt>
                <c:pt idx="73">
                  <c:v>38776.0</c:v>
                </c:pt>
                <c:pt idx="74">
                  <c:v>38807.0</c:v>
                </c:pt>
                <c:pt idx="75">
                  <c:v>38837.0</c:v>
                </c:pt>
                <c:pt idx="76">
                  <c:v>38868.0</c:v>
                </c:pt>
                <c:pt idx="77">
                  <c:v>38898.0</c:v>
                </c:pt>
                <c:pt idx="78">
                  <c:v>38929.0</c:v>
                </c:pt>
                <c:pt idx="79">
                  <c:v>38960.0</c:v>
                </c:pt>
                <c:pt idx="80">
                  <c:v>38990.0</c:v>
                </c:pt>
                <c:pt idx="81">
                  <c:v>39021.0</c:v>
                </c:pt>
                <c:pt idx="82">
                  <c:v>39051.0</c:v>
                </c:pt>
                <c:pt idx="83">
                  <c:v>39082.0</c:v>
                </c:pt>
                <c:pt idx="84" formatCode="yyyy\ \-\ mmm">
                  <c:v>39113.0</c:v>
                </c:pt>
                <c:pt idx="85">
                  <c:v>39141.0</c:v>
                </c:pt>
                <c:pt idx="86">
                  <c:v>39172.0</c:v>
                </c:pt>
                <c:pt idx="87">
                  <c:v>39202.0</c:v>
                </c:pt>
                <c:pt idx="88">
                  <c:v>39233.0</c:v>
                </c:pt>
                <c:pt idx="89">
                  <c:v>39263.0</c:v>
                </c:pt>
                <c:pt idx="90">
                  <c:v>39294.0</c:v>
                </c:pt>
                <c:pt idx="91">
                  <c:v>39325.0</c:v>
                </c:pt>
                <c:pt idx="92">
                  <c:v>39355.0</c:v>
                </c:pt>
                <c:pt idx="93">
                  <c:v>39386.0</c:v>
                </c:pt>
                <c:pt idx="94">
                  <c:v>39416.0</c:v>
                </c:pt>
                <c:pt idx="95">
                  <c:v>39447.0</c:v>
                </c:pt>
                <c:pt idx="96" formatCode="yyyy\ \-\ mmm">
                  <c:v>39478.0</c:v>
                </c:pt>
                <c:pt idx="97">
                  <c:v>39507.0</c:v>
                </c:pt>
                <c:pt idx="98">
                  <c:v>39538.0</c:v>
                </c:pt>
                <c:pt idx="99">
                  <c:v>39568.0</c:v>
                </c:pt>
                <c:pt idx="100">
                  <c:v>39599.0</c:v>
                </c:pt>
                <c:pt idx="101">
                  <c:v>39629.0</c:v>
                </c:pt>
                <c:pt idx="102">
                  <c:v>39660.0</c:v>
                </c:pt>
                <c:pt idx="103">
                  <c:v>39691.0</c:v>
                </c:pt>
                <c:pt idx="104">
                  <c:v>39721.0</c:v>
                </c:pt>
                <c:pt idx="105">
                  <c:v>39752.0</c:v>
                </c:pt>
                <c:pt idx="106">
                  <c:v>39782.0</c:v>
                </c:pt>
                <c:pt idx="107">
                  <c:v>39813.0</c:v>
                </c:pt>
                <c:pt idx="108" formatCode="yyyy\ \-\ mmm">
                  <c:v>39844.0</c:v>
                </c:pt>
                <c:pt idx="109">
                  <c:v>39872.0</c:v>
                </c:pt>
                <c:pt idx="110">
                  <c:v>39903.0</c:v>
                </c:pt>
                <c:pt idx="111">
                  <c:v>39933.0</c:v>
                </c:pt>
                <c:pt idx="112">
                  <c:v>39964.0</c:v>
                </c:pt>
                <c:pt idx="113">
                  <c:v>39994.0</c:v>
                </c:pt>
                <c:pt idx="114">
                  <c:v>40025.0</c:v>
                </c:pt>
                <c:pt idx="115">
                  <c:v>40056.0</c:v>
                </c:pt>
                <c:pt idx="116">
                  <c:v>40086.0</c:v>
                </c:pt>
                <c:pt idx="117">
                  <c:v>40117.0</c:v>
                </c:pt>
                <c:pt idx="118">
                  <c:v>40147.0</c:v>
                </c:pt>
                <c:pt idx="119">
                  <c:v>40178.0</c:v>
                </c:pt>
                <c:pt idx="120" formatCode="yyyy\ \-\ mmm">
                  <c:v>40209.0</c:v>
                </c:pt>
                <c:pt idx="121">
                  <c:v>40237.0</c:v>
                </c:pt>
                <c:pt idx="122">
                  <c:v>40268.0</c:v>
                </c:pt>
                <c:pt idx="123">
                  <c:v>40298.0</c:v>
                </c:pt>
                <c:pt idx="124">
                  <c:v>40329.0</c:v>
                </c:pt>
                <c:pt idx="125">
                  <c:v>40359.0</c:v>
                </c:pt>
                <c:pt idx="126">
                  <c:v>40390.0</c:v>
                </c:pt>
                <c:pt idx="127">
                  <c:v>40421.0</c:v>
                </c:pt>
                <c:pt idx="128">
                  <c:v>40451.0</c:v>
                </c:pt>
                <c:pt idx="129">
                  <c:v>40482.0</c:v>
                </c:pt>
                <c:pt idx="130">
                  <c:v>40512.0</c:v>
                </c:pt>
                <c:pt idx="131">
                  <c:v>40543.0</c:v>
                </c:pt>
                <c:pt idx="132" formatCode="yyyy\ \-\ mmm">
                  <c:v>40574.0</c:v>
                </c:pt>
                <c:pt idx="133">
                  <c:v>40602.0</c:v>
                </c:pt>
                <c:pt idx="134">
                  <c:v>40633.0</c:v>
                </c:pt>
                <c:pt idx="135">
                  <c:v>40663.0</c:v>
                </c:pt>
                <c:pt idx="136">
                  <c:v>40694.0</c:v>
                </c:pt>
                <c:pt idx="137">
                  <c:v>40724.0</c:v>
                </c:pt>
                <c:pt idx="138">
                  <c:v>40755.0</c:v>
                </c:pt>
                <c:pt idx="139">
                  <c:v>40786.0</c:v>
                </c:pt>
                <c:pt idx="140">
                  <c:v>40816.0</c:v>
                </c:pt>
                <c:pt idx="141">
                  <c:v>40847.0</c:v>
                </c:pt>
                <c:pt idx="142">
                  <c:v>40877.0</c:v>
                </c:pt>
                <c:pt idx="143">
                  <c:v>40908.0</c:v>
                </c:pt>
                <c:pt idx="144" formatCode="yyyy\ \-\ mmm">
                  <c:v>40939.0</c:v>
                </c:pt>
                <c:pt idx="145">
                  <c:v>40968.0</c:v>
                </c:pt>
                <c:pt idx="146">
                  <c:v>40999.0</c:v>
                </c:pt>
                <c:pt idx="147">
                  <c:v>41029.0</c:v>
                </c:pt>
                <c:pt idx="148">
                  <c:v>41060.0</c:v>
                </c:pt>
                <c:pt idx="149">
                  <c:v>41090.0</c:v>
                </c:pt>
                <c:pt idx="150">
                  <c:v>41121.0</c:v>
                </c:pt>
                <c:pt idx="151">
                  <c:v>41152.0</c:v>
                </c:pt>
                <c:pt idx="152">
                  <c:v>41182.0</c:v>
                </c:pt>
                <c:pt idx="153">
                  <c:v>41213.0</c:v>
                </c:pt>
                <c:pt idx="154">
                  <c:v>41243.0</c:v>
                </c:pt>
                <c:pt idx="155">
                  <c:v>41274.0</c:v>
                </c:pt>
                <c:pt idx="156" formatCode="yyyy\ \-\ mmm">
                  <c:v>41305.0</c:v>
                </c:pt>
                <c:pt idx="157">
                  <c:v>41333.0</c:v>
                </c:pt>
                <c:pt idx="158">
                  <c:v>41364.0</c:v>
                </c:pt>
                <c:pt idx="159">
                  <c:v>41394.0</c:v>
                </c:pt>
                <c:pt idx="160">
                  <c:v>41425.0</c:v>
                </c:pt>
                <c:pt idx="161">
                  <c:v>41455.0</c:v>
                </c:pt>
                <c:pt idx="162">
                  <c:v>41486.0</c:v>
                </c:pt>
              </c:numCache>
            </c:numRef>
          </c:cat>
          <c:val>
            <c:numRef>
              <c:f>'Conference Board'!$E$385:$E$548</c:f>
              <c:numCache>
                <c:formatCode>0.0</c:formatCode>
                <c:ptCount val="164"/>
                <c:pt idx="0">
                  <c:v>3.90000009536743</c:v>
                </c:pt>
                <c:pt idx="1">
                  <c:v>4.300000190734888</c:v>
                </c:pt>
                <c:pt idx="2">
                  <c:v>4.0</c:v>
                </c:pt>
                <c:pt idx="3">
                  <c:v>3.200000047683721</c:v>
                </c:pt>
                <c:pt idx="4">
                  <c:v>3.79999995231628</c:v>
                </c:pt>
                <c:pt idx="5">
                  <c:v>3.59999990463257</c:v>
                </c:pt>
                <c:pt idx="6">
                  <c:v>3.59999990463257</c:v>
                </c:pt>
                <c:pt idx="7">
                  <c:v>4.099999904632592</c:v>
                </c:pt>
                <c:pt idx="8">
                  <c:v>2.90000009536743</c:v>
                </c:pt>
                <c:pt idx="9">
                  <c:v>3.59999990463257</c:v>
                </c:pt>
                <c:pt idx="10">
                  <c:v>3.200000047683721</c:v>
                </c:pt>
                <c:pt idx="11">
                  <c:v>3.29999995231628</c:v>
                </c:pt>
                <c:pt idx="12">
                  <c:v>3.29999995231628</c:v>
                </c:pt>
                <c:pt idx="13">
                  <c:v>4.0</c:v>
                </c:pt>
                <c:pt idx="14">
                  <c:v>4.199999809265138</c:v>
                </c:pt>
                <c:pt idx="15">
                  <c:v>3.59999990463257</c:v>
                </c:pt>
                <c:pt idx="16">
                  <c:v>3.59999990463257</c:v>
                </c:pt>
                <c:pt idx="17">
                  <c:v>3.40000009536743</c:v>
                </c:pt>
                <c:pt idx="18">
                  <c:v>3.79999995231628</c:v>
                </c:pt>
                <c:pt idx="19">
                  <c:v>3.90000009536743</c:v>
                </c:pt>
                <c:pt idx="20">
                  <c:v>3.59999990463257</c:v>
                </c:pt>
                <c:pt idx="21">
                  <c:v>3.5</c:v>
                </c:pt>
                <c:pt idx="22">
                  <c:v>3.29999995231628</c:v>
                </c:pt>
                <c:pt idx="23">
                  <c:v>4.099999904632592</c:v>
                </c:pt>
                <c:pt idx="24">
                  <c:v>4.0</c:v>
                </c:pt>
                <c:pt idx="25">
                  <c:v>3.90000009536743</c:v>
                </c:pt>
                <c:pt idx="26">
                  <c:v>3.5</c:v>
                </c:pt>
                <c:pt idx="27">
                  <c:v>3.90000009536743</c:v>
                </c:pt>
                <c:pt idx="28">
                  <c:v>3.59999990463257</c:v>
                </c:pt>
                <c:pt idx="29">
                  <c:v>3.40000009536743</c:v>
                </c:pt>
                <c:pt idx="30">
                  <c:v>3.79999995231628</c:v>
                </c:pt>
                <c:pt idx="31">
                  <c:v>4.5</c:v>
                </c:pt>
                <c:pt idx="32">
                  <c:v>3.29999995231628</c:v>
                </c:pt>
                <c:pt idx="33">
                  <c:v>3.09999990463257</c:v>
                </c:pt>
                <c:pt idx="34">
                  <c:v>3.09999990463257</c:v>
                </c:pt>
                <c:pt idx="35">
                  <c:v>3.200000047683721</c:v>
                </c:pt>
                <c:pt idx="36">
                  <c:v>3.59999990463257</c:v>
                </c:pt>
                <c:pt idx="37">
                  <c:v>3.79999995231628</c:v>
                </c:pt>
                <c:pt idx="38">
                  <c:v>3.200000047683721</c:v>
                </c:pt>
                <c:pt idx="39">
                  <c:v>3.40000009536743</c:v>
                </c:pt>
                <c:pt idx="40">
                  <c:v>3.79999995231628</c:v>
                </c:pt>
                <c:pt idx="41">
                  <c:v>3.0</c:v>
                </c:pt>
                <c:pt idx="42">
                  <c:v>3.5</c:v>
                </c:pt>
                <c:pt idx="43">
                  <c:v>4.099999904632592</c:v>
                </c:pt>
                <c:pt idx="44">
                  <c:v>3.09999990463257</c:v>
                </c:pt>
                <c:pt idx="45">
                  <c:v>3.200000047683721</c:v>
                </c:pt>
                <c:pt idx="46">
                  <c:v>3.0</c:v>
                </c:pt>
                <c:pt idx="47">
                  <c:v>3.200000047683721</c:v>
                </c:pt>
                <c:pt idx="48">
                  <c:v>3.5</c:v>
                </c:pt>
                <c:pt idx="49">
                  <c:v>3.79999995231628</c:v>
                </c:pt>
                <c:pt idx="50">
                  <c:v>4.199999809265138</c:v>
                </c:pt>
                <c:pt idx="51">
                  <c:v>3.59999990463257</c:v>
                </c:pt>
                <c:pt idx="52">
                  <c:v>4.099999904632592</c:v>
                </c:pt>
                <c:pt idx="53">
                  <c:v>3.59999990463257</c:v>
                </c:pt>
                <c:pt idx="54">
                  <c:v>4.099999904632592</c:v>
                </c:pt>
                <c:pt idx="55">
                  <c:v>3.90000009536743</c:v>
                </c:pt>
                <c:pt idx="56">
                  <c:v>3.90000009536743</c:v>
                </c:pt>
                <c:pt idx="57">
                  <c:v>3.59999990463257</c:v>
                </c:pt>
                <c:pt idx="58">
                  <c:v>2.59999990463257</c:v>
                </c:pt>
                <c:pt idx="59">
                  <c:v>3.5</c:v>
                </c:pt>
                <c:pt idx="60">
                  <c:v>3.5</c:v>
                </c:pt>
                <c:pt idx="61">
                  <c:v>4.099999904632592</c:v>
                </c:pt>
                <c:pt idx="62">
                  <c:v>3.79999995231628</c:v>
                </c:pt>
                <c:pt idx="63">
                  <c:v>4.099999904632592</c:v>
                </c:pt>
                <c:pt idx="64">
                  <c:v>3.5</c:v>
                </c:pt>
                <c:pt idx="65">
                  <c:v>3.59999990463257</c:v>
                </c:pt>
                <c:pt idx="66">
                  <c:v>3.79999995231628</c:v>
                </c:pt>
                <c:pt idx="67">
                  <c:v>3.5</c:v>
                </c:pt>
                <c:pt idx="68">
                  <c:v>3.40000009536743</c:v>
                </c:pt>
                <c:pt idx="69">
                  <c:v>2.79999995231628</c:v>
                </c:pt>
                <c:pt idx="70">
                  <c:v>3.0</c:v>
                </c:pt>
                <c:pt idx="71">
                  <c:v>2.79999995231628</c:v>
                </c:pt>
                <c:pt idx="72">
                  <c:v>3.0</c:v>
                </c:pt>
                <c:pt idx="73">
                  <c:v>3.40000009536743</c:v>
                </c:pt>
                <c:pt idx="74">
                  <c:v>4.099999904632592</c:v>
                </c:pt>
                <c:pt idx="75">
                  <c:v>3.09999990463257</c:v>
                </c:pt>
                <c:pt idx="76">
                  <c:v>2.90000009536743</c:v>
                </c:pt>
                <c:pt idx="77">
                  <c:v>3.200000047683721</c:v>
                </c:pt>
                <c:pt idx="78">
                  <c:v>3.79999995231628</c:v>
                </c:pt>
                <c:pt idx="79">
                  <c:v>3.79999995231628</c:v>
                </c:pt>
                <c:pt idx="80">
                  <c:v>2.90000009536743</c:v>
                </c:pt>
                <c:pt idx="81">
                  <c:v>3.09999990463257</c:v>
                </c:pt>
                <c:pt idx="82">
                  <c:v>3.200000047683721</c:v>
                </c:pt>
                <c:pt idx="83">
                  <c:v>2.90000009536743</c:v>
                </c:pt>
                <c:pt idx="84">
                  <c:v>3.29999995231628</c:v>
                </c:pt>
                <c:pt idx="85">
                  <c:v>3.40000009536743</c:v>
                </c:pt>
                <c:pt idx="86">
                  <c:v>3.200000047683721</c:v>
                </c:pt>
                <c:pt idx="87">
                  <c:v>3.0</c:v>
                </c:pt>
                <c:pt idx="88">
                  <c:v>2.79999995231628</c:v>
                </c:pt>
                <c:pt idx="89">
                  <c:v>2.90000009536743</c:v>
                </c:pt>
                <c:pt idx="90">
                  <c:v>3.29999995231628</c:v>
                </c:pt>
                <c:pt idx="91">
                  <c:v>3.59999990463257</c:v>
                </c:pt>
                <c:pt idx="92">
                  <c:v>3.0</c:v>
                </c:pt>
                <c:pt idx="93">
                  <c:v>2.700000047683721</c:v>
                </c:pt>
                <c:pt idx="94">
                  <c:v>2.59999990463257</c:v>
                </c:pt>
                <c:pt idx="95">
                  <c:v>2.5</c:v>
                </c:pt>
                <c:pt idx="96">
                  <c:v>2.5</c:v>
                </c:pt>
                <c:pt idx="97">
                  <c:v>2.90000009536743</c:v>
                </c:pt>
                <c:pt idx="98">
                  <c:v>3.40000009536743</c:v>
                </c:pt>
                <c:pt idx="99">
                  <c:v>2.5</c:v>
                </c:pt>
                <c:pt idx="100">
                  <c:v>2.40000009536743</c:v>
                </c:pt>
                <c:pt idx="101">
                  <c:v>2.40000009536743</c:v>
                </c:pt>
                <c:pt idx="102">
                  <c:v>2.79999995231628</c:v>
                </c:pt>
                <c:pt idx="103">
                  <c:v>3.40000009536743</c:v>
                </c:pt>
                <c:pt idx="104">
                  <c:v>2.29999995231628</c:v>
                </c:pt>
                <c:pt idx="105">
                  <c:v>2.59999990463257</c:v>
                </c:pt>
                <c:pt idx="106">
                  <c:v>2.09999990463257</c:v>
                </c:pt>
                <c:pt idx="107">
                  <c:v>2.59999990463257</c:v>
                </c:pt>
                <c:pt idx="108">
                  <c:v>2.5</c:v>
                </c:pt>
                <c:pt idx="109">
                  <c:v>2.29999995231628</c:v>
                </c:pt>
                <c:pt idx="110">
                  <c:v>2.40000009536743</c:v>
                </c:pt>
                <c:pt idx="111">
                  <c:v>2.59999990463257</c:v>
                </c:pt>
                <c:pt idx="112">
                  <c:v>2.79999995231628</c:v>
                </c:pt>
                <c:pt idx="113">
                  <c:v>2.59999990463257</c:v>
                </c:pt>
                <c:pt idx="114">
                  <c:v>2.09999990463257</c:v>
                </c:pt>
                <c:pt idx="115">
                  <c:v>3.0</c:v>
                </c:pt>
                <c:pt idx="116">
                  <c:v>2.5</c:v>
                </c:pt>
                <c:pt idx="117">
                  <c:v>2.29999995231628</c:v>
                </c:pt>
                <c:pt idx="118">
                  <c:v>2.09999990463257</c:v>
                </c:pt>
                <c:pt idx="119">
                  <c:v>1.70000004768372</c:v>
                </c:pt>
                <c:pt idx="120">
                  <c:v>2.40000009536743</c:v>
                </c:pt>
                <c:pt idx="121">
                  <c:v>2.700000047683721</c:v>
                </c:pt>
                <c:pt idx="122">
                  <c:v>2.79999995231628</c:v>
                </c:pt>
                <c:pt idx="123">
                  <c:v>2.09999990463257</c:v>
                </c:pt>
                <c:pt idx="124">
                  <c:v>2.09999990463257</c:v>
                </c:pt>
                <c:pt idx="125">
                  <c:v>2.0</c:v>
                </c:pt>
                <c:pt idx="126">
                  <c:v>1.89999997615814</c:v>
                </c:pt>
                <c:pt idx="127">
                  <c:v>2.09999990463257</c:v>
                </c:pt>
                <c:pt idx="128">
                  <c:v>2.0</c:v>
                </c:pt>
                <c:pt idx="129">
                  <c:v>2.200000047683721</c:v>
                </c:pt>
                <c:pt idx="130">
                  <c:v>3.700000047683721</c:v>
                </c:pt>
                <c:pt idx="131">
                  <c:v>3.5</c:v>
                </c:pt>
                <c:pt idx="132">
                  <c:v>5.199999809265138</c:v>
                </c:pt>
                <c:pt idx="133">
                  <c:v>4.900000095367433</c:v>
                </c:pt>
                <c:pt idx="134">
                  <c:v>4.099999904632592</c:v>
                </c:pt>
                <c:pt idx="135">
                  <c:v>5.0</c:v>
                </c:pt>
                <c:pt idx="136">
                  <c:v>5.5</c:v>
                </c:pt>
                <c:pt idx="137">
                  <c:v>4.300000190734888</c:v>
                </c:pt>
                <c:pt idx="138">
                  <c:v>4.900000095367433</c:v>
                </c:pt>
                <c:pt idx="139">
                  <c:v>4.0</c:v>
                </c:pt>
                <c:pt idx="140">
                  <c:v>4.699999809265137</c:v>
                </c:pt>
                <c:pt idx="141">
                  <c:v>4.400000095367433</c:v>
                </c:pt>
                <c:pt idx="142">
                  <c:v>4.900000095367433</c:v>
                </c:pt>
                <c:pt idx="143">
                  <c:v>5.400000095367433</c:v>
                </c:pt>
                <c:pt idx="144">
                  <c:v>4.300000190734888</c:v>
                </c:pt>
                <c:pt idx="145">
                  <c:v>4.199999809265138</c:v>
                </c:pt>
                <c:pt idx="146">
                  <c:v>4.900000095367433</c:v>
                </c:pt>
                <c:pt idx="147">
                  <c:v>4.5</c:v>
                </c:pt>
                <c:pt idx="148">
                  <c:v>4.699999809265137</c:v>
                </c:pt>
                <c:pt idx="149">
                  <c:v>5.300000190734888</c:v>
                </c:pt>
                <c:pt idx="150">
                  <c:v>4.599999904632592</c:v>
                </c:pt>
                <c:pt idx="151">
                  <c:v>5.5</c:v>
                </c:pt>
                <c:pt idx="152">
                  <c:v>5.400000095367433</c:v>
                </c:pt>
                <c:pt idx="153">
                  <c:v>5.400000095367433</c:v>
                </c:pt>
                <c:pt idx="154">
                  <c:v>6.599999904632592</c:v>
                </c:pt>
                <c:pt idx="155">
                  <c:v>5.300000190734888</c:v>
                </c:pt>
                <c:pt idx="156">
                  <c:v>5.400000095367433</c:v>
                </c:pt>
                <c:pt idx="157">
                  <c:v>3.79999995231628</c:v>
                </c:pt>
                <c:pt idx="158">
                  <c:v>5.599999904632592</c:v>
                </c:pt>
                <c:pt idx="159">
                  <c:v>5.599999904632592</c:v>
                </c:pt>
                <c:pt idx="160">
                  <c:v>5.400000095367433</c:v>
                </c:pt>
                <c:pt idx="161">
                  <c:v>5.400000095367433</c:v>
                </c:pt>
                <c:pt idx="162">
                  <c:v>6.900000095367433</c:v>
                </c:pt>
                <c:pt idx="163">
                  <c:v>5.099999904632592</c:v>
                </c:pt>
              </c:numCache>
            </c:numRef>
          </c:val>
          <c:smooth val="0"/>
        </c:ser>
        <c:dLbls>
          <c:showLegendKey val="0"/>
          <c:showVal val="0"/>
          <c:showCatName val="0"/>
          <c:showSerName val="0"/>
          <c:showPercent val="0"/>
          <c:showBubbleSize val="0"/>
        </c:dLbls>
        <c:marker val="1"/>
        <c:smooth val="0"/>
        <c:axId val="423897912"/>
        <c:axId val="423879160"/>
      </c:lineChart>
      <c:dateAx>
        <c:axId val="423897912"/>
        <c:scaling>
          <c:orientation val="minMax"/>
        </c:scaling>
        <c:delete val="0"/>
        <c:axPos val="b"/>
        <c:numFmt formatCode="yy" sourceLinked="0"/>
        <c:majorTickMark val="out"/>
        <c:minorTickMark val="none"/>
        <c:tickLblPos val="nextTo"/>
        <c:spPr>
          <a:ln>
            <a:solidFill>
              <a:srgbClr val="000000"/>
            </a:solidFill>
          </a:ln>
        </c:spPr>
        <c:txPr>
          <a:bodyPr rot="0"/>
          <a:lstStyle/>
          <a:p>
            <a:pPr>
              <a:defRPr b="1">
                <a:latin typeface="Arial" pitchFamily="34" charset="0"/>
                <a:cs typeface="Arial" pitchFamily="34" charset="0"/>
              </a:defRPr>
            </a:pPr>
            <a:endParaRPr lang="en-US"/>
          </a:p>
        </c:txPr>
        <c:crossAx val="423879160"/>
        <c:crosses val="autoZero"/>
        <c:auto val="1"/>
        <c:lblOffset val="100"/>
        <c:baseTimeUnit val="months"/>
        <c:majorUnit val="12.0"/>
        <c:majorTimeUnit val="months"/>
      </c:dateAx>
      <c:valAx>
        <c:axId val="423879160"/>
        <c:scaling>
          <c:orientation val="minMax"/>
        </c:scaling>
        <c:delete val="0"/>
        <c:axPos val="l"/>
        <c:numFmt formatCode="0.0" sourceLinked="1"/>
        <c:majorTickMark val="out"/>
        <c:minorTickMark val="none"/>
        <c:tickLblPos val="nextTo"/>
        <c:spPr>
          <a:ln>
            <a:solidFill>
              <a:srgbClr val="000000"/>
            </a:solidFill>
          </a:ln>
        </c:spPr>
        <c:txPr>
          <a:bodyPr/>
          <a:lstStyle/>
          <a:p>
            <a:pPr>
              <a:defRPr b="1">
                <a:latin typeface="Arial" pitchFamily="34" charset="0"/>
                <a:cs typeface="Arial" pitchFamily="34" charset="0"/>
              </a:defRPr>
            </a:pPr>
            <a:endParaRPr lang="en-US"/>
          </a:p>
        </c:txPr>
        <c:crossAx val="423897912"/>
        <c:crosses val="autoZero"/>
        <c:crossBetween val="between"/>
      </c:valAx>
      <c:spPr>
        <a:ln w="12700">
          <a:solidFill>
            <a:srgbClr val="000000"/>
          </a:solidFill>
        </a:ln>
      </c:spPr>
    </c:plotArea>
    <c:plotVisOnly val="1"/>
    <c:dispBlanksAs val="gap"/>
    <c:showDLblsOverMax val="0"/>
  </c:chart>
  <c:txPr>
    <a:bodyPr/>
    <a:lstStyle/>
    <a:p>
      <a:pPr>
        <a:defRPr sz="1400" baseline="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0.0614</cdr:x>
      <cdr:y>0</cdr:y>
    </cdr:from>
    <cdr:to>
      <cdr:x>0.47368</cdr:x>
      <cdr:y>0.05</cdr:y>
    </cdr:to>
    <cdr:sp macro="" textlink="">
      <cdr:nvSpPr>
        <cdr:cNvPr id="2" name="TextBox 1"/>
        <cdr:cNvSpPr txBox="1"/>
      </cdr:nvSpPr>
      <cdr:spPr>
        <a:xfrm xmlns:a="http://schemas.openxmlformats.org/drawingml/2006/main">
          <a:off x="533400" y="-76201"/>
          <a:ext cx="3581393" cy="32003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050" b="1" dirty="0" smtClean="0">
              <a:latin typeface="Arial" pitchFamily="34" charset="0"/>
              <a:cs typeface="Arial" pitchFamily="34" charset="0"/>
            </a:rPr>
            <a:t>Q/Q Percent Change, SAAR</a:t>
          </a:r>
          <a:endParaRPr lang="en-US" sz="1050" b="1" dirty="0">
            <a:latin typeface="Arial" pitchFamily="34" charset="0"/>
            <a:cs typeface="Arial" pitchFamily="34" charset="0"/>
          </a:endParaRPr>
        </a:p>
      </cdr:txBody>
    </cdr:sp>
  </cdr:relSizeAnchor>
  <cdr:relSizeAnchor xmlns:cdr="http://schemas.openxmlformats.org/drawingml/2006/chartDrawing">
    <cdr:from>
      <cdr:x>0.7229</cdr:x>
      <cdr:y>0.14589</cdr:y>
    </cdr:from>
    <cdr:to>
      <cdr:x>0.82686</cdr:x>
      <cdr:y>0.2174</cdr:y>
    </cdr:to>
    <cdr:sp macro="" textlink="">
      <cdr:nvSpPr>
        <cdr:cNvPr id="5" name="TextBox 4"/>
        <cdr:cNvSpPr txBox="1"/>
      </cdr:nvSpPr>
      <cdr:spPr>
        <a:xfrm xmlns:a="http://schemas.openxmlformats.org/drawingml/2006/main">
          <a:off x="6610227" y="879058"/>
          <a:ext cx="950581" cy="43088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r"/>
          <a:r>
            <a:rPr lang="en-US" sz="1400" b="1" dirty="0" smtClean="0">
              <a:latin typeface="Arial" pitchFamily="34" charset="0"/>
              <a:cs typeface="Arial" pitchFamily="34" charset="0"/>
            </a:rPr>
            <a:t>Last 4 Qs </a:t>
          </a:r>
        </a:p>
        <a:p xmlns:a="http://schemas.openxmlformats.org/drawingml/2006/main">
          <a:pPr algn="r"/>
          <a:r>
            <a:rPr lang="en-US" sz="1400" b="1" dirty="0" smtClean="0">
              <a:latin typeface="Arial" pitchFamily="34" charset="0"/>
              <a:cs typeface="Arial" pitchFamily="34" charset="0"/>
            </a:rPr>
            <a:t>Avg = 1.6%</a:t>
          </a:r>
          <a:endParaRPr lang="en-US" sz="1400" b="1" dirty="0">
            <a:latin typeface="Arial" pitchFamily="34" charset="0"/>
            <a:cs typeface="Arial" pitchFamily="34" charset="0"/>
          </a:endParaRPr>
        </a:p>
      </cdr:txBody>
    </cdr:sp>
  </cdr:relSizeAnchor>
  <cdr:relSizeAnchor xmlns:cdr="http://schemas.openxmlformats.org/drawingml/2006/chartDrawing">
    <cdr:from>
      <cdr:x>0.91494</cdr:x>
      <cdr:y>0.25135</cdr:y>
    </cdr:from>
    <cdr:to>
      <cdr:x>0.96994</cdr:x>
      <cdr:y>0.25135</cdr:y>
    </cdr:to>
    <cdr:sp macro="" textlink="">
      <cdr:nvSpPr>
        <cdr:cNvPr id="7" name="Straight Arrow Connector 6"/>
        <cdr:cNvSpPr/>
      </cdr:nvSpPr>
      <cdr:spPr bwMode="auto">
        <a:xfrm xmlns:a="http://schemas.openxmlformats.org/drawingml/2006/main">
          <a:off x="8366233" y="1514493"/>
          <a:ext cx="502920" cy="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rgbClr val="0070C0"/>
          </a:solidFill>
          <a:prstDash val="solid"/>
          <a:round/>
          <a:headEnd type="arrow"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0.80116</cdr:x>
      <cdr:y>0.31939</cdr:y>
    </cdr:from>
    <cdr:to>
      <cdr:x>0.85616</cdr:x>
      <cdr:y>0.31965</cdr:y>
    </cdr:to>
    <cdr:cxnSp macro="">
      <cdr:nvCxnSpPr>
        <cdr:cNvPr id="8" name="Straight Arrow Connector 7"/>
        <cdr:cNvCxnSpPr/>
      </cdr:nvCxnSpPr>
      <cdr:spPr bwMode="auto">
        <a:xfrm xmlns:a="http://schemas.openxmlformats.org/drawingml/2006/main" flipV="1">
          <a:off x="7325832" y="1924493"/>
          <a:ext cx="502920" cy="1567"/>
        </a:xfrm>
        <a:prstGeom xmlns:a="http://schemas.openxmlformats.org/drawingml/2006/main" prst="straightConnector1">
          <a:avLst/>
        </a:prstGeom>
        <a:solidFill xmlns:a="http://schemas.openxmlformats.org/drawingml/2006/main">
          <a:srgbClr val="C4C4C4"/>
        </a:solidFill>
        <a:ln xmlns:a="http://schemas.openxmlformats.org/drawingml/2006/main" w="9525" cap="flat" cmpd="sng" algn="ctr">
          <a:solidFill>
            <a:srgbClr val="0070C0"/>
          </a:solidFill>
          <a:prstDash val="solid"/>
          <a:round/>
          <a:headEnd type="arrow" w="med" len="med"/>
          <a:tailEnd type="arrow"/>
        </a:ln>
        <a:effectLst xmlns:a="http://schemas.openxmlformats.org/drawingml/2006/main"/>
      </cdr:spPr>
    </cdr:cxnSp>
  </cdr:relSizeAnchor>
  <cdr:relSizeAnchor xmlns:cdr="http://schemas.openxmlformats.org/drawingml/2006/chartDrawing">
    <cdr:from>
      <cdr:x>0.79884</cdr:x>
      <cdr:y>0.26822</cdr:y>
    </cdr:from>
    <cdr:to>
      <cdr:x>0.84354</cdr:x>
      <cdr:y>0.30398</cdr:y>
    </cdr:to>
    <cdr:sp macro="" textlink="">
      <cdr:nvSpPr>
        <cdr:cNvPr id="9" name="TextBox 5"/>
        <cdr:cNvSpPr txBox="1"/>
      </cdr:nvSpPr>
      <cdr:spPr>
        <a:xfrm xmlns:a="http://schemas.openxmlformats.org/drawingml/2006/main">
          <a:off x="7304593" y="1616156"/>
          <a:ext cx="408766" cy="215444"/>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FFFFFF"/>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FFFFFF"/>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FFFFFF"/>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FFFFFF"/>
              </a:solidFill>
              <a:latin typeface="Arial" charset="0"/>
              <a:ea typeface="ＭＳ Ｐゴシック" charset="-128"/>
              <a:cs typeface="ＭＳ Ｐゴシック" charset="-128"/>
            </a:defRPr>
          </a:lvl9pPr>
        </a:lstStyle>
        <a:p xmlns:a="http://schemas.openxmlformats.org/drawingml/2006/main">
          <a:r>
            <a:rPr lang="en-US" sz="1400" b="1" dirty="0" smtClean="0">
              <a:solidFill>
                <a:srgbClr val="0070C0"/>
              </a:solidFill>
            </a:rPr>
            <a:t>1.5%</a:t>
          </a:r>
          <a:endParaRPr lang="en-US" sz="1400" b="1" dirty="0">
            <a:solidFill>
              <a:srgbClr val="0070C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0.04473</cdr:x>
      <cdr:y>0</cdr:y>
    </cdr:from>
    <cdr:to>
      <cdr:x>0.07957</cdr:x>
      <cdr:y>0.05681</cdr:y>
    </cdr:to>
    <cdr:sp macro="" textlink="">
      <cdr:nvSpPr>
        <cdr:cNvPr id="2" name="TextBox 1"/>
        <cdr:cNvSpPr txBox="1"/>
      </cdr:nvSpPr>
      <cdr:spPr>
        <a:xfrm xmlns:a="http://schemas.openxmlformats.org/drawingml/2006/main">
          <a:off x="366149" y="-78658"/>
          <a:ext cx="285135" cy="2458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a:t>
          </a:r>
          <a:endParaRPr lang="en-US" sz="1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0.60451</cdr:x>
      <cdr:y>0.34221</cdr:y>
    </cdr:from>
    <cdr:to>
      <cdr:x>0.76067</cdr:x>
      <cdr:y>0.41155</cdr:y>
    </cdr:to>
    <cdr:sp macro="" textlink="">
      <cdr:nvSpPr>
        <cdr:cNvPr id="2" name="TextBox 1"/>
        <cdr:cNvSpPr txBox="1"/>
      </cdr:nvSpPr>
      <cdr:spPr>
        <a:xfrm xmlns:a="http://schemas.openxmlformats.org/drawingml/2006/main">
          <a:off x="4947981" y="1504335"/>
          <a:ext cx="1278194"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Median = 9%</a:t>
          </a:r>
          <a:endParaRPr lang="en-US" sz="16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0.05672</cdr:x>
      <cdr:y>0.00865</cdr:y>
    </cdr:from>
    <cdr:to>
      <cdr:x>0.32177</cdr:x>
      <cdr:y>0.05749</cdr:y>
    </cdr:to>
    <cdr:sp macro="" textlink="">
      <cdr:nvSpPr>
        <cdr:cNvPr id="2" name="TextBox 1"/>
        <cdr:cNvSpPr txBox="1"/>
      </cdr:nvSpPr>
      <cdr:spPr>
        <a:xfrm xmlns:a="http://schemas.openxmlformats.org/drawingml/2006/main">
          <a:off x="499458" y="46209"/>
          <a:ext cx="2333943" cy="2608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200" b="1" dirty="0" smtClean="0">
              <a:solidFill>
                <a:srgbClr val="002060"/>
              </a:solidFill>
            </a:rPr>
            <a:t>Index, 1982 = 100</a:t>
          </a:r>
          <a:endParaRPr lang="en-US" sz="1200" b="1" dirty="0">
            <a:solidFill>
              <a:srgbClr val="002060"/>
            </a:solidFill>
          </a:endParaRPr>
        </a:p>
      </cdr:txBody>
    </cdr:sp>
  </cdr:relSizeAnchor>
  <cdr:relSizeAnchor xmlns:cdr="http://schemas.openxmlformats.org/drawingml/2006/chartDrawing">
    <cdr:from>
      <cdr:x>0.48779</cdr:x>
      <cdr:y>0.73268</cdr:y>
    </cdr:from>
    <cdr:to>
      <cdr:x>0.69994</cdr:x>
      <cdr:y>0.81738</cdr:y>
    </cdr:to>
    <cdr:sp macro="" textlink="">
      <cdr:nvSpPr>
        <cdr:cNvPr id="5" name="Rectangle 4"/>
        <cdr:cNvSpPr/>
      </cdr:nvSpPr>
      <cdr:spPr bwMode="auto">
        <a:xfrm xmlns:a="http://schemas.openxmlformats.org/drawingml/2006/main">
          <a:off x="4295325" y="3912602"/>
          <a:ext cx="1868129" cy="45228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400" b="1" dirty="0" smtClean="0">
              <a:solidFill>
                <a:srgbClr val="C00000"/>
              </a:solidFill>
            </a:rPr>
            <a:t>Lumber</a:t>
          </a:r>
          <a:endParaRPr lang="en-US" sz="1400" b="1" dirty="0">
            <a:solidFill>
              <a:srgbClr val="C00000"/>
            </a:solidFill>
          </a:endParaRPr>
        </a:p>
      </cdr:txBody>
    </cdr:sp>
  </cdr:relSizeAnchor>
  <cdr:relSizeAnchor xmlns:cdr="http://schemas.openxmlformats.org/drawingml/2006/chartDrawing">
    <cdr:from>
      <cdr:x>0.14851</cdr:x>
      <cdr:y>0.65731</cdr:y>
    </cdr:from>
    <cdr:to>
      <cdr:x>0.36066</cdr:x>
      <cdr:y>0.74201</cdr:y>
    </cdr:to>
    <cdr:sp macro="" textlink="">
      <cdr:nvSpPr>
        <cdr:cNvPr id="6" name="Rectangle 5"/>
        <cdr:cNvSpPr/>
      </cdr:nvSpPr>
      <cdr:spPr bwMode="auto">
        <a:xfrm xmlns:a="http://schemas.openxmlformats.org/drawingml/2006/main">
          <a:off x="1307690" y="3510116"/>
          <a:ext cx="1868129" cy="45228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2D2DF7"/>
              </a:solidFill>
            </a:rPr>
            <a:t>Plywood</a:t>
          </a:r>
          <a:endParaRPr lang="en-US" sz="1400" b="1" dirty="0">
            <a:solidFill>
              <a:srgbClr val="2D2DF7"/>
            </a:solidFill>
          </a:endParaRPr>
        </a:p>
      </cdr:txBody>
    </cdr:sp>
  </cdr:relSizeAnchor>
  <cdr:relSizeAnchor xmlns:cdr="http://schemas.openxmlformats.org/drawingml/2006/chartDrawing">
    <cdr:from>
      <cdr:x>0.29478</cdr:x>
      <cdr:y>0.22095</cdr:y>
    </cdr:from>
    <cdr:to>
      <cdr:x>0.50693</cdr:x>
      <cdr:y>0.30564</cdr:y>
    </cdr:to>
    <cdr:sp macro="" textlink="">
      <cdr:nvSpPr>
        <cdr:cNvPr id="7" name="Rectangle 6"/>
        <cdr:cNvSpPr/>
      </cdr:nvSpPr>
      <cdr:spPr bwMode="auto">
        <a:xfrm xmlns:a="http://schemas.openxmlformats.org/drawingml/2006/main">
          <a:off x="2595716" y="1179871"/>
          <a:ext cx="1868129" cy="45228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00B050"/>
              </a:solidFill>
            </a:rPr>
            <a:t>Gypsum</a:t>
          </a:r>
          <a:endParaRPr lang="en-US" sz="1400" b="1" dirty="0">
            <a:solidFill>
              <a:srgbClr val="00B05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0.13668</cdr:x>
      <cdr:y>0.07056</cdr:y>
    </cdr:from>
    <cdr:to>
      <cdr:x>0.33464</cdr:x>
      <cdr:y>0.21733</cdr:y>
    </cdr:to>
    <cdr:sp macro="" textlink="">
      <cdr:nvSpPr>
        <cdr:cNvPr id="2" name="TextBox 1"/>
        <cdr:cNvSpPr txBox="1"/>
      </cdr:nvSpPr>
      <cdr:spPr>
        <a:xfrm xmlns:a="http://schemas.openxmlformats.org/drawingml/2006/main">
          <a:off x="1187353" y="341195"/>
          <a:ext cx="1719618" cy="70968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marL="228600" indent="-228600"/>
          <a:r>
            <a:rPr lang="en-US" sz="1400" b="1" dirty="0" smtClean="0">
              <a:latin typeface="Arial" pitchFamily="34" charset="0"/>
              <a:cs typeface="Arial" pitchFamily="34" charset="0"/>
            </a:rPr>
            <a:t>YR	4Q/4Q Chg</a:t>
          </a:r>
        </a:p>
        <a:p xmlns:a="http://schemas.openxmlformats.org/drawingml/2006/main">
          <a:pPr marL="228600" indent="-228600">
            <a:buAutoNum type="arabicPlain" startAt="2011"/>
          </a:pPr>
          <a:r>
            <a:rPr lang="en-US" sz="1400" b="1" dirty="0" smtClean="0">
              <a:latin typeface="Arial" pitchFamily="34" charset="0"/>
              <a:cs typeface="Arial" pitchFamily="34" charset="0"/>
            </a:rPr>
            <a:t>	    4.5%</a:t>
          </a:r>
        </a:p>
        <a:p xmlns:a="http://schemas.openxmlformats.org/drawingml/2006/main">
          <a:pPr marL="228600" indent="-228600">
            <a:buAutoNum type="arabicPlain" startAt="2011"/>
          </a:pPr>
          <a:r>
            <a:rPr lang="en-US" sz="1400" b="1" dirty="0">
              <a:latin typeface="Arial" pitchFamily="34" charset="0"/>
              <a:cs typeface="Arial" pitchFamily="34" charset="0"/>
            </a:rPr>
            <a:t>	</a:t>
          </a:r>
          <a:r>
            <a:rPr lang="en-US" sz="1400" b="1" dirty="0" smtClean="0">
              <a:latin typeface="Arial" pitchFamily="34" charset="0"/>
              <a:cs typeface="Arial" pitchFamily="34" charset="0"/>
            </a:rPr>
            <a:t>    3.4%</a:t>
          </a:r>
        </a:p>
        <a:p xmlns:a="http://schemas.openxmlformats.org/drawingml/2006/main">
          <a:pPr marL="228600" indent="-228600">
            <a:buAutoNum type="arabicPlain" startAt="2011"/>
          </a:pPr>
          <a:r>
            <a:rPr lang="en-US" sz="1400" b="1" dirty="0">
              <a:latin typeface="Arial" pitchFamily="34" charset="0"/>
              <a:cs typeface="Arial" pitchFamily="34" charset="0"/>
            </a:rPr>
            <a:t>	</a:t>
          </a:r>
          <a:r>
            <a:rPr lang="en-US" sz="1400" b="1" dirty="0" smtClean="0">
              <a:latin typeface="Arial" pitchFamily="34" charset="0"/>
              <a:cs typeface="Arial" pitchFamily="34" charset="0"/>
            </a:rPr>
            <a:t> </a:t>
          </a:r>
          <a:r>
            <a:rPr lang="en-US" sz="1400" b="1" dirty="0">
              <a:latin typeface="Arial" pitchFamily="34" charset="0"/>
              <a:cs typeface="Arial" pitchFamily="34" charset="0"/>
            </a:rPr>
            <a:t> </a:t>
          </a:r>
          <a:r>
            <a:rPr lang="en-US" sz="1400" b="1" dirty="0" smtClean="0">
              <a:latin typeface="Arial" pitchFamily="34" charset="0"/>
              <a:cs typeface="Arial" pitchFamily="34" charset="0"/>
            </a:rPr>
            <a:t>  0.5%</a:t>
          </a:r>
        </a:p>
        <a:p xmlns:a="http://schemas.openxmlformats.org/drawingml/2006/main">
          <a:pPr marL="228600" indent="-228600">
            <a:buAutoNum type="arabicPlain" startAt="2011"/>
          </a:pPr>
          <a:r>
            <a:rPr lang="en-US" sz="1400" b="1" dirty="0">
              <a:latin typeface="Arial" pitchFamily="34" charset="0"/>
              <a:cs typeface="Arial" pitchFamily="34" charset="0"/>
            </a:rPr>
            <a:t>	</a:t>
          </a:r>
          <a:r>
            <a:rPr lang="en-US" sz="1400" b="1" dirty="0" smtClean="0">
              <a:latin typeface="Arial" pitchFamily="34" charset="0"/>
              <a:cs typeface="Arial" pitchFamily="34" charset="0"/>
            </a:rPr>
            <a:t>    1.8%</a:t>
          </a:r>
        </a:p>
        <a:p xmlns:a="http://schemas.openxmlformats.org/drawingml/2006/main">
          <a:pPr marL="228600" indent="-228600">
            <a:buAutoNum type="arabicPlain" startAt="2011"/>
          </a:pPr>
          <a:r>
            <a:rPr lang="en-US" sz="1400" b="1" dirty="0" smtClean="0">
              <a:latin typeface="Arial" pitchFamily="34" charset="0"/>
              <a:cs typeface="Arial" pitchFamily="34" charset="0"/>
            </a:rPr>
            <a:t>               1.5%</a:t>
          </a:r>
          <a:endParaRPr lang="en-US" sz="1400" b="1" dirty="0">
            <a:latin typeface="Arial" pitchFamily="34" charset="0"/>
            <a:cs typeface="Arial" pitchFamily="34" charset="0"/>
          </a:endParaRPr>
        </a:p>
        <a:p xmlns:a="http://schemas.openxmlformats.org/drawingml/2006/main">
          <a:pPr marL="228600" indent="-228600"/>
          <a:endParaRPr lang="en-US" sz="1400" b="1" dirty="0" smtClean="0">
            <a:latin typeface="Arial" pitchFamily="34" charset="0"/>
            <a:cs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0.76807</cdr:x>
      <cdr:y>0.44575</cdr:y>
    </cdr:from>
    <cdr:to>
      <cdr:x>0.87978</cdr:x>
      <cdr:y>0.64987</cdr:y>
    </cdr:to>
    <cdr:sp macro="" textlink="">
      <cdr:nvSpPr>
        <cdr:cNvPr id="2" name="TextBox 1"/>
        <cdr:cNvSpPr txBox="1"/>
      </cdr:nvSpPr>
      <cdr:spPr>
        <a:xfrm xmlns:a="http://schemas.openxmlformats.org/drawingml/2006/main">
          <a:off x="6286741" y="1996826"/>
          <a:ext cx="914363" cy="9144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00B050"/>
              </a:solidFill>
              <a:latin typeface="Arial" pitchFamily="34" charset="0"/>
              <a:cs typeface="Arial" pitchFamily="34" charset="0"/>
            </a:rPr>
            <a:t>5+ Starts (R)</a:t>
          </a:r>
          <a:endParaRPr lang="en-US" sz="1400" b="1" dirty="0">
            <a:solidFill>
              <a:srgbClr val="00B050"/>
            </a:solidFill>
            <a:latin typeface="Arial" pitchFamily="34" charset="0"/>
            <a:cs typeface="Arial" pitchFamily="34" charset="0"/>
          </a:endParaRPr>
        </a:p>
      </cdr:txBody>
    </cdr:sp>
  </cdr:relSizeAnchor>
  <cdr:relSizeAnchor xmlns:cdr="http://schemas.openxmlformats.org/drawingml/2006/chartDrawing">
    <cdr:from>
      <cdr:x>0.17567</cdr:x>
      <cdr:y>0.50596</cdr:y>
    </cdr:from>
    <cdr:to>
      <cdr:x>0.33543</cdr:x>
      <cdr:y>0.58936</cdr:y>
    </cdr:to>
    <cdr:sp macro="" textlink="">
      <cdr:nvSpPr>
        <cdr:cNvPr id="3" name="TextBox 2"/>
        <cdr:cNvSpPr txBox="1"/>
      </cdr:nvSpPr>
      <cdr:spPr>
        <a:xfrm xmlns:a="http://schemas.openxmlformats.org/drawingml/2006/main">
          <a:off x="1437864" y="2266554"/>
          <a:ext cx="1307691" cy="3736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rgbClr val="0070C0"/>
              </a:solidFill>
              <a:latin typeface="Arial" pitchFamily="34" charset="0"/>
              <a:cs typeface="Arial" pitchFamily="34" charset="0"/>
            </a:rPr>
            <a:t>NAHB MMI (L)</a:t>
          </a:r>
          <a:endParaRPr lang="en-US" sz="1400" b="1" dirty="0">
            <a:solidFill>
              <a:srgbClr val="0070C0"/>
            </a:solidFill>
            <a:latin typeface="Arial" pitchFamily="34" charset="0"/>
            <a:cs typeface="Arial" pitchFamily="34" charset="0"/>
          </a:endParaRPr>
        </a:p>
      </cdr:txBody>
    </cdr:sp>
  </cdr:relSizeAnchor>
  <cdr:relSizeAnchor xmlns:cdr="http://schemas.openxmlformats.org/drawingml/2006/chartDrawing">
    <cdr:from>
      <cdr:x>0.40728</cdr:x>
      <cdr:y>0.75719</cdr:y>
    </cdr:from>
    <cdr:to>
      <cdr:x>0.43157</cdr:x>
      <cdr:y>0.80528</cdr:y>
    </cdr:to>
    <cdr:sp macro="" textlink="">
      <cdr:nvSpPr>
        <cdr:cNvPr id="4" name="TextBox 1"/>
        <cdr:cNvSpPr txBox="1"/>
      </cdr:nvSpPr>
      <cdr:spPr>
        <a:xfrm xmlns:a="http://schemas.openxmlformats.org/drawingml/2006/main">
          <a:off x="3333648" y="3392006"/>
          <a:ext cx="198817" cy="21543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0070C0"/>
              </a:solidFill>
              <a:latin typeface="Arial" pitchFamily="34" charset="0"/>
              <a:cs typeface="Arial" pitchFamily="34" charset="0"/>
            </a:rPr>
            <a:t>16</a:t>
          </a:r>
          <a:endParaRPr lang="en-US" sz="1400" b="1" dirty="0">
            <a:solidFill>
              <a:srgbClr val="0070C0"/>
            </a:solidFill>
            <a:latin typeface="Arial" pitchFamily="34" charset="0"/>
            <a:cs typeface="Arial"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0.05656</cdr:x>
      <cdr:y>0</cdr:y>
    </cdr:from>
    <cdr:to>
      <cdr:x>0.46884</cdr:x>
      <cdr:y>0.05</cdr:y>
    </cdr:to>
    <cdr:sp macro="" textlink="">
      <cdr:nvSpPr>
        <cdr:cNvPr id="3" name="TextBox 1"/>
        <cdr:cNvSpPr txBox="1"/>
      </cdr:nvSpPr>
      <cdr:spPr>
        <a:xfrm xmlns:a="http://schemas.openxmlformats.org/drawingml/2006/main">
          <a:off x="491319" y="0"/>
          <a:ext cx="3581393" cy="269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latin typeface="Arial" pitchFamily="34" charset="0"/>
              <a:cs typeface="Arial" pitchFamily="34" charset="0"/>
            </a:rPr>
            <a:t>Thousands</a:t>
          </a:r>
          <a:endParaRPr lang="en-US" sz="1400" b="1" dirty="0">
            <a:latin typeface="Arial" pitchFamily="34" charset="0"/>
            <a:cs typeface="Arial" pitchFamily="34" charset="0"/>
          </a:endParaRPr>
        </a:p>
      </cdr:txBody>
    </cdr:sp>
  </cdr:relSizeAnchor>
  <cdr:relSizeAnchor xmlns:cdr="http://schemas.openxmlformats.org/drawingml/2006/chartDrawing">
    <cdr:from>
      <cdr:x>0.50922</cdr:x>
      <cdr:y>0.38744</cdr:y>
    </cdr:from>
    <cdr:to>
      <cdr:x>0.54212</cdr:x>
      <cdr:y>0.80741</cdr:y>
    </cdr:to>
    <cdr:sp macro="" textlink="">
      <cdr:nvSpPr>
        <cdr:cNvPr id="4" name="Left Brace 3"/>
        <cdr:cNvSpPr/>
      </cdr:nvSpPr>
      <cdr:spPr bwMode="auto">
        <a:xfrm xmlns:a="http://schemas.openxmlformats.org/drawingml/2006/main">
          <a:off x="4423494" y="1987567"/>
          <a:ext cx="285796" cy="2154433"/>
        </a:xfrm>
        <a:prstGeom xmlns:a="http://schemas.openxmlformats.org/drawingml/2006/main" prst="leftBrace">
          <a:avLst/>
        </a:prstGeom>
        <a:noFill xmlns:a="http://schemas.openxmlformats.org/drawingml/2006/main"/>
        <a:ln xmlns:a="http://schemas.openxmlformats.org/drawingml/2006/main" w="15875"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0.43183</cdr:x>
      <cdr:y>0.57394</cdr:y>
    </cdr:from>
    <cdr:to>
      <cdr:x>0.5086</cdr:x>
      <cdr:y>0.61593</cdr:y>
    </cdr:to>
    <cdr:sp macro="" textlink="">
      <cdr:nvSpPr>
        <cdr:cNvPr id="5" name="TextBox 4"/>
        <cdr:cNvSpPr txBox="1"/>
      </cdr:nvSpPr>
      <cdr:spPr>
        <a:xfrm xmlns:a="http://schemas.openxmlformats.org/drawingml/2006/main">
          <a:off x="3751223" y="2944268"/>
          <a:ext cx="666886" cy="21540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1400" b="1" dirty="0" smtClean="0">
              <a:solidFill>
                <a:srgbClr val="C00000"/>
              </a:solidFill>
              <a:latin typeface="Arial" pitchFamily="34" charset="0"/>
              <a:cs typeface="Arial" pitchFamily="34" charset="0"/>
            </a:rPr>
            <a:t>76% fall</a:t>
          </a:r>
          <a:endParaRPr lang="en-US" sz="1400" b="1" dirty="0">
            <a:solidFill>
              <a:srgbClr val="C00000"/>
            </a:solidFill>
            <a:latin typeface="Arial" pitchFamily="34" charset="0"/>
            <a:cs typeface="Arial" pitchFamily="34" charset="0"/>
          </a:endParaRPr>
        </a:p>
      </cdr:txBody>
    </cdr:sp>
  </cdr:relSizeAnchor>
  <cdr:relSizeAnchor xmlns:cdr="http://schemas.openxmlformats.org/drawingml/2006/chartDrawing">
    <cdr:from>
      <cdr:x>0.87195</cdr:x>
      <cdr:y>0.2197</cdr:y>
    </cdr:from>
    <cdr:to>
      <cdr:x>0.98214</cdr:x>
      <cdr:y>0.3037</cdr:y>
    </cdr:to>
    <cdr:sp macro="" textlink="">
      <cdr:nvSpPr>
        <cdr:cNvPr id="7" name="TextBox 6"/>
        <cdr:cNvSpPr txBox="1"/>
      </cdr:nvSpPr>
      <cdr:spPr>
        <a:xfrm xmlns:a="http://schemas.openxmlformats.org/drawingml/2006/main">
          <a:off x="7574473" y="1127037"/>
          <a:ext cx="957199" cy="4309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FFFFFF"/>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FFFFFF"/>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FFFFFF"/>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FFFFFF"/>
              </a:solidFill>
              <a:latin typeface="Arial" charset="0"/>
              <a:ea typeface="ＭＳ Ｐゴシック" charset="-128"/>
              <a:cs typeface="ＭＳ Ｐゴシック" charset="-128"/>
            </a:defRPr>
          </a:lvl9pPr>
        </a:lstStyle>
        <a:p xmlns:a="http://schemas.openxmlformats.org/drawingml/2006/main">
          <a:pPr algn="ctr"/>
          <a:r>
            <a:rPr lang="en-US" sz="1400" b="1" dirty="0" smtClean="0">
              <a:solidFill>
                <a:srgbClr val="000000"/>
              </a:solidFill>
            </a:rPr>
            <a:t>2015Q4:</a:t>
          </a:r>
        </a:p>
        <a:p xmlns:a="http://schemas.openxmlformats.org/drawingml/2006/main">
          <a:pPr algn="ctr"/>
          <a:r>
            <a:rPr lang="en-US" sz="1400" b="1" dirty="0" smtClean="0">
              <a:solidFill>
                <a:srgbClr val="000000"/>
              </a:solidFill>
            </a:rPr>
            <a:t> 110%</a:t>
          </a:r>
          <a:endParaRPr lang="en-US" sz="1400" b="1" dirty="0">
            <a:solidFill>
              <a:srgbClr val="000000"/>
            </a:solidFill>
          </a:endParaRPr>
        </a:p>
      </cdr:txBody>
    </cdr:sp>
  </cdr:relSizeAnchor>
  <cdr:relSizeAnchor xmlns:cdr="http://schemas.openxmlformats.org/drawingml/2006/chartDrawing">
    <cdr:from>
      <cdr:x>0.95961</cdr:x>
      <cdr:y>0.29846</cdr:y>
    </cdr:from>
    <cdr:to>
      <cdr:x>0.97888</cdr:x>
      <cdr:y>0.33946</cdr:y>
    </cdr:to>
    <cdr:cxnSp macro="">
      <cdr:nvCxnSpPr>
        <cdr:cNvPr id="8" name="Straight Arrow Connector 7"/>
        <cdr:cNvCxnSpPr/>
      </cdr:nvCxnSpPr>
      <cdr:spPr bwMode="auto">
        <a:xfrm xmlns:a="http://schemas.openxmlformats.org/drawingml/2006/main">
          <a:off x="8335920" y="1531099"/>
          <a:ext cx="167395" cy="210328"/>
        </a:xfrm>
        <a:prstGeom xmlns:a="http://schemas.openxmlformats.org/drawingml/2006/main" prst="straightConnector1">
          <a:avLst/>
        </a:prstGeom>
        <a:solidFill xmlns:a="http://schemas.openxmlformats.org/drawingml/2006/main">
          <a:srgbClr val="C4C4C4"/>
        </a:solidFill>
        <a:ln xmlns:a="http://schemas.openxmlformats.org/drawingml/2006/main" w="31750" cap="flat" cmpd="sng" algn="ctr">
          <a:solidFill>
            <a:srgbClr val="080808"/>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0.19998</cdr:x>
      <cdr:y>0.28748</cdr:y>
    </cdr:from>
    <cdr:to>
      <cdr:x>0.30035</cdr:x>
      <cdr:y>0.33722</cdr:y>
    </cdr:to>
    <cdr:sp macro="" textlink="">
      <cdr:nvSpPr>
        <cdr:cNvPr id="9" name="TextBox 8"/>
        <cdr:cNvSpPr txBox="1"/>
      </cdr:nvSpPr>
      <cdr:spPr>
        <a:xfrm xmlns:a="http://schemas.openxmlformats.org/drawingml/2006/main">
          <a:off x="1737186" y="1474768"/>
          <a:ext cx="871894" cy="2551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err="1" smtClean="0"/>
            <a:t>Avg</a:t>
          </a:r>
          <a:r>
            <a:rPr lang="en-US" sz="1200" b="1" dirty="0" smtClean="0"/>
            <a:t>=340</a:t>
          </a:r>
          <a:endParaRPr lang="en-US" sz="12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0.06599</cdr:x>
      <cdr:y>0</cdr:y>
    </cdr:from>
    <cdr:to>
      <cdr:x>0.47827</cdr:x>
      <cdr:y>0.05</cdr:y>
    </cdr:to>
    <cdr:sp macro="" textlink="">
      <cdr:nvSpPr>
        <cdr:cNvPr id="3" name="TextBox 1"/>
        <cdr:cNvSpPr txBox="1"/>
      </cdr:nvSpPr>
      <cdr:spPr>
        <a:xfrm xmlns:a="http://schemas.openxmlformats.org/drawingml/2006/main">
          <a:off x="573206" y="0"/>
          <a:ext cx="3581393" cy="269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latin typeface="Arial" pitchFamily="34" charset="0"/>
              <a:cs typeface="Arial" pitchFamily="34" charset="0"/>
            </a:rPr>
            <a:t>Thousands</a:t>
          </a:r>
          <a:endParaRPr lang="en-US" sz="1400" b="1" dirty="0">
            <a:latin typeface="Arial" pitchFamily="34" charset="0"/>
            <a:cs typeface="Arial" pitchFamily="34" charset="0"/>
          </a:endParaRPr>
        </a:p>
      </cdr:txBody>
    </cdr:sp>
  </cdr:relSizeAnchor>
  <cdr:relSizeAnchor xmlns:cdr="http://schemas.openxmlformats.org/drawingml/2006/chartDrawing">
    <cdr:from>
      <cdr:x>0.53788</cdr:x>
      <cdr:y>0</cdr:y>
    </cdr:from>
    <cdr:to>
      <cdr:x>0.95016</cdr:x>
      <cdr:y>0.05</cdr:y>
    </cdr:to>
    <cdr:sp macro="" textlink="">
      <cdr:nvSpPr>
        <cdr:cNvPr id="6" name="TextBox 1"/>
        <cdr:cNvSpPr txBox="1"/>
      </cdr:nvSpPr>
      <cdr:spPr>
        <a:xfrm xmlns:a="http://schemas.openxmlformats.org/drawingml/2006/main">
          <a:off x="4672483" y="-10048"/>
          <a:ext cx="3581394" cy="269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pPr algn="r"/>
          <a:r>
            <a:rPr lang="en-US" sz="1400" b="1" dirty="0" smtClean="0">
              <a:latin typeface="Arial" pitchFamily="34" charset="0"/>
              <a:cs typeface="Arial" pitchFamily="34" charset="0"/>
            </a:rPr>
            <a:t>Millions</a:t>
          </a:r>
          <a:endParaRPr lang="en-US" sz="1400" b="1" dirty="0">
            <a:latin typeface="Arial" pitchFamily="34" charset="0"/>
            <a:cs typeface="Arial"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0.06599</cdr:x>
      <cdr:y>0</cdr:y>
    </cdr:from>
    <cdr:to>
      <cdr:x>0.47827</cdr:x>
      <cdr:y>0.05</cdr:y>
    </cdr:to>
    <cdr:sp macro="" textlink="">
      <cdr:nvSpPr>
        <cdr:cNvPr id="3" name="TextBox 1"/>
        <cdr:cNvSpPr txBox="1"/>
      </cdr:nvSpPr>
      <cdr:spPr>
        <a:xfrm xmlns:a="http://schemas.openxmlformats.org/drawingml/2006/main">
          <a:off x="573206" y="0"/>
          <a:ext cx="3581393" cy="2697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latin typeface="Arial" pitchFamily="34" charset="0"/>
              <a:cs typeface="Arial" pitchFamily="34" charset="0"/>
            </a:rPr>
            <a:t>Thousands of units, SAAR</a:t>
          </a:r>
          <a:endParaRPr lang="en-US" sz="1400" b="1" dirty="0">
            <a:latin typeface="Arial" pitchFamily="34" charset="0"/>
            <a:cs typeface="Arial" pitchFamily="34" charset="0"/>
          </a:endParaRPr>
        </a:p>
      </cdr:txBody>
    </cdr:sp>
  </cdr:relSizeAnchor>
  <cdr:relSizeAnchor xmlns:cdr="http://schemas.openxmlformats.org/drawingml/2006/chartDrawing">
    <cdr:from>
      <cdr:x>0.39083</cdr:x>
      <cdr:y>0.15875</cdr:y>
    </cdr:from>
    <cdr:to>
      <cdr:x>0.41903</cdr:x>
      <cdr:y>0.76743</cdr:y>
    </cdr:to>
    <cdr:sp macro="" textlink="">
      <cdr:nvSpPr>
        <cdr:cNvPr id="4" name="Left Brace 3"/>
        <cdr:cNvSpPr/>
      </cdr:nvSpPr>
      <cdr:spPr bwMode="auto">
        <a:xfrm xmlns:a="http://schemas.openxmlformats.org/drawingml/2006/main">
          <a:off x="3395064" y="856446"/>
          <a:ext cx="244968" cy="3283804"/>
        </a:xfrm>
        <a:prstGeom xmlns:a="http://schemas.openxmlformats.org/drawingml/2006/main" prst="leftBrace">
          <a:avLst/>
        </a:prstGeom>
        <a:noFill xmlns:a="http://schemas.openxmlformats.org/drawingml/2006/main"/>
        <a:ln xmlns:a="http://schemas.openxmlformats.org/drawingml/2006/main" w="15875"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0.31134</cdr:x>
      <cdr:y>0.44201</cdr:y>
    </cdr:from>
    <cdr:to>
      <cdr:x>0.38811</cdr:x>
      <cdr:y>0.48194</cdr:y>
    </cdr:to>
    <cdr:sp macro="" textlink="">
      <cdr:nvSpPr>
        <cdr:cNvPr id="5" name="TextBox 4"/>
        <cdr:cNvSpPr txBox="1"/>
      </cdr:nvSpPr>
      <cdr:spPr>
        <a:xfrm xmlns:a="http://schemas.openxmlformats.org/drawingml/2006/main">
          <a:off x="2704533" y="2384611"/>
          <a:ext cx="666885" cy="215421"/>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1400" b="1" dirty="0" smtClean="0">
              <a:solidFill>
                <a:srgbClr val="C00000"/>
              </a:solidFill>
              <a:latin typeface="Arial" pitchFamily="34" charset="0"/>
              <a:cs typeface="Arial" pitchFamily="34" charset="0"/>
            </a:rPr>
            <a:t>80% fall</a:t>
          </a:r>
          <a:endParaRPr lang="en-US" sz="1400" b="1" dirty="0">
            <a:solidFill>
              <a:srgbClr val="C00000"/>
            </a:solidFill>
            <a:latin typeface="Arial" pitchFamily="34" charset="0"/>
            <a:cs typeface="Arial" pitchFamily="34" charset="0"/>
          </a:endParaRPr>
        </a:p>
      </cdr:txBody>
    </cdr:sp>
  </cdr:relSizeAnchor>
  <cdr:relSizeAnchor xmlns:cdr="http://schemas.openxmlformats.org/drawingml/2006/chartDrawing">
    <cdr:from>
      <cdr:x>0.95291</cdr:x>
      <cdr:y>0.34581</cdr:y>
    </cdr:from>
    <cdr:to>
      <cdr:x>0.98928</cdr:x>
      <cdr:y>0.38195</cdr:y>
    </cdr:to>
    <cdr:cxnSp macro="">
      <cdr:nvCxnSpPr>
        <cdr:cNvPr id="6" name="Straight Arrow Connector 5"/>
        <cdr:cNvCxnSpPr/>
      </cdr:nvCxnSpPr>
      <cdr:spPr bwMode="auto">
        <a:xfrm xmlns:a="http://schemas.openxmlformats.org/drawingml/2006/main">
          <a:off x="8277739" y="1865636"/>
          <a:ext cx="315939" cy="194974"/>
        </a:xfrm>
        <a:prstGeom xmlns:a="http://schemas.openxmlformats.org/drawingml/2006/main" prst="straightConnector1">
          <a:avLst/>
        </a:prstGeom>
        <a:solidFill xmlns:a="http://schemas.openxmlformats.org/drawingml/2006/main">
          <a:srgbClr val="C4C4C4"/>
        </a:solidFill>
        <a:ln xmlns:a="http://schemas.openxmlformats.org/drawingml/2006/main" w="31750" cap="flat" cmpd="sng" algn="ctr">
          <a:solidFill>
            <a:srgbClr val="000000"/>
          </a:solidFill>
          <a:prstDash val="solid"/>
          <a:round/>
          <a:headEnd type="none" w="med" len="med"/>
          <a:tailEnd type="arrow"/>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0.10893</cdr:x>
      <cdr:y>0.14611</cdr:y>
    </cdr:from>
    <cdr:to>
      <cdr:x>0.27914</cdr:x>
      <cdr:y>0.25807</cdr:y>
    </cdr:to>
    <cdr:sp macro="" textlink="">
      <cdr:nvSpPr>
        <cdr:cNvPr id="2" name="Rectangle 1"/>
        <cdr:cNvSpPr/>
      </cdr:nvSpPr>
      <cdr:spPr bwMode="auto">
        <a:xfrm xmlns:a="http://schemas.openxmlformats.org/drawingml/2006/main">
          <a:off x="893564" y="757067"/>
          <a:ext cx="1396190" cy="580132"/>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400" b="1" dirty="0" smtClean="0">
              <a:solidFill>
                <a:srgbClr val="0070C0"/>
              </a:solidFill>
            </a:rPr>
            <a:t>30-year FRM</a:t>
          </a:r>
          <a:endParaRPr lang="en-US" sz="1400" b="1" dirty="0">
            <a:solidFill>
              <a:srgbClr val="0070C0"/>
            </a:solidFill>
          </a:endParaRPr>
        </a:p>
      </cdr:txBody>
    </cdr:sp>
  </cdr:relSizeAnchor>
  <cdr:relSizeAnchor xmlns:cdr="http://schemas.openxmlformats.org/drawingml/2006/chartDrawing">
    <cdr:from>
      <cdr:x>0.16288</cdr:x>
      <cdr:y>0.51044</cdr:y>
    </cdr:from>
    <cdr:to>
      <cdr:x>0.50809</cdr:x>
      <cdr:y>0.58824</cdr:y>
    </cdr:to>
    <cdr:sp macro="" textlink="">
      <cdr:nvSpPr>
        <cdr:cNvPr id="3" name="Rectangle 2"/>
        <cdr:cNvSpPr/>
      </cdr:nvSpPr>
      <cdr:spPr bwMode="auto">
        <a:xfrm xmlns:a="http://schemas.openxmlformats.org/drawingml/2006/main">
          <a:off x="1336029" y="2644878"/>
          <a:ext cx="2831690" cy="403122"/>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000000"/>
              </a:solidFill>
            </a:rPr>
            <a:t>1991 – 2001 Avg: </a:t>
          </a:r>
          <a:r>
            <a:rPr lang="en-US" sz="1400" b="1" dirty="0" smtClean="0">
              <a:solidFill>
                <a:srgbClr val="0070C0"/>
              </a:solidFill>
            </a:rPr>
            <a:t>7.9%</a:t>
          </a:r>
          <a:endParaRPr lang="en-US" sz="1400" b="1" dirty="0">
            <a:solidFill>
              <a:srgbClr val="0070C0"/>
            </a:solidFill>
          </a:endParaRPr>
        </a:p>
      </cdr:txBody>
    </cdr:sp>
  </cdr:relSizeAnchor>
  <cdr:relSizeAnchor xmlns:cdr="http://schemas.openxmlformats.org/drawingml/2006/chartDrawing">
    <cdr:from>
      <cdr:x>0.52501</cdr:x>
      <cdr:y>0.64137</cdr:y>
    </cdr:from>
    <cdr:to>
      <cdr:x>0.87022</cdr:x>
      <cdr:y>0.71917</cdr:y>
    </cdr:to>
    <cdr:sp macro="" textlink="">
      <cdr:nvSpPr>
        <cdr:cNvPr id="4" name="Rectangle 3"/>
        <cdr:cNvSpPr/>
      </cdr:nvSpPr>
      <cdr:spPr bwMode="auto">
        <a:xfrm xmlns:a="http://schemas.openxmlformats.org/drawingml/2006/main">
          <a:off x="4306530" y="3323304"/>
          <a:ext cx="2831690" cy="403122"/>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000000"/>
              </a:solidFill>
            </a:rPr>
            <a:t>2002 – 2007 Avg: </a:t>
          </a:r>
          <a:r>
            <a:rPr lang="en-US" sz="1400" b="1" dirty="0" smtClean="0">
              <a:solidFill>
                <a:srgbClr val="0070C0"/>
              </a:solidFill>
            </a:rPr>
            <a:t>6.1%</a:t>
          </a:r>
          <a:endParaRPr lang="en-US" sz="1400" b="1" dirty="0">
            <a:solidFill>
              <a:srgbClr val="0070C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0.05672</cdr:x>
      <cdr:y>0.00865</cdr:y>
    </cdr:from>
    <cdr:to>
      <cdr:x>0.32177</cdr:x>
      <cdr:y>0.05749</cdr:y>
    </cdr:to>
    <cdr:sp macro="" textlink="">
      <cdr:nvSpPr>
        <cdr:cNvPr id="2" name="TextBox 1"/>
        <cdr:cNvSpPr txBox="1"/>
      </cdr:nvSpPr>
      <cdr:spPr>
        <a:xfrm xmlns:a="http://schemas.openxmlformats.org/drawingml/2006/main">
          <a:off x="499458" y="46209"/>
          <a:ext cx="2333943" cy="2608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200" b="1" dirty="0" smtClean="0">
              <a:solidFill>
                <a:srgbClr val="002060"/>
              </a:solidFill>
            </a:rPr>
            <a:t>Index, 2000Q1 = 100</a:t>
          </a:r>
          <a:endParaRPr lang="en-US" sz="1200" b="1" dirty="0">
            <a:solidFill>
              <a:srgbClr val="002060"/>
            </a:solidFill>
          </a:endParaRPr>
        </a:p>
      </cdr:txBody>
    </cdr:sp>
  </cdr:relSizeAnchor>
  <cdr:relSizeAnchor xmlns:cdr="http://schemas.openxmlformats.org/drawingml/2006/chartDrawing">
    <cdr:from>
      <cdr:x>0.08247</cdr:x>
      <cdr:y>0.60748</cdr:y>
    </cdr:from>
    <cdr:to>
      <cdr:x>0.25777</cdr:x>
      <cdr:y>0.72716</cdr:y>
    </cdr:to>
    <cdr:sp macro="" textlink="">
      <cdr:nvSpPr>
        <cdr:cNvPr id="3" name="Rectangle 2"/>
        <cdr:cNvSpPr/>
      </cdr:nvSpPr>
      <cdr:spPr bwMode="auto">
        <a:xfrm xmlns:a="http://schemas.openxmlformats.org/drawingml/2006/main">
          <a:off x="726214" y="3244007"/>
          <a:ext cx="1543665" cy="639097"/>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400" b="1" dirty="0" smtClean="0">
              <a:solidFill>
                <a:srgbClr val="0070C0"/>
              </a:solidFill>
            </a:rPr>
            <a:t>Case-</a:t>
          </a:r>
          <a:r>
            <a:rPr lang="en-US" sz="1400" b="1" dirty="0" err="1" smtClean="0">
              <a:solidFill>
                <a:srgbClr val="0070C0"/>
              </a:solidFill>
            </a:rPr>
            <a:t>Shiller</a:t>
          </a:r>
          <a:endParaRPr lang="en-US" sz="1400" b="1" dirty="0">
            <a:solidFill>
              <a:srgbClr val="0070C0"/>
            </a:solidFill>
          </a:endParaRPr>
        </a:p>
      </cdr:txBody>
    </cdr:sp>
  </cdr:relSizeAnchor>
  <cdr:relSizeAnchor xmlns:cdr="http://schemas.openxmlformats.org/drawingml/2006/chartDrawing">
    <cdr:from>
      <cdr:x>0.16749</cdr:x>
      <cdr:y>0.74753</cdr:y>
    </cdr:from>
    <cdr:to>
      <cdr:x>0.34279</cdr:x>
      <cdr:y>0.86721</cdr:y>
    </cdr:to>
    <cdr:sp macro="" textlink="">
      <cdr:nvSpPr>
        <cdr:cNvPr id="4" name="Rectangle 3"/>
        <cdr:cNvSpPr/>
      </cdr:nvSpPr>
      <cdr:spPr bwMode="auto">
        <a:xfrm xmlns:a="http://schemas.openxmlformats.org/drawingml/2006/main">
          <a:off x="1474840" y="3991897"/>
          <a:ext cx="1543665" cy="639097"/>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C00000"/>
              </a:solidFill>
            </a:rPr>
            <a:t>FHFA</a:t>
          </a:r>
          <a:endParaRPr lang="en-US" sz="1400" b="1" dirty="0">
            <a:solidFill>
              <a:srgbClr val="C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0.07018</cdr:x>
      <cdr:y>0</cdr:y>
    </cdr:from>
    <cdr:to>
      <cdr:x>0.26317</cdr:x>
      <cdr:y>0.06154</cdr:y>
    </cdr:to>
    <cdr:sp macro="" textlink="">
      <cdr:nvSpPr>
        <cdr:cNvPr id="2" name="TextBox 1"/>
        <cdr:cNvSpPr txBox="1"/>
      </cdr:nvSpPr>
      <cdr:spPr>
        <a:xfrm xmlns:a="http://schemas.openxmlformats.org/drawingml/2006/main">
          <a:off x="609600" y="0"/>
          <a:ext cx="1676466" cy="30480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b="1"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0.05974</cdr:x>
      <cdr:y>0.01055</cdr:y>
    </cdr:from>
    <cdr:to>
      <cdr:x>0.38817</cdr:x>
      <cdr:y>0.06646</cdr:y>
    </cdr:to>
    <cdr:sp macro="" textlink="">
      <cdr:nvSpPr>
        <cdr:cNvPr id="9" name="TextBox 1"/>
        <cdr:cNvSpPr txBox="1"/>
      </cdr:nvSpPr>
      <cdr:spPr>
        <a:xfrm xmlns:a="http://schemas.openxmlformats.org/drawingml/2006/main">
          <a:off x="546265" y="59376"/>
          <a:ext cx="3003166" cy="314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200" dirty="0" smtClean="0">
              <a:solidFill>
                <a:srgbClr val="002060"/>
              </a:solidFill>
            </a:rPr>
            <a:t>Percentage of Historical Trend</a:t>
          </a:r>
          <a:endParaRPr lang="en-US" sz="1200" dirty="0">
            <a:solidFill>
              <a:srgbClr val="00206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0.07018</cdr:x>
      <cdr:y>0</cdr:y>
    </cdr:from>
    <cdr:to>
      <cdr:x>0.26317</cdr:x>
      <cdr:y>0.06154</cdr:y>
    </cdr:to>
    <cdr:sp macro="" textlink="">
      <cdr:nvSpPr>
        <cdr:cNvPr id="2" name="TextBox 1"/>
        <cdr:cNvSpPr txBox="1"/>
      </cdr:nvSpPr>
      <cdr:spPr>
        <a:xfrm xmlns:a="http://schemas.openxmlformats.org/drawingml/2006/main">
          <a:off x="609600" y="0"/>
          <a:ext cx="1676466" cy="30480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400" b="1" dirty="0">
            <a:latin typeface="Arial" pitchFamily="34" charset="0"/>
            <a:cs typeface="Arial" pitchFamily="34" charset="0"/>
          </a:endParaRPr>
        </a:p>
      </cdr:txBody>
    </cdr:sp>
  </cdr:relSizeAnchor>
  <cdr:relSizeAnchor xmlns:cdr="http://schemas.openxmlformats.org/drawingml/2006/chartDrawing">
    <cdr:from>
      <cdr:x>0.29608</cdr:x>
      <cdr:y>0.27614</cdr:y>
    </cdr:from>
    <cdr:to>
      <cdr:x>0.49427</cdr:x>
      <cdr:y>0.35618</cdr:y>
    </cdr:to>
    <cdr:sp macro="" textlink="">
      <cdr:nvSpPr>
        <cdr:cNvPr id="3" name="Rectangle 2"/>
        <cdr:cNvSpPr/>
      </cdr:nvSpPr>
      <cdr:spPr bwMode="auto">
        <a:xfrm xmlns:a="http://schemas.openxmlformats.org/drawingml/2006/main">
          <a:off x="2604976" y="1467294"/>
          <a:ext cx="1743740" cy="425303"/>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FFFFFF"/>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FFFFFF"/>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FFFFFF"/>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FFFFFF"/>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FFFFFF"/>
              </a:solidFill>
              <a:latin typeface="Arial" charset="0"/>
              <a:ea typeface="ＭＳ Ｐゴシック" charset="-128"/>
              <a:cs typeface="ＭＳ Ｐゴシック" charset="-128"/>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solidFill>
                <a:srgbClr val="0070C0"/>
              </a:solidFill>
            </a:rPr>
            <a:t>Debt-to-Income</a:t>
          </a:r>
          <a:endParaRPr kumimoji="0" lang="en-US" sz="1600" b="1" i="0" u="none" strike="noStrike" cap="none" normalizeH="0" baseline="0" dirty="0">
            <a:ln>
              <a:noFill/>
            </a:ln>
            <a:solidFill>
              <a:srgbClr val="0070C0"/>
            </a:solidFill>
            <a:effectLst/>
            <a:latin typeface="Arial" charset="0"/>
            <a:ea typeface="ＭＳ Ｐゴシック" charset="-128"/>
            <a:cs typeface="ＭＳ Ｐゴシック" charset="-128"/>
          </a:endParaRPr>
        </a:p>
      </cdr:txBody>
    </cdr:sp>
  </cdr:relSizeAnchor>
  <cdr:relSizeAnchor xmlns:cdr="http://schemas.openxmlformats.org/drawingml/2006/chartDrawing">
    <cdr:from>
      <cdr:x>0.11217</cdr:x>
      <cdr:y>0.03198</cdr:y>
    </cdr:from>
    <cdr:to>
      <cdr:x>0.2161</cdr:x>
      <cdr:y>0.20407</cdr:y>
    </cdr:to>
    <cdr:sp macro="" textlink="">
      <cdr:nvSpPr>
        <cdr:cNvPr id="4" name="TextBox 3"/>
        <cdr:cNvSpPr txBox="1"/>
      </cdr:nvSpPr>
      <cdr:spPr>
        <a:xfrm xmlns:a="http://schemas.openxmlformats.org/drawingml/2006/main">
          <a:off x="986872" y="1699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0.06745</cdr:x>
      <cdr:y>0.00796</cdr:y>
    </cdr:from>
    <cdr:to>
      <cdr:x>0.25235</cdr:x>
      <cdr:y>0.06599</cdr:y>
    </cdr:to>
    <cdr:sp macro="" textlink="">
      <cdr:nvSpPr>
        <cdr:cNvPr id="5" name="Rectangle 4"/>
        <cdr:cNvSpPr/>
      </cdr:nvSpPr>
      <cdr:spPr bwMode="auto">
        <a:xfrm xmlns:a="http://schemas.openxmlformats.org/drawingml/2006/main">
          <a:off x="593467" y="42318"/>
          <a:ext cx="1626782" cy="30834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400" b="1" dirty="0" smtClean="0">
              <a:solidFill>
                <a:srgbClr val="000000"/>
              </a:solidFill>
            </a:rPr>
            <a:t>Percent, SA</a:t>
          </a:r>
          <a:endParaRPr lang="en-US" sz="1400" b="1" dirty="0">
            <a:solidFill>
              <a:srgbClr val="000000"/>
            </a:solidFill>
          </a:endParaRPr>
        </a:p>
      </cdr:txBody>
    </cdr:sp>
  </cdr:relSizeAnchor>
  <cdr:relSizeAnchor xmlns:cdr="http://schemas.openxmlformats.org/drawingml/2006/chartDrawing">
    <cdr:from>
      <cdr:x>0.78431</cdr:x>
      <cdr:y>0.008</cdr:y>
    </cdr:from>
    <cdr:to>
      <cdr:x>0.9692</cdr:x>
      <cdr:y>0.06603</cdr:y>
    </cdr:to>
    <cdr:sp macro="" textlink="">
      <cdr:nvSpPr>
        <cdr:cNvPr id="6" name="Rectangle 5"/>
        <cdr:cNvSpPr/>
      </cdr:nvSpPr>
      <cdr:spPr bwMode="auto">
        <a:xfrm xmlns:a="http://schemas.openxmlformats.org/drawingml/2006/main">
          <a:off x="6900530" y="42530"/>
          <a:ext cx="1626782" cy="308344"/>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r>
            <a:rPr lang="en-US" sz="1400" b="1" dirty="0" smtClean="0">
              <a:solidFill>
                <a:srgbClr val="000000"/>
              </a:solidFill>
            </a:rPr>
            <a:t>Percent, SAAR</a:t>
          </a:r>
          <a:endParaRPr lang="en-US" sz="1400" b="1" dirty="0">
            <a:solidFill>
              <a:srgbClr val="000000"/>
            </a:solidFill>
          </a:endParaRPr>
        </a:p>
      </cdr:txBody>
    </cdr:sp>
  </cdr:relSizeAnchor>
  <cdr:relSizeAnchor xmlns:cdr="http://schemas.openxmlformats.org/drawingml/2006/chartDrawing">
    <cdr:from>
      <cdr:x>0.22388</cdr:x>
      <cdr:y>0.39961</cdr:y>
    </cdr:from>
    <cdr:to>
      <cdr:x>0.33228</cdr:x>
      <cdr:y>0.44402</cdr:y>
    </cdr:to>
    <cdr:sp macro="" textlink="">
      <cdr:nvSpPr>
        <cdr:cNvPr id="7" name="TextBox 6"/>
        <cdr:cNvSpPr txBox="1"/>
      </cdr:nvSpPr>
      <cdr:spPr>
        <a:xfrm xmlns:a="http://schemas.openxmlformats.org/drawingml/2006/main">
          <a:off x="1969753" y="2123326"/>
          <a:ext cx="953729" cy="2359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i="1" dirty="0" smtClean="0">
              <a:solidFill>
                <a:srgbClr val="FF0000"/>
              </a:solidFill>
            </a:rPr>
            <a:t>AVG=4.6%</a:t>
          </a:r>
          <a:endParaRPr lang="en-US" sz="1200" b="1" i="1" dirty="0">
            <a:solidFill>
              <a:srgbClr val="FF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0.05681</cdr:x>
      <cdr:y>0.02778</cdr:y>
    </cdr:from>
    <cdr:to>
      <cdr:x>0.26075</cdr:x>
      <cdr:y>0.07778</cdr:y>
    </cdr:to>
    <cdr:sp macro="" textlink="">
      <cdr:nvSpPr>
        <cdr:cNvPr id="3" name="TextBox 1"/>
        <cdr:cNvSpPr txBox="1"/>
      </cdr:nvSpPr>
      <cdr:spPr>
        <a:xfrm xmlns:a="http://schemas.openxmlformats.org/drawingml/2006/main">
          <a:off x="508577" y="150125"/>
          <a:ext cx="1825861" cy="2702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latin typeface="Arial" pitchFamily="34" charset="0"/>
              <a:cs typeface="Arial" pitchFamily="34" charset="0"/>
            </a:rPr>
            <a:t>$Billion</a:t>
          </a:r>
          <a:endParaRPr lang="en-US" sz="1200" b="1" dirty="0">
            <a:latin typeface="Arial" pitchFamily="34" charset="0"/>
            <a:cs typeface="Arial" pitchFamily="34" charset="0"/>
          </a:endParaRPr>
        </a:p>
      </cdr:txBody>
    </cdr:sp>
  </cdr:relSizeAnchor>
  <cdr:relSizeAnchor xmlns:cdr="http://schemas.openxmlformats.org/drawingml/2006/chartDrawing">
    <cdr:from>
      <cdr:x>0.41924</cdr:x>
      <cdr:y>0.18453</cdr:y>
    </cdr:from>
    <cdr:to>
      <cdr:x>0.56393</cdr:x>
      <cdr:y>0.24092</cdr:y>
    </cdr:to>
    <cdr:sp macro="" textlink="">
      <cdr:nvSpPr>
        <cdr:cNvPr id="5" name="TextBox 1"/>
        <cdr:cNvSpPr txBox="1"/>
      </cdr:nvSpPr>
      <cdr:spPr>
        <a:xfrm xmlns:a="http://schemas.openxmlformats.org/drawingml/2006/main">
          <a:off x="3753394" y="969022"/>
          <a:ext cx="1295400" cy="2961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solidFill>
                <a:srgbClr val="C00000"/>
              </a:solidFill>
              <a:latin typeface="Arial" pitchFamily="34" charset="0"/>
              <a:cs typeface="Arial" pitchFamily="34" charset="0"/>
            </a:rPr>
            <a:t>Motor Vehicles</a:t>
          </a:r>
          <a:endParaRPr lang="en-US" sz="1200" b="1" dirty="0">
            <a:solidFill>
              <a:srgbClr val="C00000"/>
            </a:solidFill>
            <a:latin typeface="Arial" pitchFamily="34" charset="0"/>
            <a:cs typeface="Arial" pitchFamily="34" charset="0"/>
          </a:endParaRPr>
        </a:p>
      </cdr:txBody>
    </cdr:sp>
  </cdr:relSizeAnchor>
  <cdr:relSizeAnchor xmlns:cdr="http://schemas.openxmlformats.org/drawingml/2006/chartDrawing">
    <cdr:from>
      <cdr:x>0.65229</cdr:x>
      <cdr:y>0.49276</cdr:y>
    </cdr:from>
    <cdr:to>
      <cdr:x>0.82251</cdr:x>
      <cdr:y>0.54916</cdr:y>
    </cdr:to>
    <cdr:sp macro="" textlink="">
      <cdr:nvSpPr>
        <cdr:cNvPr id="6" name="TextBox 1"/>
        <cdr:cNvSpPr txBox="1"/>
      </cdr:nvSpPr>
      <cdr:spPr>
        <a:xfrm xmlns:a="http://schemas.openxmlformats.org/drawingml/2006/main">
          <a:off x="5839937" y="2587539"/>
          <a:ext cx="1523968" cy="296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solidFill>
                <a:srgbClr val="0070C0"/>
              </a:solidFill>
              <a:latin typeface="Arial" pitchFamily="34" charset="0"/>
              <a:cs typeface="Arial" pitchFamily="34" charset="0"/>
            </a:rPr>
            <a:t>Home Furnishings</a:t>
          </a:r>
          <a:endParaRPr lang="en-US" sz="1200" b="1" dirty="0">
            <a:solidFill>
              <a:srgbClr val="0070C0"/>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0.06119</cdr:x>
      <cdr:y>0.00784</cdr:y>
    </cdr:from>
    <cdr:to>
      <cdr:x>0.47347</cdr:x>
      <cdr:y>0.05784</cdr:y>
    </cdr:to>
    <cdr:sp macro="" textlink="">
      <cdr:nvSpPr>
        <cdr:cNvPr id="3" name="TextBox 1"/>
        <cdr:cNvSpPr txBox="1"/>
      </cdr:nvSpPr>
      <cdr:spPr>
        <a:xfrm xmlns:a="http://schemas.openxmlformats.org/drawingml/2006/main">
          <a:off x="531518" y="40194"/>
          <a:ext cx="3581394" cy="2564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ea typeface="ＭＳ Ｐゴシック"/>
              <a:cs typeface="ＭＳ Ｐゴシック"/>
            </a:defRPr>
          </a:lvl1pPr>
          <a:lvl2pPr marL="457200" indent="0">
            <a:defRPr sz="1100">
              <a:latin typeface="Arial"/>
              <a:ea typeface="ＭＳ Ｐゴシック"/>
              <a:cs typeface="ＭＳ Ｐゴシック"/>
            </a:defRPr>
          </a:lvl2pPr>
          <a:lvl3pPr marL="914400" indent="0">
            <a:defRPr sz="1100">
              <a:latin typeface="Arial"/>
              <a:ea typeface="ＭＳ Ｐゴシック"/>
              <a:cs typeface="ＭＳ Ｐゴシック"/>
            </a:defRPr>
          </a:lvl3pPr>
          <a:lvl4pPr marL="1371600" indent="0">
            <a:defRPr sz="1100">
              <a:latin typeface="Arial"/>
              <a:ea typeface="ＭＳ Ｐゴシック"/>
              <a:cs typeface="ＭＳ Ｐゴシック"/>
            </a:defRPr>
          </a:lvl4pPr>
          <a:lvl5pPr marL="1828800" indent="0">
            <a:defRPr sz="1100">
              <a:latin typeface="Arial"/>
              <a:ea typeface="ＭＳ Ｐゴシック"/>
              <a:cs typeface="ＭＳ Ｐゴシック"/>
            </a:defRPr>
          </a:lvl5pPr>
          <a:lvl6pPr marL="2286000" indent="0">
            <a:defRPr sz="1100">
              <a:latin typeface="Arial"/>
              <a:ea typeface="ＭＳ Ｐゴシック"/>
              <a:cs typeface="ＭＳ Ｐゴシック"/>
            </a:defRPr>
          </a:lvl6pPr>
          <a:lvl7pPr marL="2743200" indent="0">
            <a:defRPr sz="1100">
              <a:latin typeface="Arial"/>
              <a:ea typeface="ＭＳ Ｐゴシック"/>
              <a:cs typeface="ＭＳ Ｐゴシック"/>
            </a:defRPr>
          </a:lvl7pPr>
          <a:lvl8pPr marL="3200400" indent="0">
            <a:defRPr sz="1100">
              <a:latin typeface="Arial"/>
              <a:ea typeface="ＭＳ Ｐゴシック"/>
              <a:cs typeface="ＭＳ Ｐゴシック"/>
            </a:defRPr>
          </a:lvl8pPr>
          <a:lvl9pPr marL="3657600" indent="0">
            <a:defRPr sz="1100">
              <a:latin typeface="Arial"/>
              <a:ea typeface="ＭＳ Ｐゴシック"/>
              <a:cs typeface="ＭＳ Ｐゴシック"/>
            </a:defRPr>
          </a:lvl9pPr>
        </a:lstStyle>
        <a:p xmlns:a="http://schemas.openxmlformats.org/drawingml/2006/main">
          <a:endParaRPr lang="en-US" sz="1400" b="1" dirty="0">
            <a:latin typeface="Arial" pitchFamily="34" charset="0"/>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0.07268</cdr:x>
      <cdr:y>0.14861</cdr:y>
    </cdr:from>
    <cdr:to>
      <cdr:x>0.16938</cdr:x>
      <cdr:y>0.19835</cdr:y>
    </cdr:to>
    <cdr:sp macro="" textlink="">
      <cdr:nvSpPr>
        <cdr:cNvPr id="2" name="TextBox 1"/>
        <cdr:cNvSpPr txBox="1"/>
      </cdr:nvSpPr>
      <cdr:spPr>
        <a:xfrm xmlns:a="http://schemas.openxmlformats.org/drawingml/2006/main">
          <a:off x="631395" y="762371"/>
          <a:ext cx="839972" cy="255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err="1" smtClean="0"/>
            <a:t>Avg</a:t>
          </a:r>
          <a:r>
            <a:rPr lang="en-US" sz="1200" b="1" dirty="0" smtClean="0"/>
            <a:t>=4.2</a:t>
          </a:r>
          <a:endParaRPr lang="en-US"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EB0A52-7278-40C9-96CA-83079FE58195}" type="datetimeFigureOut">
              <a:rPr lang="en-US" smtClean="0"/>
              <a:pPr/>
              <a:t>10/21/13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13A794-F64C-4B27-AB81-576158F44E9F}" type="slidenum">
              <a:rPr lang="en-US" smtClean="0"/>
              <a:pPr/>
              <a:t>‹#›</a:t>
            </a:fld>
            <a:endParaRPr lang="en-US" dirty="0"/>
          </a:p>
        </p:txBody>
      </p:sp>
    </p:spTree>
    <p:extLst>
      <p:ext uri="{BB962C8B-B14F-4D97-AF65-F5344CB8AC3E}">
        <p14:creationId xmlns:p14="http://schemas.microsoft.com/office/powerpoint/2010/main" val="157783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1CB2562B-1A43-0B4E-A5E9-D9205E6918AE}" type="slidenum">
              <a:rPr lang="en-US"/>
              <a:pPr/>
              <a:t>‹#›</a:t>
            </a:fld>
            <a:endParaRPr lang="en-US" dirty="0"/>
          </a:p>
        </p:txBody>
      </p:sp>
    </p:spTree>
    <p:extLst>
      <p:ext uri="{BB962C8B-B14F-4D97-AF65-F5344CB8AC3E}">
        <p14:creationId xmlns:p14="http://schemas.microsoft.com/office/powerpoint/2010/main" val="22644485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E738F1B-95D2-43F5-AB63-DD0FD0FDC9BC}" type="slidenum">
              <a:rPr lang="en-US"/>
              <a:pPr/>
              <a:t>1</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solidFill>
                  <a:srgbClr val="002060"/>
                </a:solidFill>
              </a:rPr>
              <a:t>Sources: S&amp;P Case-Shiller, FHFA.  Home</a:t>
            </a:r>
            <a:r>
              <a:rPr lang="en-US" sz="1200" b="0" baseline="0" dirty="0" smtClean="0">
                <a:solidFill>
                  <a:srgbClr val="002060"/>
                </a:solidFill>
              </a:rPr>
              <a:t> prices have increased at double digit rates for past year although some calming has occurred in past two months.</a:t>
            </a:r>
            <a:endParaRPr lang="en-US" sz="1200"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11</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12</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2562B-1A43-0B4E-A5E9-D9205E6918A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14</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Households have moved their balance sheet back to more sustainable levels.  Savings are about 4.5% of income, similar to the early 2000s.  The debt-to-income</a:t>
            </a:r>
            <a:r>
              <a:rPr lang="en-US" baseline="0" dirty="0" smtClean="0"/>
              <a:t> ratio is approaching levels last seen in early 2000s.  The reversion to more normal periods allows households to consumer at more historic levels rather than having to save or pay down debt.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consumers plan to buy a home than in the last decade.</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Consumers feel it</a:t>
            </a:r>
            <a:r>
              <a:rPr lang="en-US" baseline="0" dirty="0" smtClean="0"/>
              <a:t> is a good time to buy at rates similar to the peak.</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latin typeface="Arial" charset="0"/>
              </a:rPr>
              <a:pPr algn="r" rtl="0" eaLnBrk="0" fontAlgn="base" hangingPunct="0">
                <a:spcBef>
                  <a:spcPct val="0"/>
                </a:spcBef>
                <a:spcAft>
                  <a:spcPct val="0"/>
                </a:spcAft>
              </a:pPr>
              <a:t>17</a:t>
            </a:fld>
            <a:endParaRPr lang="en-US" dirty="0">
              <a:solidFill>
                <a:prstClr val="black"/>
              </a:solidFill>
              <a:latin typeface="Arial" charset="0"/>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As a signal</a:t>
            </a:r>
            <a:r>
              <a:rPr lang="en-US" baseline="0" dirty="0" smtClean="0"/>
              <a:t> of confidence, consumers are spending on durables again.  Home furnishings are back above their peak and vehicle sales are within 10% of peak.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18</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Household</a:t>
            </a:r>
            <a:r>
              <a:rPr lang="en-US" baseline="0" dirty="0" smtClean="0"/>
              <a:t> formations have finally started to pick up, especially compared to the very low rates of net additions to the total number of households in 2007 through 2010.  The fully normal rate of additions should be around 1.2 million per year, so the 860,000 recent average is moving in that direction.  Many of these newly formed households are renters, but still represents more home building and eventually, many of those renters will become home owners as well as more homeowners trading up.</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19</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Demographics support strong housing</a:t>
            </a:r>
            <a:r>
              <a:rPr lang="en-US" baseline="0" dirty="0" smtClean="0"/>
              <a:t> demand over the next decade.  The number of people at each age will be over 4 million as these age groups age into prime household formation ages of 25 to 34.</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2562B-1A43-0B4E-A5E9-D9205E6918A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2562B-1A43-0B4E-A5E9-D9205E6918A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recent</a:t>
            </a:r>
            <a:r>
              <a:rPr lang="en-US" baseline="0" dirty="0" smtClean="0"/>
              <a:t> survey, builders rated the change in major market issues over the past 6 months.  Issues getting better include customers willingness  to buy, demand picking up and foreclosures less of a problem.  Issues rising in concern are the costs of construction, availability of AD&amp;C financing, appraisals and customer financing .</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 recent survey, over half the builders said they lost a sale because the buyer could not qualify for a mortgage.</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Builders</a:t>
            </a:r>
            <a:r>
              <a:rPr lang="en-US" baseline="0" dirty="0" smtClean="0"/>
              <a:t> lost a median of 9% of their sales because of failure to qualify</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 supply has tightened</a:t>
            </a:r>
            <a:r>
              <a:rPr lang="en-US" baseline="0" dirty="0" smtClean="0"/>
              <a:t> significantly in the past few years.</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 shortages</a:t>
            </a:r>
            <a:r>
              <a:rPr lang="en-US" baseline="0" dirty="0" smtClean="0"/>
              <a:t> have caused price increases, and the most for class A lots but even down to C lots.</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solidFill>
                  <a:srgbClr val="002060"/>
                </a:solidFill>
              </a:rPr>
              <a:t>Building</a:t>
            </a:r>
            <a:r>
              <a:rPr lang="en-US" sz="1200" b="0" baseline="0" dirty="0" smtClean="0">
                <a:solidFill>
                  <a:srgbClr val="002060"/>
                </a:solidFill>
              </a:rPr>
              <a:t> material prices slumped during the recession but then recovered to near or at peak levels.</a:t>
            </a:r>
            <a:endParaRPr lang="en-US" sz="1200" b="0" dirty="0" smtClean="0">
              <a:solidFill>
                <a:srgbClr val="002060"/>
              </a:solidFill>
            </a:endParaRPr>
          </a:p>
          <a:p>
            <a:r>
              <a:rPr lang="en-US" dirty="0" smtClean="0"/>
              <a:t>Some softening has</a:t>
            </a:r>
            <a:r>
              <a:rPr lang="en-US" baseline="0" dirty="0" smtClean="0"/>
              <a:t> taken place most recently</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Builders continue to have problems with appraisals and about one-third of builders have lost</a:t>
            </a:r>
            <a:r>
              <a:rPr lang="en-US" baseline="0" dirty="0" smtClean="0"/>
              <a:t> at least one sale because of below cost appraisal.  That has not changed since we began asking this questions in 2009.</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long list of federal government, primarily Congress,</a:t>
            </a:r>
            <a:r>
              <a:rPr lang="en-US" baseline="0" dirty="0" smtClean="0"/>
              <a:t> issues remain in play and could damage the housing recovery if decisions, or lack of decision, goes in the wrong direction.</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non-traditional approach, I will present my forecast first and then go into some detail about why the single-family</a:t>
            </a:r>
            <a:r>
              <a:rPr lang="en-US" baseline="0" dirty="0" smtClean="0"/>
              <a:t> home sales are taking so long to recover.</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non-traditional approach, I will present my forecast first and then go into some detail about why the single-family</a:t>
            </a:r>
            <a:r>
              <a:rPr lang="en-US" baseline="0" dirty="0" smtClean="0"/>
              <a:t> home sales are taking so long to recover.</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30</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Of the three</a:t>
            </a:r>
            <a:r>
              <a:rPr lang="en-US" baseline="0" dirty="0" smtClean="0"/>
              <a:t> legs of home building, remodeling had the least collapse and has recovered to levels of early 2000s.  The remodeler index has been at or above the tipping point of 50 for three of the last four quarters.</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BB6CA-CEC0-43FF-81BA-B8751986AE4D}" type="slidenum">
              <a:rPr lang="en-US" smtClean="0">
                <a:latin typeface="Arial" pitchFamily="34" charset="0"/>
                <a:ea typeface="ＭＳ Ｐゴシック"/>
                <a:cs typeface="ＭＳ Ｐゴシック"/>
              </a:rPr>
              <a:pPr fontAlgn="base">
                <a:spcBef>
                  <a:spcPct val="0"/>
                </a:spcBef>
                <a:spcAft>
                  <a:spcPct val="0"/>
                </a:spcAft>
              </a:pPr>
              <a:t>31</a:t>
            </a:fld>
            <a:endParaRPr lang="en-US" dirty="0" smtClean="0">
              <a:latin typeface="Arial" pitchFamily="34" charset="0"/>
              <a:ea typeface="ＭＳ Ｐゴシック"/>
              <a:cs typeface="ＭＳ Ｐゴシック"/>
            </a:endParaRPr>
          </a:p>
        </p:txBody>
      </p:sp>
      <p:sp>
        <p:nvSpPr>
          <p:cNvPr id="30723"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Remodeling has</a:t>
            </a:r>
            <a:r>
              <a:rPr lang="en-US" baseline="0" dirty="0" smtClean="0">
                <a:latin typeface="Arial" pitchFamily="34" charset="0"/>
              </a:rPr>
              <a:t> improved as home owners decide to remain in place rather than move. 2013 is expected to be weak, but growth should pick back up next year. And, as moving does return, remodeling will benefit from existing home buyers fixing their homes after a move.</a:t>
            </a:r>
          </a:p>
          <a:p>
            <a:pPr defTabSz="914266">
              <a:spcBef>
                <a:spcPct val="0"/>
              </a:spcBef>
              <a:defRPr/>
            </a:pPr>
            <a:endParaRPr lang="en-US" dirty="0" smtClean="0">
              <a:solidFill>
                <a:srgbClr val="000000"/>
              </a:solidFill>
            </a:endParaRPr>
          </a:p>
          <a:p>
            <a:pPr defTabSz="914266">
              <a:spcBef>
                <a:spcPct val="0"/>
              </a:spcBef>
              <a:defRPr/>
            </a:pPr>
            <a:r>
              <a:rPr lang="en-US" dirty="0" smtClean="0">
                <a:solidFill>
                  <a:srgbClr val="000000"/>
                </a:solidFill>
              </a:rPr>
              <a:t>Source: U.S. Census Bureau, NAHB Economic and Housing Forecast.</a:t>
            </a:r>
          </a:p>
          <a:p>
            <a:pPr eaLnBrk="1" hangingPunct="1">
              <a:spcBef>
                <a:spcPct val="0"/>
              </a:spcBef>
            </a:pPr>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Multifamily</a:t>
            </a:r>
            <a:r>
              <a:rPr lang="en-US" baseline="0" dirty="0" smtClean="0"/>
              <a:t> sentiment has passed the 50 tipping point for six consecutive quarters and has demonstrated some predictive power to actual multifamily starts.</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33</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Multifamily has</a:t>
            </a:r>
            <a:r>
              <a:rPr lang="en-US" baseline="0" dirty="0" smtClean="0"/>
              <a:t> been a different story as rental demand picks up.  2011 was a banner year and 2012 followed closely with an almost identical increase in number of additional starts (64,000 and 65,000)..  The improvement continues because all of the added household formations are becoming renters.  For awhile, excess vacancies and conversion of foreclosures into rental satisfied that demand, but that cannot continue to more rental production is needed.  Real rents have started to increase reflecting the increased demand and some return to a normal market.  The sector will continue to grow but at lower rates of growth.</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34</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Of the three</a:t>
            </a:r>
            <a:r>
              <a:rPr lang="en-US" baseline="0" dirty="0" smtClean="0"/>
              <a:t> legs of home building, the single family sector has been the slowest to recovery.  But the builder sentiment index for single family has been above 50 for four months.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35</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Part of builders return to confidence</a:t>
            </a:r>
            <a:r>
              <a:rPr lang="en-US" baseline="0" dirty="0" smtClean="0"/>
              <a:t> has been the increase in new home sales that should continue at a faster pace than existing homes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36</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Once home sales pick up, housing starts will follow.  2011 was the worst year since the early 1940s so there is a</a:t>
            </a:r>
            <a:r>
              <a:rPr lang="en-US" baseline="0" dirty="0" smtClean="0"/>
              <a:t> lot of room for improvement.  2012 saw modest improvement, at 24% better than 2011.  As the overall economy improves job prospects and interest rates remain relatively low, new sales will improve another 17% in 2013.  2014 will be the year the momentum finally takes effect and a more solid 31% growth is achieved followed by 41% growth in 2015.</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Recovery is still local and the shading separation on the map shows where the states are getting the closest to their previous levels of production</a:t>
            </a:r>
            <a:r>
              <a:rPr lang="en-US" baseline="0" dirty="0" smtClean="0"/>
              <a:t> and those remaining some </a:t>
            </a:r>
            <a:r>
              <a:rPr lang="en-US" baseline="0" smtClean="0"/>
              <a:t>distance away.</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8F90B9-F025-4CAB-B3FA-3C568017E3F3}" type="slidenum">
              <a:rPr lang="en-US">
                <a:solidFill>
                  <a:prstClr val="black"/>
                </a:solidFill>
              </a:rPr>
              <a:pPr/>
              <a:t>38</a:t>
            </a:fld>
            <a:endParaRPr lang="en-US" dirty="0">
              <a:solidFill>
                <a:prstClr val="black"/>
              </a:solidFill>
            </a:endParaRPr>
          </a:p>
        </p:txBody>
      </p:sp>
      <p:sp>
        <p:nvSpPr>
          <p:cNvPr id="29699" name="Rectangle 2"/>
          <p:cNvSpPr>
            <a:spLocks noGrp="1" noRot="1" noChangeAspect="1" noChangeArrowheads="1" noTextEdit="1"/>
          </p:cNvSpPr>
          <p:nvPr>
            <p:ph type="sldImg"/>
          </p:nvPr>
        </p:nvSpPr>
        <p:spPr>
          <a:xfrm>
            <a:off x="1181100" y="696913"/>
            <a:ext cx="4648200" cy="348615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latin typeface="Arial" charset="0"/>
              </a:rPr>
              <a:pPr algn="r" rtl="0" eaLnBrk="0" fontAlgn="base" hangingPunct="0">
                <a:spcBef>
                  <a:spcPct val="0"/>
                </a:spcBef>
                <a:spcAft>
                  <a:spcPct val="0"/>
                </a:spcAft>
              </a:pPr>
              <a:t>4</a:t>
            </a:fld>
            <a:endParaRPr lang="en-US" dirty="0">
              <a:solidFill>
                <a:prstClr val="black"/>
              </a:solidFill>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Overall economic</a:t>
            </a:r>
            <a:r>
              <a:rPr lang="en-US" baseline="0" dirty="0" smtClean="0"/>
              <a:t> growth will continue to be positive, but weak.  2012 growth came in at 2.2% for the year. The most likely outcome is slower but reasonably steady growth of 1.5% in 2013 before rising to 2.7% in 2014.  The sequester and tax increases passed in early 2013 will have some slowing effects in the third quarter of 2013.</a:t>
            </a:r>
          </a:p>
          <a:p>
            <a:endParaRPr lang="en-US" dirty="0" smtClean="0"/>
          </a:p>
          <a:p>
            <a:r>
              <a:rPr lang="en-US" dirty="0" smtClean="0"/>
              <a:t>Source: Bureau of Economic Analysis, National Association of Home</a:t>
            </a:r>
            <a:r>
              <a:rPr lang="en-US" baseline="0" dirty="0" smtClean="0"/>
              <a:t> Builders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6EFBAB1A-E271-8246-AFC4-71023921E302}" type="slidenum">
              <a:rPr lang="en-US">
                <a:solidFill>
                  <a:prstClr val="black"/>
                </a:solidFill>
                <a:ea typeface="+mn-ea"/>
                <a:cs typeface="+mn-cs"/>
              </a:rPr>
              <a:pPr algn="r" rtl="0" eaLnBrk="0" fontAlgn="base" hangingPunct="0">
                <a:spcBef>
                  <a:spcPct val="0"/>
                </a:spcBef>
                <a:spcAft>
                  <a:spcPct val="0"/>
                </a:spcAft>
              </a:pPr>
              <a:t>5</a:t>
            </a:fld>
            <a:endParaRPr lang="en-US" dirty="0">
              <a:solidFill>
                <a:prstClr val="black"/>
              </a:solidFill>
              <a:ea typeface="+mn-ea"/>
              <a:cs typeface="+mn-cs"/>
            </a:endParaRPr>
          </a:p>
        </p:txBody>
      </p:sp>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p:txBody>
          <a:bodyPr/>
          <a:lstStyle/>
          <a:p>
            <a:r>
              <a:rPr lang="en-US" dirty="0" smtClean="0"/>
              <a:t>Total</a:t>
            </a:r>
            <a:r>
              <a:rPr lang="en-US" baseline="0" dirty="0" smtClean="0"/>
              <a:t> employment is within 2 million of the peak in January 2008, although more like 5 million jobs short of the long term path that accounts for additional people aging into the work force.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increase in employment has</a:t>
            </a:r>
            <a:r>
              <a:rPr lang="en-US" baseline="0" dirty="0" smtClean="0"/>
              <a:t> come from lower paying service sector, which has gained back all of the jobs lost during the recession while the much smaller goods producing sector has gained very little since the recession began.</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B2562B-1A43-0B4E-A5E9-D9205E6918A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Mortgage</a:t>
            </a:r>
            <a:r>
              <a:rPr lang="en-US" baseline="0" dirty="0" smtClean="0"/>
              <a:t> rates remain historically low and even as they rose during the late summer as the Federal Reserve hesitated reducing their purchase program.   Over the past 40 years, rates have been below 4.5% less than 6% of the time. Of course, access remains the greater issue.</a:t>
            </a:r>
            <a:endParaRPr lang="en-US" dirty="0" smtClean="0"/>
          </a:p>
        </p:txBody>
      </p:sp>
      <p:sp>
        <p:nvSpPr>
          <p:cNvPr id="56324" name="Slide Number Placeholder 3"/>
          <p:cNvSpPr>
            <a:spLocks noGrp="1"/>
          </p:cNvSpPr>
          <p:nvPr>
            <p:ph type="sldNum" sz="quarter" idx="5"/>
          </p:nvPr>
        </p:nvSpPr>
        <p:spPr>
          <a:noFill/>
        </p:spPr>
        <p:txBody>
          <a:bodyPr/>
          <a:lstStyle/>
          <a:p>
            <a:fld id="{90478225-457C-45BF-B618-F9CED73C4A36}"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inventory of new and existing homes for sale is extremely</a:t>
            </a:r>
            <a:r>
              <a:rPr lang="en-US" baseline="0" dirty="0" smtClean="0"/>
              <a:t> low at 5 months.  New home supply is low because builders remain careful and because loans to construct spec homes remain very difficult to obtain.  Existing home supply is low as investors bulk purchase homes that can be rented and some current home owners remain uncertain or unable to sell.</a:t>
            </a:r>
            <a:endParaRPr lang="en-US" dirty="0"/>
          </a:p>
        </p:txBody>
      </p:sp>
      <p:sp>
        <p:nvSpPr>
          <p:cNvPr id="4" name="Slide Number Placeholder 3"/>
          <p:cNvSpPr>
            <a:spLocks noGrp="1"/>
          </p:cNvSpPr>
          <p:nvPr>
            <p:ph type="sldNum" sz="quarter" idx="10"/>
          </p:nvPr>
        </p:nvSpPr>
        <p:spPr/>
        <p:txBody>
          <a:bodyPr/>
          <a:lstStyle/>
          <a:p>
            <a:fld id="{1CB2562B-1A43-0B4E-A5E9-D9205E6918A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3" name="Picture 11" descr="nahb_blue_splas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1808163" y="2762250"/>
            <a:ext cx="6858000" cy="685800"/>
          </a:xfrm>
        </p:spPr>
        <p:txBody>
          <a:bodyPr/>
          <a:lstStyle>
            <a:lvl1pPr>
              <a:defRPr sz="4100">
                <a:solidFill>
                  <a:schemeClr val="tx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808163" y="3495675"/>
            <a:ext cx="6853237" cy="409575"/>
          </a:xfrm>
        </p:spPr>
        <p:txBody>
          <a:bodyPr/>
          <a:lstStyle>
            <a:lvl1pPr>
              <a:defRPr sz="2100" cap="all">
                <a:solidFill>
                  <a:schemeClr val="tx1"/>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defRPr/>
            </a:lvl1pPr>
          </a:lstStyle>
          <a:p>
            <a:r>
              <a:rPr lang="en-US" dirty="0"/>
              <a:t>Presentation Title</a:t>
            </a:r>
          </a:p>
        </p:txBody>
      </p:sp>
      <p:sp>
        <p:nvSpPr>
          <p:cNvPr id="5" name="Slide Number Placeholder 4"/>
          <p:cNvSpPr>
            <a:spLocks noGrp="1"/>
          </p:cNvSpPr>
          <p:nvPr>
            <p:ph type="sldNum" sz="quarter" idx="11"/>
          </p:nvPr>
        </p:nvSpPr>
        <p:spPr/>
        <p:txBody>
          <a:bodyPr/>
          <a:lstStyle>
            <a:lvl1pPr>
              <a:defRPr smtClean="0"/>
            </a:lvl1pPr>
          </a:lstStyle>
          <a:p>
            <a:fld id="{D31BD4CB-38A1-E74B-AEF9-31D555CA46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411163"/>
            <a:ext cx="5684838" cy="8810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79425" y="2012950"/>
            <a:ext cx="4016375" cy="3749675"/>
          </a:xfrm>
        </p:spPr>
        <p:txBody>
          <a:bodyPr/>
          <a:lstStyle/>
          <a:p>
            <a:r>
              <a:rPr lang="en-US" dirty="0" smtClean="0"/>
              <a:t>Click icon to add clip art</a:t>
            </a:r>
            <a:endParaRPr lang="en-US" dirty="0"/>
          </a:p>
        </p:txBody>
      </p:sp>
      <p:sp>
        <p:nvSpPr>
          <p:cNvPr id="4" name="Text Placeholder 3"/>
          <p:cNvSpPr>
            <a:spLocks noGrp="1"/>
          </p:cNvSpPr>
          <p:nvPr>
            <p:ph type="body" sz="half" idx="2"/>
          </p:nvPr>
        </p:nvSpPr>
        <p:spPr>
          <a:xfrm>
            <a:off x="4648200" y="2012950"/>
            <a:ext cx="4016375" cy="3749675"/>
          </a:xfrm>
        </p:spPr>
        <p:txBody>
          <a:bodyPr/>
          <a:lstStyle>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a:xfrm>
            <a:off x="6394450" y="422275"/>
            <a:ext cx="2006600" cy="228600"/>
          </a:xfrm>
        </p:spPr>
        <p:txBody>
          <a:bodyPr/>
          <a:lstStyle>
            <a:lvl1pPr>
              <a:defRPr/>
            </a:lvl1pPr>
          </a:lstStyle>
          <a:p>
            <a:r>
              <a:rPr lang="en-US" dirty="0"/>
              <a:t>Presentation Title</a:t>
            </a:r>
          </a:p>
        </p:txBody>
      </p:sp>
      <p:sp>
        <p:nvSpPr>
          <p:cNvPr id="6" name="Slide Number Placeholder 5"/>
          <p:cNvSpPr>
            <a:spLocks noGrp="1"/>
          </p:cNvSpPr>
          <p:nvPr>
            <p:ph type="sldNum" sz="quarter" idx="11"/>
          </p:nvPr>
        </p:nvSpPr>
        <p:spPr>
          <a:xfrm>
            <a:off x="8458200" y="422275"/>
            <a:ext cx="198438" cy="228600"/>
          </a:xfrm>
        </p:spPr>
        <p:txBody>
          <a:bodyPr/>
          <a:lstStyle>
            <a:lvl1pPr>
              <a:defRPr smtClean="0"/>
            </a:lvl1pPr>
          </a:lstStyle>
          <a:p>
            <a:fld id="{22CF365C-2278-D14F-884B-4D4842482A5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411163"/>
            <a:ext cx="5684838" cy="8810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9425" y="2012950"/>
            <a:ext cx="4016375" cy="374967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hart Placeholder 3"/>
          <p:cNvSpPr>
            <a:spLocks noGrp="1"/>
          </p:cNvSpPr>
          <p:nvPr>
            <p:ph type="chart" sz="half" idx="2"/>
          </p:nvPr>
        </p:nvSpPr>
        <p:spPr>
          <a:xfrm>
            <a:off x="4648200" y="2012950"/>
            <a:ext cx="4016375" cy="3749675"/>
          </a:xfrm>
        </p:spPr>
        <p:txBody>
          <a:bodyPr/>
          <a:lstStyle/>
          <a:p>
            <a:r>
              <a:rPr lang="en-US" dirty="0" smtClean="0"/>
              <a:t>Click icon to add chart</a:t>
            </a:r>
            <a:endParaRPr lang="en-US" dirty="0"/>
          </a:p>
        </p:txBody>
      </p:sp>
      <p:sp>
        <p:nvSpPr>
          <p:cNvPr id="5" name="Footer Placeholder 4"/>
          <p:cNvSpPr>
            <a:spLocks noGrp="1"/>
          </p:cNvSpPr>
          <p:nvPr>
            <p:ph type="ftr" sz="quarter" idx="10"/>
          </p:nvPr>
        </p:nvSpPr>
        <p:spPr>
          <a:xfrm>
            <a:off x="6394450" y="422275"/>
            <a:ext cx="2006600" cy="228600"/>
          </a:xfrm>
        </p:spPr>
        <p:txBody>
          <a:bodyPr/>
          <a:lstStyle>
            <a:lvl1pPr>
              <a:defRPr/>
            </a:lvl1pPr>
          </a:lstStyle>
          <a:p>
            <a:r>
              <a:rPr lang="en-US" dirty="0"/>
              <a:t>Presentation Title</a:t>
            </a:r>
          </a:p>
        </p:txBody>
      </p:sp>
      <p:sp>
        <p:nvSpPr>
          <p:cNvPr id="6" name="Slide Number Placeholder 5"/>
          <p:cNvSpPr>
            <a:spLocks noGrp="1"/>
          </p:cNvSpPr>
          <p:nvPr>
            <p:ph type="sldNum" sz="quarter" idx="11"/>
          </p:nvPr>
        </p:nvSpPr>
        <p:spPr>
          <a:xfrm>
            <a:off x="8458200" y="422275"/>
            <a:ext cx="198438" cy="228600"/>
          </a:xfrm>
        </p:spPr>
        <p:txBody>
          <a:bodyPr/>
          <a:lstStyle>
            <a:lvl1pPr>
              <a:defRPr smtClean="0"/>
            </a:lvl1pPr>
          </a:lstStyle>
          <a:p>
            <a:fld id="{E0F0CC84-B755-0B41-BF72-39F26596BC4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nahb_white_first_en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1808163" y="2762250"/>
            <a:ext cx="6858000" cy="685800"/>
          </a:xfrm>
        </p:spPr>
        <p:txBody>
          <a:bodyPr/>
          <a:lstStyle>
            <a:lvl1pPr>
              <a:defRPr sz="4100">
                <a:solidFill>
                  <a:schemeClr val="bg2"/>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lvl1pPr>
              <a:defRPr>
                <a:latin typeface="Arial" pitchFamily="34" charset="0"/>
                <a:cs typeface="Arial" pitchFamily="34" charset="0"/>
              </a:defRPr>
            </a:lvl1pPr>
          </a:lstStyle>
          <a:p>
            <a:pPr lvl="0"/>
            <a:r>
              <a:rPr lang="en-US" noProof="0" dirty="0" smtClean="0"/>
              <a:t>Click icon to add chart</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72127FB6-CF43-4FDD-9D4A-94F9656BF3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 name="Group 20"/>
          <p:cNvGrpSpPr>
            <a:grpSpLocks/>
          </p:cNvGrpSpPr>
          <p:nvPr/>
        </p:nvGrpSpPr>
        <p:grpSpPr bwMode="auto">
          <a:xfrm>
            <a:off x="0" y="0"/>
            <a:ext cx="9145588" cy="6858000"/>
            <a:chOff x="0" y="0"/>
            <a:chExt cx="5761" cy="4320"/>
          </a:xfrm>
        </p:grpSpPr>
        <p:sp>
          <p:nvSpPr>
            <p:cNvPr id="1031" name="Rectangle 7"/>
            <p:cNvSpPr>
              <a:spLocks noChangeArrowheads="1"/>
            </p:cNvSpPr>
            <p:nvPr userDrawn="1"/>
          </p:nvSpPr>
          <p:spPr bwMode="auto">
            <a:xfrm>
              <a:off x="0" y="0"/>
              <a:ext cx="5760" cy="4320"/>
            </a:xfrm>
            <a:prstGeom prst="rect">
              <a:avLst/>
            </a:prstGeom>
            <a:solidFill>
              <a:schemeClr val="tx1"/>
            </a:solidFill>
            <a:ln w="9525">
              <a:noFill/>
              <a:miter lim="800000"/>
              <a:headEnd/>
              <a:tailEnd/>
            </a:ln>
          </p:spPr>
          <p:txBody>
            <a:bodyPr wrap="none" anchor="ctr">
              <a:prstTxWarp prst="textNoShape">
                <a:avLst/>
              </a:prstTxWarp>
            </a:bodyPr>
            <a:lstStyle/>
            <a:p>
              <a:endParaRPr lang="en-US" dirty="0"/>
            </a:p>
          </p:txBody>
        </p:sp>
        <p:pic>
          <p:nvPicPr>
            <p:cNvPr id="1043" name="Picture 19" descr="nahb_blue_bottom"/>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3687"/>
              <a:ext cx="5761" cy="633"/>
            </a:xfrm>
            <a:prstGeom prst="rect">
              <a:avLst/>
            </a:prstGeom>
            <a:noFill/>
          </p:spPr>
        </p:pic>
      </p:grpSp>
      <p:sp>
        <p:nvSpPr>
          <p:cNvPr id="1026" name="Rectangle 2"/>
          <p:cNvSpPr>
            <a:spLocks noGrp="1" noChangeArrowheads="1"/>
          </p:cNvSpPr>
          <p:nvPr>
            <p:ph type="title"/>
          </p:nvPr>
        </p:nvSpPr>
        <p:spPr bwMode="auto">
          <a:xfrm>
            <a:off x="479425" y="411163"/>
            <a:ext cx="5684838" cy="881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79425" y="2012950"/>
            <a:ext cx="8185150" cy="3749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p>
        </p:txBody>
      </p:sp>
      <p:sp>
        <p:nvSpPr>
          <p:cNvPr id="1029" name="Rectangle 5"/>
          <p:cNvSpPr>
            <a:spLocks noGrp="1" noChangeArrowheads="1"/>
          </p:cNvSpPr>
          <p:nvPr>
            <p:ph type="ftr" sz="quarter" idx="3"/>
          </p:nvPr>
        </p:nvSpPr>
        <p:spPr bwMode="auto">
          <a:xfrm>
            <a:off x="6394450" y="422275"/>
            <a:ext cx="2006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solidFill>
                  <a:schemeClr val="bg2"/>
                </a:solidFill>
              </a:defRPr>
            </a:lvl1pPr>
          </a:lstStyle>
          <a:p>
            <a:r>
              <a:rPr lang="en-US" dirty="0" smtClean="0"/>
              <a:t>Presentation Title</a:t>
            </a:r>
            <a:endParaRPr lang="en-US" dirty="0"/>
          </a:p>
        </p:txBody>
      </p:sp>
      <p:sp>
        <p:nvSpPr>
          <p:cNvPr id="1030" name="Rectangle 6"/>
          <p:cNvSpPr>
            <a:spLocks noGrp="1" noChangeArrowheads="1"/>
          </p:cNvSpPr>
          <p:nvPr>
            <p:ph type="sldNum" sz="quarter" idx="4"/>
          </p:nvPr>
        </p:nvSpPr>
        <p:spPr bwMode="auto">
          <a:xfrm>
            <a:off x="8458200" y="422275"/>
            <a:ext cx="198438"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b="1">
                <a:solidFill>
                  <a:schemeClr val="bg2"/>
                </a:solidFill>
              </a:defRPr>
            </a:lvl1pPr>
          </a:lstStyle>
          <a:p>
            <a:fld id="{AD5ED7F4-484A-D84D-8A01-AA8A89AB39F1}"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rtl="0" eaLnBrk="1" fontAlgn="base" hangingPunct="1">
        <a:spcBef>
          <a:spcPct val="0"/>
        </a:spcBef>
        <a:spcAft>
          <a:spcPct val="0"/>
        </a:spcAft>
        <a:defRPr sz="2800" b="1">
          <a:solidFill>
            <a:schemeClr val="bg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chemeClr val="tx2"/>
          </a:solidFill>
          <a:latin typeface="Arial" charset="0"/>
          <a:ea typeface="ＭＳ Ｐゴシック" charset="-128"/>
          <a:cs typeface="ＭＳ Ｐゴシック" charset="-128"/>
        </a:defRPr>
      </a:lvl9pPr>
    </p:titleStyle>
    <p:bodyStyle>
      <a:lvl1pPr algn="l" rtl="0" eaLnBrk="1" fontAlgn="base" hangingPunct="1">
        <a:lnSpc>
          <a:spcPct val="95000"/>
        </a:lnSpc>
        <a:spcBef>
          <a:spcPct val="0"/>
        </a:spcBef>
        <a:spcAft>
          <a:spcPct val="50000"/>
        </a:spcAft>
        <a:defRPr>
          <a:solidFill>
            <a:schemeClr val="bg2"/>
          </a:solidFill>
          <a:latin typeface="+mn-lt"/>
          <a:ea typeface="+mn-ea"/>
          <a:cs typeface="+mn-cs"/>
        </a:defRPr>
      </a:lvl1pPr>
      <a:lvl2pPr marL="190500" indent="-188913" algn="l" rtl="0" eaLnBrk="1" fontAlgn="base" hangingPunct="1">
        <a:lnSpc>
          <a:spcPct val="95000"/>
        </a:lnSpc>
        <a:spcBef>
          <a:spcPct val="0"/>
        </a:spcBef>
        <a:spcAft>
          <a:spcPct val="50000"/>
        </a:spcAft>
        <a:buFont typeface="Times" charset="0"/>
        <a:buChar char="•"/>
        <a:defRPr>
          <a:solidFill>
            <a:schemeClr val="bg2"/>
          </a:solidFill>
          <a:latin typeface="+mn-lt"/>
          <a:ea typeface="+mn-ea"/>
        </a:defRPr>
      </a:lvl2pPr>
      <a:lvl3pPr marL="838200" indent="-236538" algn="l" rtl="0" eaLnBrk="1" fontAlgn="base" hangingPunct="1">
        <a:lnSpc>
          <a:spcPct val="50000"/>
        </a:lnSpc>
        <a:spcBef>
          <a:spcPct val="0"/>
        </a:spcBef>
        <a:spcAft>
          <a:spcPct val="50000"/>
        </a:spcAft>
        <a:buChar char="–"/>
        <a:defRPr>
          <a:solidFill>
            <a:schemeClr val="bg2"/>
          </a:solidFill>
          <a:latin typeface="+mn-lt"/>
          <a:ea typeface="+mn-ea"/>
        </a:defRPr>
      </a:lvl3pPr>
      <a:lvl4pPr marL="1639888" indent="-228600" algn="l" rtl="0" eaLnBrk="1" fontAlgn="base" hangingPunct="1">
        <a:spcBef>
          <a:spcPct val="20000"/>
        </a:spcBef>
        <a:spcAft>
          <a:spcPct val="0"/>
        </a:spcAft>
        <a:buChar char="–"/>
        <a:defRPr>
          <a:solidFill>
            <a:schemeClr val="bg1"/>
          </a:solidFill>
          <a:latin typeface="+mn-lt"/>
          <a:ea typeface="+mn-ea"/>
        </a:defRPr>
      </a:lvl4pPr>
      <a:lvl5pPr marL="2058988" indent="-228600" algn="l" rtl="0" eaLnBrk="1" fontAlgn="base" hangingPunct="1">
        <a:spcBef>
          <a:spcPct val="20000"/>
        </a:spcBef>
        <a:spcAft>
          <a:spcPct val="0"/>
        </a:spcAft>
        <a:buChar char="»"/>
        <a:defRPr>
          <a:solidFill>
            <a:schemeClr val="bg1"/>
          </a:solidFill>
          <a:latin typeface="+mn-lt"/>
          <a:ea typeface="+mn-ea"/>
        </a:defRPr>
      </a:lvl5pPr>
      <a:lvl6pPr marL="2516188" indent="-228600" algn="l" rtl="0" eaLnBrk="1" fontAlgn="base" hangingPunct="1">
        <a:spcBef>
          <a:spcPct val="20000"/>
        </a:spcBef>
        <a:spcAft>
          <a:spcPct val="0"/>
        </a:spcAft>
        <a:buChar char="»"/>
        <a:defRPr>
          <a:solidFill>
            <a:schemeClr val="bg1"/>
          </a:solidFill>
          <a:latin typeface="+mn-lt"/>
          <a:ea typeface="+mn-ea"/>
        </a:defRPr>
      </a:lvl6pPr>
      <a:lvl7pPr marL="2973388" indent="-228600" algn="l" rtl="0" eaLnBrk="1" fontAlgn="base" hangingPunct="1">
        <a:spcBef>
          <a:spcPct val="20000"/>
        </a:spcBef>
        <a:spcAft>
          <a:spcPct val="0"/>
        </a:spcAft>
        <a:buChar char="»"/>
        <a:defRPr>
          <a:solidFill>
            <a:schemeClr val="bg1"/>
          </a:solidFill>
          <a:latin typeface="+mn-lt"/>
          <a:ea typeface="+mn-ea"/>
        </a:defRPr>
      </a:lvl7pPr>
      <a:lvl8pPr marL="3430588" indent="-228600" algn="l" rtl="0" eaLnBrk="1" fontAlgn="base" hangingPunct="1">
        <a:spcBef>
          <a:spcPct val="20000"/>
        </a:spcBef>
        <a:spcAft>
          <a:spcPct val="0"/>
        </a:spcAft>
        <a:buChar char="»"/>
        <a:defRPr>
          <a:solidFill>
            <a:schemeClr val="bg1"/>
          </a:solidFill>
          <a:latin typeface="+mn-lt"/>
          <a:ea typeface="+mn-ea"/>
        </a:defRPr>
      </a:lvl8pPr>
      <a:lvl9pPr marL="3887788" indent="-228600" algn="l" rtl="0" eaLnBrk="1" fontAlgn="base" hangingPunct="1">
        <a:spcBef>
          <a:spcPct val="20000"/>
        </a:spcBef>
        <a:spcAft>
          <a:spcPct val="0"/>
        </a:spcAft>
        <a:buChar char="»"/>
        <a:defRPr>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descr="NAHB_spo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2138" y="5392738"/>
            <a:ext cx="1622425" cy="749300"/>
          </a:xfrm>
          <a:prstGeom prst="rect">
            <a:avLst/>
          </a:prstGeom>
          <a:noFill/>
          <a:ln w="9525">
            <a:noFill/>
            <a:miter lim="800000"/>
            <a:headEnd/>
            <a:tailEnd/>
          </a:ln>
        </p:spPr>
      </p:pic>
      <p:sp>
        <p:nvSpPr>
          <p:cNvPr id="7" name="Title 1"/>
          <p:cNvSpPr>
            <a:spLocks noGrp="1"/>
          </p:cNvSpPr>
          <p:nvPr>
            <p:ph type="ctrTitle"/>
          </p:nvPr>
        </p:nvSpPr>
        <p:spPr>
          <a:xfrm>
            <a:off x="491320" y="1479360"/>
            <a:ext cx="8161196" cy="685800"/>
          </a:xfrm>
        </p:spPr>
        <p:txBody>
          <a:bodyPr/>
          <a:lstStyle/>
          <a:p>
            <a:r>
              <a:rPr lang="en-US" sz="2800" dirty="0" smtClean="0">
                <a:ea typeface="ＭＳ Ｐゴシック" pitchFamily="34" charset="-128"/>
              </a:rPr>
              <a:t>U.S. Economic &amp; Housing Outlook</a:t>
            </a:r>
            <a:endParaRPr lang="en-US" sz="2800" dirty="0"/>
          </a:p>
        </p:txBody>
      </p:sp>
      <p:sp>
        <p:nvSpPr>
          <p:cNvPr id="5" name="TextBox 4"/>
          <p:cNvSpPr txBox="1"/>
          <p:nvPr/>
        </p:nvSpPr>
        <p:spPr>
          <a:xfrm>
            <a:off x="5404513" y="3930555"/>
            <a:ext cx="2427268" cy="830997"/>
          </a:xfrm>
          <a:prstGeom prst="rect">
            <a:avLst/>
          </a:prstGeom>
          <a:noFill/>
        </p:spPr>
        <p:txBody>
          <a:bodyPr wrap="none" rtlCol="0">
            <a:spAutoFit/>
          </a:bodyPr>
          <a:lstStyle/>
          <a:p>
            <a:r>
              <a:rPr lang="en-US" dirty="0" smtClean="0"/>
              <a:t>David Crowe</a:t>
            </a:r>
          </a:p>
          <a:p>
            <a:r>
              <a:rPr lang="en-US" dirty="0" smtClean="0"/>
              <a:t>Chief Economist</a:t>
            </a:r>
            <a:endParaRPr lang="en-US" dirty="0"/>
          </a:p>
        </p:txBody>
      </p:sp>
      <p:sp>
        <p:nvSpPr>
          <p:cNvPr id="8" name="TextBox 7"/>
          <p:cNvSpPr txBox="1"/>
          <p:nvPr/>
        </p:nvSpPr>
        <p:spPr>
          <a:xfrm>
            <a:off x="487016" y="2817166"/>
            <a:ext cx="4636206" cy="830997"/>
          </a:xfrm>
          <a:prstGeom prst="rect">
            <a:avLst/>
          </a:prstGeom>
          <a:noFill/>
        </p:spPr>
        <p:txBody>
          <a:bodyPr wrap="none" rtlCol="0">
            <a:spAutoFit/>
          </a:bodyPr>
          <a:lstStyle/>
          <a:p>
            <a:r>
              <a:rPr lang="en-US" dirty="0" smtClean="0"/>
              <a:t>Resilient Floor Covering Institute</a:t>
            </a:r>
          </a:p>
          <a:p>
            <a:r>
              <a:rPr lang="en-US" dirty="0" smtClean="0"/>
              <a:t>October 16,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8856" y="688896"/>
          <a:ext cx="8805672" cy="534009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8"/>
          <p:cNvSpPr txBox="1">
            <a:spLocks/>
          </p:cNvSpPr>
          <p:nvPr/>
        </p:nvSpPr>
        <p:spPr bwMode="auto">
          <a:xfrm>
            <a:off x="506720" y="192799"/>
            <a:ext cx="7709232" cy="88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House Prices Showing Signs of Recovering</a:t>
            </a:r>
            <a:r>
              <a:rPr kumimoji="0" lang="en-US" sz="16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
            </a:r>
            <a:br>
              <a:rPr kumimoji="0" lang="en-US" sz="16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br>
            <a:r>
              <a:rPr kumimoji="0" lang="en-US" sz="16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Measures</a:t>
            </a:r>
            <a:r>
              <a:rPr kumimoji="0" lang="en-US" sz="1600" b="1" i="0" u="none" strike="noStrike" kern="0" cap="none" spc="0" normalizeH="0" noProof="0" dirty="0" smtClean="0">
                <a:ln>
                  <a:noFill/>
                </a:ln>
                <a:solidFill>
                  <a:srgbClr val="002060"/>
                </a:solidFill>
                <a:effectLst/>
                <a:uLnTx/>
                <a:uFillTx/>
                <a:latin typeface="Arial" pitchFamily="34" charset="0"/>
                <a:ea typeface="+mj-ea"/>
                <a:cs typeface="Arial" pitchFamily="34" charset="0"/>
              </a:rPr>
              <a:t> of house prices</a:t>
            </a:r>
            <a:endParaRPr kumimoji="0" lang="en-US" sz="1600" b="1"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93342" y="787022"/>
          <a:ext cx="8798257" cy="5313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74957" y="220094"/>
            <a:ext cx="7340743" cy="88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mj-lt"/>
                <a:ea typeface="+mj-ea"/>
                <a:cs typeface="+mj-cs"/>
              </a:rPr>
              <a:t>House Prices Return to Normal </a:t>
            </a:r>
            <a:r>
              <a:rPr kumimoji="0" lang="en-US" sz="1600" b="1" i="0" u="none" strike="noStrike" kern="0" cap="none" spc="0" normalizeH="0" baseline="0" noProof="0" dirty="0" smtClean="0">
                <a:ln>
                  <a:noFill/>
                </a:ln>
                <a:solidFill>
                  <a:srgbClr val="002060"/>
                </a:solidFill>
                <a:effectLst/>
                <a:uLnTx/>
                <a:uFillTx/>
                <a:latin typeface="+mj-lt"/>
                <a:ea typeface="+mj-ea"/>
                <a:cs typeface="+mj-cs"/>
              </a:rPr>
              <a:t>(and</a:t>
            </a:r>
            <a:r>
              <a:rPr kumimoji="0" lang="en-US" sz="1600" b="1" i="0" u="none" strike="noStrike" kern="0" cap="none" spc="0" normalizeH="0" noProof="0" dirty="0" smtClean="0">
                <a:ln>
                  <a:noFill/>
                </a:ln>
                <a:solidFill>
                  <a:srgbClr val="002060"/>
                </a:solidFill>
                <a:effectLst/>
                <a:uLnTx/>
                <a:uFillTx/>
                <a:latin typeface="+mj-lt"/>
                <a:ea typeface="+mj-ea"/>
                <a:cs typeface="+mj-cs"/>
              </a:rPr>
              <a:t> then some)</a:t>
            </a:r>
            <a:endParaRPr kumimoji="0" lang="en-US" sz="2800" b="1" i="0" u="none" strike="noStrike" kern="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2060"/>
                </a:solidFill>
                <a:effectLst/>
                <a:uLnTx/>
                <a:uFillTx/>
                <a:latin typeface="+mj-lt"/>
                <a:ea typeface="+mj-ea"/>
                <a:cs typeface="+mj-cs"/>
              </a:rPr>
              <a:t>House Price-to-Income Ratio</a:t>
            </a:r>
            <a:endParaRPr kumimoji="0" lang="en-US" sz="1600" b="1" i="0" u="none" strike="noStrike" kern="0" cap="none" spc="0" normalizeH="0" baseline="0" noProof="0" dirty="0">
              <a:ln>
                <a:noFill/>
              </a:ln>
              <a:solidFill>
                <a:srgbClr val="002060"/>
              </a:solidFill>
              <a:effectLst/>
              <a:uLnTx/>
              <a:uFillTx/>
              <a:latin typeface="+mj-lt"/>
              <a:ea typeface="+mj-ea"/>
              <a:cs typeface="+mj-cs"/>
            </a:endParaRPr>
          </a:p>
        </p:txBody>
      </p:sp>
      <p:sp>
        <p:nvSpPr>
          <p:cNvPr id="4" name="TextBox 3"/>
          <p:cNvSpPr txBox="1"/>
          <p:nvPr/>
        </p:nvSpPr>
        <p:spPr>
          <a:xfrm>
            <a:off x="1219199" y="1600200"/>
            <a:ext cx="3401962" cy="954107"/>
          </a:xfrm>
          <a:prstGeom prst="rect">
            <a:avLst/>
          </a:prstGeom>
          <a:noFill/>
          <a:ln>
            <a:noFill/>
          </a:ln>
        </p:spPr>
        <p:txBody>
          <a:bodyPr wrap="square" rtlCol="0">
            <a:spAutoFit/>
          </a:bodyPr>
          <a:lstStyle/>
          <a:p>
            <a:r>
              <a:rPr lang="en-US" sz="1400" b="1" dirty="0" smtClean="0">
                <a:solidFill>
                  <a:srgbClr val="080808"/>
                </a:solidFill>
              </a:rPr>
              <a:t>	   </a:t>
            </a:r>
            <a:r>
              <a:rPr lang="en-US" sz="1400" b="1" u="sng" dirty="0" smtClean="0">
                <a:solidFill>
                  <a:srgbClr val="0070C0"/>
                </a:solidFill>
              </a:rPr>
              <a:t>US</a:t>
            </a:r>
            <a:endParaRPr lang="en-US" sz="1400" b="1" u="sng" dirty="0" smtClean="0">
              <a:solidFill>
                <a:srgbClr val="38A800"/>
              </a:solidFill>
            </a:endParaRPr>
          </a:p>
          <a:p>
            <a:r>
              <a:rPr lang="en-US" sz="1400" b="1" dirty="0" smtClean="0">
                <a:solidFill>
                  <a:srgbClr val="080808"/>
                </a:solidFill>
              </a:rPr>
              <a:t>Long-term	   </a:t>
            </a:r>
            <a:r>
              <a:rPr lang="en-US" sz="1400" b="1" dirty="0" smtClean="0">
                <a:solidFill>
                  <a:srgbClr val="0070C0"/>
                </a:solidFill>
              </a:rPr>
              <a:t>3.2</a:t>
            </a:r>
            <a:endParaRPr lang="en-US" sz="1400" b="1" dirty="0" smtClean="0">
              <a:solidFill>
                <a:srgbClr val="38A800"/>
              </a:solidFill>
            </a:endParaRPr>
          </a:p>
          <a:p>
            <a:r>
              <a:rPr lang="en-US" sz="1400" b="1" dirty="0" smtClean="0">
                <a:solidFill>
                  <a:srgbClr val="080808"/>
                </a:solidFill>
              </a:rPr>
              <a:t>Peak	   </a:t>
            </a:r>
            <a:r>
              <a:rPr lang="en-US" sz="1400" b="1" dirty="0" smtClean="0">
                <a:solidFill>
                  <a:srgbClr val="0070C0"/>
                </a:solidFill>
              </a:rPr>
              <a:t>4.8           </a:t>
            </a:r>
          </a:p>
          <a:p>
            <a:r>
              <a:rPr lang="en-US" sz="1400" b="1" dirty="0" smtClean="0">
                <a:solidFill>
                  <a:srgbClr val="080808"/>
                </a:solidFill>
              </a:rPr>
              <a:t>Current	</a:t>
            </a:r>
            <a:r>
              <a:rPr lang="en-US" sz="1400" b="1" dirty="0" smtClean="0">
                <a:solidFill>
                  <a:srgbClr val="0070C0"/>
                </a:solidFill>
              </a:rPr>
              <a:t>   3.4</a:t>
            </a:r>
            <a:endParaRPr lang="en-US" sz="1400" b="1" dirty="0" smtClean="0">
              <a:solidFill>
                <a:srgbClr val="38A800"/>
              </a:solidFill>
            </a:endParaRPr>
          </a:p>
        </p:txBody>
      </p:sp>
      <p:sp>
        <p:nvSpPr>
          <p:cNvPr id="9" name="TextBox 8"/>
          <p:cNvSpPr txBox="1"/>
          <p:nvPr/>
        </p:nvSpPr>
        <p:spPr>
          <a:xfrm>
            <a:off x="1239967" y="2691795"/>
            <a:ext cx="1752403" cy="307777"/>
          </a:xfrm>
          <a:prstGeom prst="rect">
            <a:avLst/>
          </a:prstGeom>
          <a:noFill/>
        </p:spPr>
        <p:txBody>
          <a:bodyPr wrap="none" rtlCol="0">
            <a:spAutoFit/>
          </a:bodyPr>
          <a:lstStyle/>
          <a:p>
            <a:r>
              <a:rPr lang="en-US" sz="1400" b="1" dirty="0" smtClean="0">
                <a:solidFill>
                  <a:srgbClr val="0070C0"/>
                </a:solidFill>
              </a:rPr>
              <a:t>US: 4.8/3.2 = 150%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 y="477669"/>
          <a:ext cx="9144001" cy="56262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Grp="1" noChangeArrowheads="1"/>
          </p:cNvSpPr>
          <p:nvPr>
            <p:ph type="title"/>
          </p:nvPr>
        </p:nvSpPr>
        <p:spPr>
          <a:xfrm>
            <a:off x="0" y="220091"/>
            <a:ext cx="9143999" cy="407697"/>
          </a:xfrm>
        </p:spPr>
        <p:txBody>
          <a:bodyPr/>
          <a:lstStyle/>
          <a:p>
            <a:pPr algn="ctr"/>
            <a:r>
              <a:rPr lang="en-US" sz="2000" dirty="0" smtClean="0">
                <a:solidFill>
                  <a:srgbClr val="002060"/>
                </a:solidFill>
              </a:rPr>
              <a:t>House Prices and Income – Trend, </a:t>
            </a:r>
            <a:r>
              <a:rPr lang="en-US" sz="2000" dirty="0" smtClean="0">
                <a:solidFill>
                  <a:srgbClr val="FF0000"/>
                </a:solidFill>
              </a:rPr>
              <a:t>Peak</a:t>
            </a:r>
            <a:r>
              <a:rPr lang="en-US" sz="2000" dirty="0" smtClean="0">
                <a:solidFill>
                  <a:srgbClr val="002060"/>
                </a:solidFill>
              </a:rPr>
              <a:t> and </a:t>
            </a:r>
            <a:r>
              <a:rPr lang="en-US" sz="2000" dirty="0" smtClean="0">
                <a:solidFill>
                  <a:srgbClr val="0070C0"/>
                </a:solidFill>
              </a:rPr>
              <a:t>Current</a:t>
            </a:r>
            <a:endParaRPr lang="en-US" sz="2000" b="0" dirty="0">
              <a:solidFill>
                <a:srgbClr val="0070C0"/>
              </a:solidFill>
            </a:endParaRPr>
          </a:p>
        </p:txBody>
      </p:sp>
      <p:sp>
        <p:nvSpPr>
          <p:cNvPr id="6" name="Text Box 3"/>
          <p:cNvSpPr txBox="1">
            <a:spLocks noChangeArrowheads="1"/>
          </p:cNvSpPr>
          <p:nvPr/>
        </p:nvSpPr>
        <p:spPr bwMode="auto">
          <a:xfrm>
            <a:off x="325317" y="6048065"/>
            <a:ext cx="5585626"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1200" b="0" dirty="0">
                <a:solidFill>
                  <a:srgbClr val="002060"/>
                </a:solidFill>
              </a:rPr>
              <a:t>Source: </a:t>
            </a:r>
            <a:r>
              <a:rPr lang="en-US" sz="1200" b="0" dirty="0" smtClean="0">
                <a:solidFill>
                  <a:srgbClr val="002060"/>
                </a:solidFill>
              </a:rPr>
              <a:t>US Census Bureau, National Association of Realtors, Moody’s Analytics</a:t>
            </a:r>
            <a:endParaRPr lang="en-US" sz="1200" b="0" dirty="0">
              <a:solidFill>
                <a:srgbClr val="002060"/>
              </a:solidFill>
            </a:endParaRPr>
          </a:p>
        </p:txBody>
      </p:sp>
      <p:sp>
        <p:nvSpPr>
          <p:cNvPr id="7" name="Rectangle 6"/>
          <p:cNvSpPr/>
          <p:nvPr/>
        </p:nvSpPr>
        <p:spPr bwMode="auto">
          <a:xfrm>
            <a:off x="727587" y="1681316"/>
            <a:ext cx="1229032" cy="58010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ＭＳ Ｐゴシック" charset="-128"/>
                <a:cs typeface="ＭＳ Ｐゴシック" charset="-128"/>
              </a:rPr>
              <a:t>150%</a:t>
            </a: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p:txBody>
      </p:sp>
      <p:cxnSp>
        <p:nvCxnSpPr>
          <p:cNvPr id="9" name="Straight Arrow Connector 8"/>
          <p:cNvCxnSpPr/>
          <p:nvPr/>
        </p:nvCxnSpPr>
        <p:spPr bwMode="auto">
          <a:xfrm flipH="1">
            <a:off x="717756" y="1966452"/>
            <a:ext cx="117986" cy="255638"/>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 Households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93342" y="787022"/>
          <a:ext cx="8798257" cy="5313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574957" y="220094"/>
            <a:ext cx="7340743" cy="88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mj-lt"/>
                <a:ea typeface="+mj-ea"/>
                <a:cs typeface="+mj-cs"/>
              </a:rPr>
              <a:t>Household</a:t>
            </a:r>
            <a:r>
              <a:rPr kumimoji="0" lang="en-US" sz="2800" b="1" i="0" u="none" strike="noStrike" kern="0" cap="none" spc="0" normalizeH="0" noProof="0" dirty="0" smtClean="0">
                <a:ln>
                  <a:noFill/>
                </a:ln>
                <a:solidFill>
                  <a:srgbClr val="002060"/>
                </a:solidFill>
                <a:effectLst/>
                <a:uLnTx/>
                <a:uFillTx/>
                <a:latin typeface="+mj-lt"/>
                <a:ea typeface="+mj-ea"/>
                <a:cs typeface="+mj-cs"/>
              </a:rPr>
              <a:t> Balance Sheets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0" baseline="0" dirty="0" smtClean="0">
                <a:solidFill>
                  <a:srgbClr val="002060"/>
                </a:solidFill>
                <a:latin typeface="+mj-lt"/>
                <a:ea typeface="+mj-ea"/>
                <a:cs typeface="+mj-cs"/>
              </a:rPr>
              <a:t>Closer to long term averages</a:t>
            </a:r>
            <a:endParaRPr kumimoji="0" lang="en-US" sz="1600" b="1" i="0" u="none" strike="noStrike" kern="0" cap="none" spc="0" normalizeH="0" baseline="0" noProof="0" dirty="0" smtClean="0">
              <a:ln>
                <a:noFill/>
              </a:ln>
              <a:solidFill>
                <a:srgbClr val="002060"/>
              </a:solidFill>
              <a:effectLst/>
              <a:uLnTx/>
              <a:uFillTx/>
              <a:latin typeface="+mj-lt"/>
              <a:ea typeface="+mj-ea"/>
              <a:cs typeface="+mj-cs"/>
            </a:endParaRPr>
          </a:p>
        </p:txBody>
      </p:sp>
      <p:sp>
        <p:nvSpPr>
          <p:cNvPr id="6" name="Rectangle 5"/>
          <p:cNvSpPr/>
          <p:nvPr/>
        </p:nvSpPr>
        <p:spPr bwMode="auto">
          <a:xfrm>
            <a:off x="3267625" y="4758471"/>
            <a:ext cx="1743740" cy="42530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charset="0"/>
                <a:ea typeface="ＭＳ Ｐゴシック" charset="-128"/>
                <a:cs typeface="ＭＳ Ｐゴシック" charset="-128"/>
              </a:rPr>
              <a:t>Savings Rate</a:t>
            </a:r>
            <a:endParaRPr kumimoji="0" lang="en-US" sz="1600" b="1" i="0" u="none" strike="noStrike" cap="none" normalizeH="0" baseline="0" dirty="0">
              <a:ln>
                <a:noFill/>
              </a:ln>
              <a:solidFill>
                <a:srgbClr val="C00000"/>
              </a:solidFill>
              <a:effectLst/>
              <a:latin typeface="Arial" charset="0"/>
              <a:ea typeface="ＭＳ Ｐゴシック" charset="-128"/>
              <a:cs typeface="ＭＳ Ｐゴシック"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to Buy Home</a:t>
            </a:r>
            <a:br>
              <a:rPr lang="en-US" dirty="0" smtClean="0"/>
            </a:br>
            <a:r>
              <a:rPr lang="en-US" sz="1600" dirty="0" smtClean="0"/>
              <a:t>in next 6 months – Highest in history (Conference Board)</a:t>
            </a:r>
            <a:endParaRPr lang="en-US" dirty="0"/>
          </a:p>
        </p:txBody>
      </p:sp>
      <p:graphicFrame>
        <p:nvGraphicFramePr>
          <p:cNvPr id="7" name="Content Placeholder 6"/>
          <p:cNvGraphicFramePr>
            <a:graphicFrameLocks noGrp="1"/>
          </p:cNvGraphicFramePr>
          <p:nvPr>
            <p:ph idx="1"/>
          </p:nvPr>
        </p:nvGraphicFramePr>
        <p:xfrm>
          <a:off x="479425" y="1405288"/>
          <a:ext cx="8185150" cy="43573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bwMode="auto">
          <a:xfrm>
            <a:off x="925033" y="1244009"/>
            <a:ext cx="1329070" cy="3083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128"/>
                <a:cs typeface="ＭＳ Ｐゴシック" charset="-128"/>
              </a:rPr>
              <a:t>Index</a:t>
            </a:r>
            <a:endParaRPr kumimoji="0" lang="en-US" sz="1400" b="1" i="0" u="none" strike="noStrike" cap="none" normalizeH="0" baseline="0" dirty="0">
              <a:ln>
                <a:noFill/>
              </a:ln>
              <a:solidFill>
                <a:srgbClr val="000000"/>
              </a:solidFill>
              <a:effectLst/>
              <a:latin typeface="Arial" charset="0"/>
              <a:ea typeface="ＭＳ Ｐゴシック" charset="-128"/>
              <a:cs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Time to Buy </a:t>
            </a:r>
            <a:br>
              <a:rPr lang="en-US" dirty="0" smtClean="0"/>
            </a:br>
            <a:r>
              <a:rPr lang="en-US" sz="1600" dirty="0" smtClean="0"/>
              <a:t>Back to boom levels (University of Michigan)</a:t>
            </a:r>
            <a:endParaRPr lang="en-US" dirty="0"/>
          </a:p>
        </p:txBody>
      </p:sp>
      <p:graphicFrame>
        <p:nvGraphicFramePr>
          <p:cNvPr id="7" name="Content Placeholder 6"/>
          <p:cNvGraphicFramePr>
            <a:graphicFrameLocks noGrp="1"/>
          </p:cNvGraphicFramePr>
          <p:nvPr>
            <p:ph idx="1"/>
          </p:nvPr>
        </p:nvGraphicFramePr>
        <p:xfrm>
          <a:off x="479425" y="1443790"/>
          <a:ext cx="8185150" cy="43188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bwMode="auto">
          <a:xfrm>
            <a:off x="839972" y="1244009"/>
            <a:ext cx="1988288" cy="3296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solidFill>
                  <a:srgbClr val="000000"/>
                </a:solidFill>
              </a:rPr>
              <a:t>Index</a:t>
            </a: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370765" y="177421"/>
            <a:ext cx="7204265" cy="881063"/>
          </a:xfrm>
        </p:spPr>
        <p:txBody>
          <a:bodyPr>
            <a:noAutofit/>
          </a:bodyPr>
          <a:lstStyle/>
          <a:p>
            <a:r>
              <a:rPr lang="en-US" sz="2400" b="1" dirty="0" smtClean="0">
                <a:latin typeface="Arial" pitchFamily="34" charset="0"/>
                <a:cs typeface="Arial" pitchFamily="34" charset="0"/>
              </a:rPr>
              <a:t>Motor Vehicle and Home Furnishing Sales  </a:t>
            </a:r>
            <a:br>
              <a:rPr lang="en-US" sz="2400" b="1" dirty="0" smtClean="0">
                <a:latin typeface="Arial" pitchFamily="34" charset="0"/>
                <a:cs typeface="Arial" pitchFamily="34" charset="0"/>
              </a:rPr>
            </a:br>
            <a:r>
              <a:rPr lang="en-US" sz="1600" dirty="0" smtClean="0">
                <a:latin typeface="Arial" pitchFamily="34" charset="0"/>
                <a:cs typeface="Arial" pitchFamily="34" charset="0"/>
              </a:rPr>
              <a:t>Other Durable Sectors Rising Steadily</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endParaRPr lang="en-US" sz="1600" b="1" dirty="0">
              <a:solidFill>
                <a:srgbClr val="002060"/>
              </a:solidFill>
            </a:endParaRPr>
          </a:p>
        </p:txBody>
      </p:sp>
      <p:graphicFrame>
        <p:nvGraphicFramePr>
          <p:cNvPr id="10" name="Content Placeholder 5"/>
          <p:cNvGraphicFramePr>
            <a:graphicFrameLocks noGrp="1"/>
          </p:cNvGraphicFramePr>
          <p:nvPr>
            <p:ph idx="1"/>
          </p:nvPr>
        </p:nvGraphicFramePr>
        <p:xfrm>
          <a:off x="0" y="835742"/>
          <a:ext cx="8952931" cy="525116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452130" y="91440"/>
            <a:ext cx="7722881" cy="881063"/>
          </a:xfrm>
        </p:spPr>
        <p:txBody>
          <a:bodyPr/>
          <a:lstStyle/>
          <a:p>
            <a:r>
              <a:rPr lang="en-US" dirty="0" smtClean="0">
                <a:solidFill>
                  <a:srgbClr val="002060"/>
                </a:solidFill>
                <a:latin typeface="Arial" pitchFamily="34" charset="0"/>
                <a:cs typeface="Arial" pitchFamily="34" charset="0"/>
              </a:rPr>
              <a:t>Household Formations Are on the Rise</a:t>
            </a:r>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Year-over-year change in households rising again</a:t>
            </a:r>
            <a:endParaRPr lang="en-US" sz="1800" dirty="0">
              <a:solidFill>
                <a:srgbClr val="002060"/>
              </a:solidFill>
              <a:latin typeface="Arial" pitchFamily="34" charset="0"/>
              <a:cs typeface="Arial" pitchFamily="34" charset="0"/>
            </a:endParaRPr>
          </a:p>
        </p:txBody>
      </p:sp>
      <p:graphicFrame>
        <p:nvGraphicFramePr>
          <p:cNvPr id="10" name="Content Placeholder 5"/>
          <p:cNvGraphicFramePr>
            <a:graphicFrameLocks noGrp="1"/>
          </p:cNvGraphicFramePr>
          <p:nvPr>
            <p:ph idx="1"/>
          </p:nvPr>
        </p:nvGraphicFramePr>
        <p:xfrm>
          <a:off x="166047" y="832512"/>
          <a:ext cx="8686800" cy="51299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23481" y="870859"/>
            <a:ext cx="952184" cy="430887"/>
          </a:xfrm>
          <a:prstGeom prst="rect">
            <a:avLst/>
          </a:prstGeom>
          <a:noFill/>
        </p:spPr>
        <p:txBody>
          <a:bodyPr wrap="none" lIns="0" tIns="0" rIns="0" bIns="0" rtlCol="0">
            <a:spAutoFit/>
          </a:bodyPr>
          <a:lstStyle/>
          <a:p>
            <a:r>
              <a:rPr lang="en-US" sz="1400" b="1" dirty="0" smtClean="0">
                <a:solidFill>
                  <a:srgbClr val="000000"/>
                </a:solidFill>
                <a:latin typeface="Arial" pitchFamily="34" charset="0"/>
                <a:cs typeface="Arial" pitchFamily="34" charset="0"/>
              </a:rPr>
              <a:t>Thousands</a:t>
            </a:r>
          </a:p>
          <a:p>
            <a:endParaRPr lang="en-US" sz="1400" dirty="0">
              <a:solidFill>
                <a:srgbClr val="000000"/>
              </a:solidFill>
            </a:endParaRPr>
          </a:p>
        </p:txBody>
      </p:sp>
      <p:cxnSp>
        <p:nvCxnSpPr>
          <p:cNvPr id="6" name="Straight Arrow Connector 5"/>
          <p:cNvCxnSpPr/>
          <p:nvPr/>
        </p:nvCxnSpPr>
        <p:spPr bwMode="auto">
          <a:xfrm>
            <a:off x="7506936" y="3651174"/>
            <a:ext cx="190919" cy="251209"/>
          </a:xfrm>
          <a:prstGeom prst="straightConnector1">
            <a:avLst/>
          </a:prstGeom>
          <a:solidFill>
            <a:schemeClr val="accent1"/>
          </a:solidFill>
          <a:ln w="15875" cap="flat" cmpd="sng" algn="ctr">
            <a:solidFill>
              <a:srgbClr val="C00000"/>
            </a:solidFill>
            <a:prstDash val="solid"/>
            <a:round/>
            <a:headEnd type="none" w="med" len="med"/>
            <a:tailEnd type="arrow"/>
          </a:ln>
          <a:effectLst/>
        </p:spPr>
      </p:cxnSp>
      <p:sp>
        <p:nvSpPr>
          <p:cNvPr id="7" name="TextBox 6"/>
          <p:cNvSpPr txBox="1"/>
          <p:nvPr/>
        </p:nvSpPr>
        <p:spPr>
          <a:xfrm>
            <a:off x="1165608" y="2662814"/>
            <a:ext cx="1512017" cy="707886"/>
          </a:xfrm>
          <a:prstGeom prst="rect">
            <a:avLst/>
          </a:prstGeom>
          <a:noFill/>
        </p:spPr>
        <p:txBody>
          <a:bodyPr wrap="none" lIns="0" tIns="0" rIns="0" bIns="0" rtlCol="0">
            <a:spAutoFit/>
          </a:bodyPr>
          <a:lstStyle/>
          <a:p>
            <a:r>
              <a:rPr lang="en-US" sz="1600" b="1" dirty="0" smtClean="0">
                <a:solidFill>
                  <a:srgbClr val="C00000"/>
                </a:solidFill>
                <a:latin typeface="Arial" pitchFamily="34" charset="0"/>
                <a:cs typeface="Arial" pitchFamily="34" charset="0"/>
              </a:rPr>
              <a:t>A</a:t>
            </a:r>
            <a:r>
              <a:rPr lang="en-US" sz="1600" b="1" dirty="0" smtClean="0">
                <a:solidFill>
                  <a:srgbClr val="C00000"/>
                </a:solidFill>
              </a:rPr>
              <a:t>vg: 1.4 million</a:t>
            </a:r>
          </a:p>
          <a:p>
            <a:r>
              <a:rPr lang="en-US" sz="1600" b="1" dirty="0" smtClean="0">
                <a:solidFill>
                  <a:srgbClr val="C00000"/>
                </a:solidFill>
              </a:rPr>
              <a:t>(12% renters) </a:t>
            </a:r>
          </a:p>
          <a:p>
            <a:endParaRPr lang="en-US" sz="1400" b="1" dirty="0"/>
          </a:p>
        </p:txBody>
      </p:sp>
      <p:sp>
        <p:nvSpPr>
          <p:cNvPr id="9" name="TextBox 8"/>
          <p:cNvSpPr txBox="1"/>
          <p:nvPr/>
        </p:nvSpPr>
        <p:spPr>
          <a:xfrm>
            <a:off x="4643912" y="3613514"/>
            <a:ext cx="1512017" cy="738664"/>
          </a:xfrm>
          <a:prstGeom prst="rect">
            <a:avLst/>
          </a:prstGeom>
          <a:noFill/>
        </p:spPr>
        <p:txBody>
          <a:bodyPr wrap="none" lIns="0" tIns="0" rIns="0" bIns="0" rtlCol="0">
            <a:spAutoFit/>
          </a:bodyPr>
          <a:lstStyle/>
          <a:p>
            <a:r>
              <a:rPr lang="en-US" sz="1600" b="1" dirty="0" smtClean="0">
                <a:solidFill>
                  <a:srgbClr val="C00000"/>
                </a:solidFill>
                <a:latin typeface="Arial" pitchFamily="34" charset="0"/>
                <a:cs typeface="Arial" pitchFamily="34" charset="0"/>
              </a:rPr>
              <a:t>A</a:t>
            </a:r>
            <a:r>
              <a:rPr lang="en-US" sz="1600" b="1" dirty="0" smtClean="0">
                <a:solidFill>
                  <a:srgbClr val="C00000"/>
                </a:solidFill>
              </a:rPr>
              <a:t>vg: 0.5 million</a:t>
            </a:r>
          </a:p>
          <a:p>
            <a:r>
              <a:rPr lang="en-US" sz="1600" b="1" dirty="0" smtClean="0">
                <a:solidFill>
                  <a:srgbClr val="C00000"/>
                </a:solidFill>
              </a:rPr>
              <a:t>(130% renters )</a:t>
            </a:r>
          </a:p>
          <a:p>
            <a:endParaRPr lang="en-US" sz="1600" b="1" dirty="0"/>
          </a:p>
        </p:txBody>
      </p:sp>
      <p:sp>
        <p:nvSpPr>
          <p:cNvPr id="11" name="TextBox 10"/>
          <p:cNvSpPr txBox="1"/>
          <p:nvPr/>
        </p:nvSpPr>
        <p:spPr>
          <a:xfrm>
            <a:off x="7124564" y="3008280"/>
            <a:ext cx="1512017" cy="738664"/>
          </a:xfrm>
          <a:prstGeom prst="rect">
            <a:avLst/>
          </a:prstGeom>
          <a:noFill/>
        </p:spPr>
        <p:txBody>
          <a:bodyPr wrap="none" lIns="0" tIns="0" rIns="0" bIns="0" rtlCol="0">
            <a:spAutoFit/>
          </a:bodyPr>
          <a:lstStyle/>
          <a:p>
            <a:r>
              <a:rPr lang="en-US" sz="1600" b="1" dirty="0" smtClean="0">
                <a:solidFill>
                  <a:srgbClr val="C00000"/>
                </a:solidFill>
                <a:latin typeface="Arial" pitchFamily="34" charset="0"/>
                <a:cs typeface="Arial" pitchFamily="34" charset="0"/>
              </a:rPr>
              <a:t>A</a:t>
            </a:r>
            <a:r>
              <a:rPr lang="en-US" sz="1600" b="1" dirty="0" smtClean="0">
                <a:solidFill>
                  <a:srgbClr val="C00000"/>
                </a:solidFill>
              </a:rPr>
              <a:t>vg: 0.7 million</a:t>
            </a:r>
          </a:p>
          <a:p>
            <a:r>
              <a:rPr lang="en-US" sz="1600" b="1" dirty="0" smtClean="0">
                <a:solidFill>
                  <a:srgbClr val="C00000"/>
                </a:solidFill>
              </a:rPr>
              <a:t>(132% renters) </a:t>
            </a:r>
          </a:p>
          <a:p>
            <a:endParaRPr lang="en-US" sz="1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585888" y="1124983"/>
            <a:ext cx="786578" cy="4489704"/>
          </a:xfrm>
          <a:prstGeom prst="rect">
            <a:avLst/>
          </a:prstGeom>
          <a:solidFill>
            <a:srgbClr val="FFFF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 name="Title 8"/>
          <p:cNvSpPr>
            <a:spLocks noGrp="1"/>
          </p:cNvSpPr>
          <p:nvPr>
            <p:ph type="title"/>
          </p:nvPr>
        </p:nvSpPr>
        <p:spPr>
          <a:xfrm>
            <a:off x="452130" y="179153"/>
            <a:ext cx="7722881" cy="881063"/>
          </a:xfrm>
        </p:spPr>
        <p:txBody>
          <a:bodyPr/>
          <a:lstStyle/>
          <a:p>
            <a:r>
              <a:rPr lang="en-US" dirty="0" smtClean="0">
                <a:solidFill>
                  <a:srgbClr val="002060"/>
                </a:solidFill>
                <a:latin typeface="Arial" pitchFamily="34" charset="0"/>
                <a:cs typeface="Arial" pitchFamily="34" charset="0"/>
              </a:rPr>
              <a:t>Population by Single-Year of Age</a:t>
            </a:r>
            <a:br>
              <a:rPr lang="en-US"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Rising population in prime household formation years</a:t>
            </a:r>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endParaRPr lang="en-US" sz="1800" dirty="0">
              <a:solidFill>
                <a:srgbClr val="002060"/>
              </a:solidFill>
              <a:latin typeface="Arial" pitchFamily="34" charset="0"/>
              <a:cs typeface="Arial" pitchFamily="34" charset="0"/>
            </a:endParaRPr>
          </a:p>
        </p:txBody>
      </p:sp>
      <p:graphicFrame>
        <p:nvGraphicFramePr>
          <p:cNvPr id="10" name="Content Placeholder 5"/>
          <p:cNvGraphicFramePr>
            <a:graphicFrameLocks noGrp="1"/>
          </p:cNvGraphicFramePr>
          <p:nvPr>
            <p:ph idx="1"/>
          </p:nvPr>
        </p:nvGraphicFramePr>
        <p:xfrm>
          <a:off x="166047" y="832512"/>
          <a:ext cx="8686800" cy="51299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53143" y="914400"/>
            <a:ext cx="665247" cy="215444"/>
          </a:xfrm>
          <a:prstGeom prst="rect">
            <a:avLst/>
          </a:prstGeom>
          <a:noFill/>
        </p:spPr>
        <p:txBody>
          <a:bodyPr wrap="none" lIns="0" tIns="0" rIns="0" bIns="0" rtlCol="0">
            <a:spAutoFit/>
          </a:bodyPr>
          <a:lstStyle/>
          <a:p>
            <a:r>
              <a:rPr lang="en-US" sz="1400" b="1" dirty="0" smtClean="0">
                <a:solidFill>
                  <a:srgbClr val="080808"/>
                </a:solidFill>
              </a:rPr>
              <a:t>Millions</a:t>
            </a:r>
            <a:endParaRPr lang="en-US" sz="1400" b="1" dirty="0">
              <a:solidFill>
                <a:srgbClr val="080808"/>
              </a:solidFill>
            </a:endParaRPr>
          </a:p>
        </p:txBody>
      </p:sp>
      <p:cxnSp>
        <p:nvCxnSpPr>
          <p:cNvPr id="12" name="Straight Connector 11"/>
          <p:cNvCxnSpPr/>
          <p:nvPr/>
        </p:nvCxnSpPr>
        <p:spPr bwMode="auto">
          <a:xfrm>
            <a:off x="3255667" y="1125416"/>
            <a:ext cx="0" cy="4498848"/>
          </a:xfrm>
          <a:prstGeom prst="line">
            <a:avLst/>
          </a:prstGeom>
          <a:solidFill>
            <a:schemeClr val="accent1"/>
          </a:solidFill>
          <a:ln w="15875"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a:off x="4420379" y="1127096"/>
            <a:ext cx="0" cy="4498848"/>
          </a:xfrm>
          <a:prstGeom prst="line">
            <a:avLst/>
          </a:prstGeom>
          <a:solidFill>
            <a:schemeClr val="accent1"/>
          </a:solidFill>
          <a:ln w="15875"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a:off x="5956877" y="1136721"/>
            <a:ext cx="0" cy="4498848"/>
          </a:xfrm>
          <a:prstGeom prst="line">
            <a:avLst/>
          </a:prstGeom>
          <a:solidFill>
            <a:schemeClr val="accent1"/>
          </a:solidFill>
          <a:ln w="15875" cap="flat" cmpd="sng" algn="ctr">
            <a:solidFill>
              <a:srgbClr val="000000"/>
            </a:solidFill>
            <a:prstDash val="solid"/>
            <a:round/>
            <a:headEnd type="none" w="med" len="med"/>
            <a:tailEnd type="none" w="med" len="med"/>
          </a:ln>
          <a:effectLst/>
        </p:spPr>
      </p:cxnSp>
      <p:sp>
        <p:nvSpPr>
          <p:cNvPr id="15" name="TextBox 14"/>
          <p:cNvSpPr txBox="1"/>
          <p:nvPr/>
        </p:nvSpPr>
        <p:spPr>
          <a:xfrm>
            <a:off x="884795" y="4114800"/>
            <a:ext cx="1522853" cy="215444"/>
          </a:xfrm>
          <a:prstGeom prst="rect">
            <a:avLst/>
          </a:prstGeom>
          <a:noFill/>
        </p:spPr>
        <p:txBody>
          <a:bodyPr wrap="none" lIns="0" tIns="0" rIns="0" bIns="0" rtlCol="0">
            <a:spAutoFit/>
          </a:bodyPr>
          <a:lstStyle/>
          <a:p>
            <a:r>
              <a:rPr lang="en-US" sz="1400" b="1" dirty="0" smtClean="0">
                <a:solidFill>
                  <a:srgbClr val="000000"/>
                </a:solidFill>
              </a:rPr>
              <a:t>Born 1979 or later</a:t>
            </a:r>
            <a:endParaRPr lang="en-US" sz="1400" b="1" dirty="0">
              <a:solidFill>
                <a:srgbClr val="000000"/>
              </a:solidFill>
            </a:endParaRPr>
          </a:p>
        </p:txBody>
      </p:sp>
      <p:sp>
        <p:nvSpPr>
          <p:cNvPr id="16" name="TextBox 15"/>
          <p:cNvSpPr txBox="1"/>
          <p:nvPr/>
        </p:nvSpPr>
        <p:spPr>
          <a:xfrm>
            <a:off x="3288603" y="4101950"/>
            <a:ext cx="1123706" cy="215444"/>
          </a:xfrm>
          <a:prstGeom prst="rect">
            <a:avLst/>
          </a:prstGeom>
          <a:noFill/>
        </p:spPr>
        <p:txBody>
          <a:bodyPr wrap="none" lIns="0" tIns="0" rIns="0" bIns="0" rtlCol="0">
            <a:spAutoFit/>
          </a:bodyPr>
          <a:lstStyle/>
          <a:p>
            <a:r>
              <a:rPr lang="en-US" sz="1400" b="1" dirty="0" smtClean="0">
                <a:solidFill>
                  <a:srgbClr val="000000"/>
                </a:solidFill>
              </a:rPr>
              <a:t>Born 1965-78</a:t>
            </a:r>
            <a:endParaRPr lang="en-US" sz="1400" b="1" dirty="0">
              <a:solidFill>
                <a:srgbClr val="000000"/>
              </a:solidFill>
            </a:endParaRPr>
          </a:p>
        </p:txBody>
      </p:sp>
      <p:sp>
        <p:nvSpPr>
          <p:cNvPr id="17" name="TextBox 16"/>
          <p:cNvSpPr txBox="1"/>
          <p:nvPr/>
        </p:nvSpPr>
        <p:spPr>
          <a:xfrm>
            <a:off x="4673748" y="4085924"/>
            <a:ext cx="1123706" cy="215444"/>
          </a:xfrm>
          <a:prstGeom prst="rect">
            <a:avLst/>
          </a:prstGeom>
          <a:noFill/>
        </p:spPr>
        <p:txBody>
          <a:bodyPr wrap="none" lIns="0" tIns="0" rIns="0" bIns="0" rtlCol="0">
            <a:spAutoFit/>
          </a:bodyPr>
          <a:lstStyle/>
          <a:p>
            <a:r>
              <a:rPr lang="en-US" sz="1400" b="1" dirty="0" smtClean="0">
                <a:solidFill>
                  <a:srgbClr val="000000"/>
                </a:solidFill>
              </a:rPr>
              <a:t>Born 1946-64</a:t>
            </a:r>
          </a:p>
        </p:txBody>
      </p:sp>
      <p:sp>
        <p:nvSpPr>
          <p:cNvPr id="18" name="TextBox 17"/>
          <p:cNvSpPr txBox="1"/>
          <p:nvPr/>
        </p:nvSpPr>
        <p:spPr>
          <a:xfrm>
            <a:off x="6797599" y="4114800"/>
            <a:ext cx="1683153" cy="215444"/>
          </a:xfrm>
          <a:prstGeom prst="rect">
            <a:avLst/>
          </a:prstGeom>
          <a:noFill/>
        </p:spPr>
        <p:txBody>
          <a:bodyPr wrap="none" lIns="0" tIns="0" rIns="0" bIns="0" rtlCol="0">
            <a:spAutoFit/>
          </a:bodyPr>
          <a:lstStyle/>
          <a:p>
            <a:r>
              <a:rPr lang="en-US" sz="1400" b="1" dirty="0" smtClean="0">
                <a:solidFill>
                  <a:srgbClr val="000000"/>
                </a:solidFill>
              </a:rPr>
              <a:t>Born 1945 or earlier</a:t>
            </a:r>
            <a:endParaRPr lang="en-US" sz="1400" b="1" dirty="0">
              <a:solidFill>
                <a:srgbClr val="000000"/>
              </a:solidFill>
            </a:endParaRPr>
          </a:p>
        </p:txBody>
      </p:sp>
      <p:sp>
        <p:nvSpPr>
          <p:cNvPr id="21" name="TextBox 20"/>
          <p:cNvSpPr txBox="1"/>
          <p:nvPr/>
        </p:nvSpPr>
        <p:spPr>
          <a:xfrm>
            <a:off x="2735095" y="2175490"/>
            <a:ext cx="369332" cy="3131627"/>
          </a:xfrm>
          <a:prstGeom prst="rect">
            <a:avLst/>
          </a:prstGeom>
          <a:noFill/>
        </p:spPr>
        <p:txBody>
          <a:bodyPr vert="vert270" wrap="none" rtlCol="0">
            <a:spAutoFit/>
          </a:bodyPr>
          <a:lstStyle/>
          <a:p>
            <a:r>
              <a:rPr lang="en-US" sz="1200" b="1" dirty="0" smtClean="0">
                <a:solidFill>
                  <a:srgbClr val="0070C0"/>
                </a:solidFill>
              </a:rPr>
              <a:t>Headship rates increase from 16% to 48%</a:t>
            </a:r>
            <a:endParaRPr lang="en-US" sz="1200" b="1" dirty="0">
              <a:solidFill>
                <a:srgbClr val="0070C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 Macroeconomic situation</a:t>
            </a:r>
          </a:p>
          <a:p>
            <a:pPr>
              <a:buFont typeface="Wingdings" pitchFamily="2" charset="2"/>
              <a:buChar char="Ø"/>
            </a:pPr>
            <a:r>
              <a:rPr lang="en-US" dirty="0" smtClean="0"/>
              <a:t> Housing market indicators</a:t>
            </a:r>
          </a:p>
          <a:p>
            <a:pPr>
              <a:buFont typeface="Wingdings" pitchFamily="2" charset="2"/>
              <a:buChar char="Ø"/>
            </a:pPr>
            <a:r>
              <a:rPr lang="en-US" dirty="0" smtClean="0"/>
              <a:t> The state of households</a:t>
            </a:r>
          </a:p>
          <a:p>
            <a:pPr>
              <a:buFont typeface="Wingdings" pitchFamily="2" charset="2"/>
              <a:buChar char="Ø"/>
            </a:pPr>
            <a:r>
              <a:rPr lang="en-US" dirty="0" smtClean="0"/>
              <a:t> Head winds</a:t>
            </a:r>
          </a:p>
          <a:p>
            <a:pPr>
              <a:buFont typeface="Wingdings" pitchFamily="2" charset="2"/>
              <a:buChar char="Ø"/>
            </a:pPr>
            <a:r>
              <a:rPr lang="en-US" dirty="0" smtClean="0"/>
              <a:t> Forecast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Headwinds</a:t>
            </a:r>
            <a:br>
              <a:rPr lang="en-US" dirty="0" smtClean="0"/>
            </a:br>
            <a:r>
              <a:rPr lang="en-US" dirty="0" smtClean="0"/>
              <a:t>		</a:t>
            </a:r>
            <a:r>
              <a:rPr lang="en-US" sz="2000" dirty="0" smtClean="0"/>
              <a:t>Credit</a:t>
            </a:r>
            <a:br>
              <a:rPr lang="en-US" sz="2000" dirty="0" smtClean="0"/>
            </a:br>
            <a:r>
              <a:rPr lang="en-US" sz="2000" dirty="0" smtClean="0"/>
              <a:t>		Labor</a:t>
            </a:r>
            <a:br>
              <a:rPr lang="en-US" sz="2000" dirty="0" smtClean="0"/>
            </a:br>
            <a:r>
              <a:rPr lang="en-US" sz="2000" dirty="0" smtClean="0"/>
              <a:t>		Lots</a:t>
            </a:r>
            <a:br>
              <a:rPr lang="en-US" sz="2000" dirty="0" smtClean="0"/>
            </a:br>
            <a:r>
              <a:rPr lang="en-US" sz="2000" dirty="0" smtClean="0"/>
              <a:t>		Material Prices</a:t>
            </a:r>
            <a:br>
              <a:rPr lang="en-US" sz="2000" dirty="0" smtClean="0"/>
            </a:br>
            <a:r>
              <a:rPr lang="en-US" sz="2000" dirty="0" smtClean="0"/>
              <a:t>		Appraisals</a:t>
            </a:r>
            <a:br>
              <a:rPr lang="en-US" sz="2000" dirty="0" smtClean="0"/>
            </a:br>
            <a:r>
              <a:rPr lang="en-US" sz="2000" dirty="0" smtClean="0"/>
              <a:t>		Federal Government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Getting Better or Worse in Last 6 Months</a:t>
            </a:r>
            <a:endParaRPr lang="en-US" dirty="0"/>
          </a:p>
        </p:txBody>
      </p:sp>
      <p:graphicFrame>
        <p:nvGraphicFramePr>
          <p:cNvPr id="7" name="Content Placeholder 6"/>
          <p:cNvGraphicFramePr>
            <a:graphicFrameLocks noGrp="1"/>
          </p:cNvGraphicFramePr>
          <p:nvPr>
            <p:ph idx="1"/>
          </p:nvPr>
        </p:nvGraphicFramePr>
        <p:xfrm>
          <a:off x="608012" y="1243014"/>
          <a:ext cx="8185150" cy="45196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Homebuilder Lost Sales </a:t>
            </a:r>
            <a:br>
              <a:rPr lang="en-US" dirty="0" smtClean="0"/>
            </a:br>
            <a:r>
              <a:rPr lang="en-US" sz="1600" dirty="0" smtClean="0"/>
              <a:t>because buyer could not qualify </a:t>
            </a:r>
            <a:r>
              <a:rPr lang="en-US" sz="1600" u="sng" dirty="0" smtClean="0"/>
              <a:t>for mortgage</a:t>
            </a:r>
            <a:endParaRPr lang="en-US" sz="1600" u="sng" dirty="0"/>
          </a:p>
        </p:txBody>
      </p:sp>
      <p:graphicFrame>
        <p:nvGraphicFramePr>
          <p:cNvPr id="7" name="Content Placeholder 6"/>
          <p:cNvGraphicFramePr>
            <a:graphicFrameLocks noGrp="1"/>
          </p:cNvGraphicFramePr>
          <p:nvPr>
            <p:ph idx="1"/>
          </p:nvPr>
        </p:nvGraphicFramePr>
        <p:xfrm>
          <a:off x="479425" y="1435510"/>
          <a:ext cx="8185150" cy="43271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of Sales Lost</a:t>
            </a:r>
            <a:br>
              <a:rPr lang="en-US" dirty="0" smtClean="0"/>
            </a:br>
            <a:r>
              <a:rPr lang="en-US" sz="1600" dirty="0" smtClean="0"/>
              <a:t>because of failure to qualify</a:t>
            </a:r>
            <a:endParaRPr lang="en-US" dirty="0"/>
          </a:p>
        </p:txBody>
      </p:sp>
      <p:graphicFrame>
        <p:nvGraphicFramePr>
          <p:cNvPr id="7" name="Content Placeholder 6"/>
          <p:cNvGraphicFramePr>
            <a:graphicFrameLocks noGrp="1"/>
          </p:cNvGraphicFramePr>
          <p:nvPr>
            <p:ph idx="1"/>
          </p:nvPr>
        </p:nvGraphicFramePr>
        <p:xfrm>
          <a:off x="479425" y="1366684"/>
          <a:ext cx="8185150" cy="43959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 Supply</a:t>
            </a:r>
            <a:br>
              <a:rPr lang="en-US" dirty="0" smtClean="0"/>
            </a:br>
            <a:r>
              <a:rPr lang="en-US" sz="1600" dirty="0" smtClean="0"/>
              <a:t>Significantly lower most recently</a:t>
            </a:r>
            <a:endParaRPr lang="en-US" dirty="0"/>
          </a:p>
        </p:txBody>
      </p:sp>
      <p:graphicFrame>
        <p:nvGraphicFramePr>
          <p:cNvPr id="7" name="Content Placeholder 6"/>
          <p:cNvGraphicFramePr>
            <a:graphicFrameLocks noGrp="1"/>
          </p:cNvGraphicFramePr>
          <p:nvPr>
            <p:ph idx="1"/>
          </p:nvPr>
        </p:nvGraphicFramePr>
        <p:xfrm>
          <a:off x="479425" y="1415846"/>
          <a:ext cx="8185150" cy="43467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24232" y="1376516"/>
            <a:ext cx="344966" cy="307777"/>
          </a:xfrm>
          <a:prstGeom prst="rect">
            <a:avLst/>
          </a:prstGeom>
          <a:noFill/>
        </p:spPr>
        <p:txBody>
          <a:bodyPr wrap="none" rtlCol="0">
            <a:spAutoFit/>
          </a:bodyPr>
          <a:lstStyle/>
          <a:p>
            <a:r>
              <a:rPr lang="en-US" sz="1400" dirty="0" smtClean="0">
                <a:solidFill>
                  <a:schemeClr val="bg2"/>
                </a:solidFill>
              </a:rPr>
              <a:t>%</a:t>
            </a:r>
            <a:endParaRPr lang="en-US" sz="1400" dirty="0">
              <a:solidFill>
                <a:schemeClr val="bg2"/>
              </a:solidFill>
            </a:endParaRPr>
          </a:p>
        </p:txBody>
      </p:sp>
      <p:sp>
        <p:nvSpPr>
          <p:cNvPr id="9" name="TextBox 8"/>
          <p:cNvSpPr txBox="1"/>
          <p:nvPr/>
        </p:nvSpPr>
        <p:spPr>
          <a:xfrm>
            <a:off x="6459794" y="806245"/>
            <a:ext cx="2031325" cy="830997"/>
          </a:xfrm>
          <a:prstGeom prst="rect">
            <a:avLst/>
          </a:prstGeom>
          <a:noFill/>
        </p:spPr>
        <p:txBody>
          <a:bodyPr wrap="none" rtlCol="0">
            <a:spAutoFit/>
          </a:bodyPr>
          <a:lstStyle/>
          <a:p>
            <a:r>
              <a:rPr lang="en-US" sz="1600" dirty="0" smtClean="0">
                <a:solidFill>
                  <a:schemeClr val="bg2"/>
                </a:solidFill>
              </a:rPr>
              <a:t>High/very high = 14</a:t>
            </a:r>
          </a:p>
          <a:p>
            <a:r>
              <a:rPr lang="en-US" sz="1600" dirty="0" smtClean="0">
                <a:solidFill>
                  <a:schemeClr val="bg2"/>
                </a:solidFill>
              </a:rPr>
              <a:t>Low/very low =    59</a:t>
            </a:r>
          </a:p>
          <a:p>
            <a:r>
              <a:rPr lang="en-US" sz="1600" dirty="0" smtClean="0">
                <a:solidFill>
                  <a:schemeClr val="bg2"/>
                </a:solidFill>
              </a:rPr>
              <a:t>    Index	         - 45</a:t>
            </a:r>
            <a:endParaRPr lang="en-US" sz="1600" dirty="0">
              <a:solidFill>
                <a:schemeClr val="bg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Lot Prices</a:t>
            </a:r>
            <a:br>
              <a:rPr lang="en-US" dirty="0" smtClean="0"/>
            </a:br>
            <a:r>
              <a:rPr lang="en-US" sz="1600" dirty="0" smtClean="0"/>
              <a:t>Compared to last year</a:t>
            </a:r>
            <a:endParaRPr lang="en-US" dirty="0"/>
          </a:p>
        </p:txBody>
      </p:sp>
      <p:graphicFrame>
        <p:nvGraphicFramePr>
          <p:cNvPr id="7" name="Content Placeholder 6"/>
          <p:cNvGraphicFramePr>
            <a:graphicFrameLocks noGrp="1"/>
          </p:cNvGraphicFramePr>
          <p:nvPr>
            <p:ph idx="1"/>
          </p:nvPr>
        </p:nvGraphicFramePr>
        <p:xfrm>
          <a:off x="479425" y="1376516"/>
          <a:ext cx="8185150" cy="43861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94736" y="1278193"/>
            <a:ext cx="344966" cy="307777"/>
          </a:xfrm>
          <a:prstGeom prst="rect">
            <a:avLst/>
          </a:prstGeom>
          <a:noFill/>
        </p:spPr>
        <p:txBody>
          <a:bodyPr wrap="none" rtlCol="0">
            <a:spAutoFit/>
          </a:bodyPr>
          <a:lstStyle/>
          <a:p>
            <a:r>
              <a:rPr lang="en-US" sz="1400" dirty="0" smtClean="0">
                <a:solidFill>
                  <a:schemeClr val="bg2"/>
                </a:solidFill>
              </a:rPr>
              <a:t>%</a:t>
            </a:r>
            <a:endParaRPr lang="en-US" sz="1400"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8856" y="688896"/>
          <a:ext cx="8805672" cy="534009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8"/>
          <p:cNvSpPr txBox="1">
            <a:spLocks/>
          </p:cNvSpPr>
          <p:nvPr/>
        </p:nvSpPr>
        <p:spPr bwMode="auto">
          <a:xfrm>
            <a:off x="363793" y="163303"/>
            <a:ext cx="8524568" cy="88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Building Materials Prices</a:t>
            </a:r>
            <a:r>
              <a:rPr kumimoji="0" lang="en-US" sz="2400" b="1" i="0" u="none" strike="noStrike" kern="0" cap="none" spc="0" normalizeH="0" noProof="0" dirty="0" smtClean="0">
                <a:ln>
                  <a:noFill/>
                </a:ln>
                <a:solidFill>
                  <a:srgbClr val="002060"/>
                </a:solidFill>
                <a:effectLst/>
                <a:uLnTx/>
                <a:uFillTx/>
                <a:latin typeface="Arial" pitchFamily="34" charset="0"/>
                <a:ea typeface="+mj-ea"/>
                <a:cs typeface="Arial" pitchFamily="34" charset="0"/>
              </a:rPr>
              <a:t> Spike, But Are Off Recent Highs</a:t>
            </a:r>
            <a:r>
              <a:rPr kumimoji="0" lang="en-US" sz="16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t/>
            </a:r>
            <a:br>
              <a:rPr kumimoji="0" lang="en-US" sz="1600" b="1" i="0" u="none" strike="noStrike" kern="0" cap="none" spc="0" normalizeH="0" baseline="0" noProof="0" dirty="0" smtClean="0">
                <a:ln>
                  <a:noFill/>
                </a:ln>
                <a:solidFill>
                  <a:srgbClr val="002060"/>
                </a:solidFill>
                <a:effectLst/>
                <a:uLnTx/>
                <a:uFillTx/>
                <a:latin typeface="Arial" pitchFamily="34" charset="0"/>
                <a:ea typeface="+mj-ea"/>
                <a:cs typeface="Arial" pitchFamily="34" charset="0"/>
              </a:rPr>
            </a:br>
            <a:endParaRPr kumimoji="0" lang="en-US" sz="1600" b="1"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Appraisals Remain A Problem</a:t>
            </a:r>
            <a:br>
              <a:rPr lang="en-US" dirty="0" smtClean="0"/>
            </a:br>
            <a:r>
              <a:rPr lang="en-US" sz="1600" dirty="0" smtClean="0"/>
              <a:t>Over half report appraisal below cost of production; </a:t>
            </a:r>
            <a:br>
              <a:rPr lang="en-US" sz="1600" dirty="0" smtClean="0"/>
            </a:br>
            <a:r>
              <a:rPr lang="en-US" sz="1600" dirty="0" smtClean="0">
                <a:solidFill>
                  <a:srgbClr val="FF0000"/>
                </a:solidFill>
              </a:rPr>
              <a:t>Over one-third report losing a sale</a:t>
            </a:r>
            <a:endParaRPr lang="en-US" dirty="0">
              <a:solidFill>
                <a:srgbClr val="FF0000"/>
              </a:solidFill>
            </a:endParaRPr>
          </a:p>
        </p:txBody>
      </p:sp>
      <p:graphicFrame>
        <p:nvGraphicFramePr>
          <p:cNvPr id="7" name="Content Placeholder 6"/>
          <p:cNvGraphicFramePr>
            <a:graphicFrameLocks noGrp="1"/>
          </p:cNvGraphicFramePr>
          <p:nvPr>
            <p:ph idx="1"/>
          </p:nvPr>
        </p:nvGraphicFramePr>
        <p:xfrm>
          <a:off x="479425" y="1453416"/>
          <a:ext cx="8185150" cy="43092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dirty="0" smtClean="0"/>
              <a:t> Budget</a:t>
            </a:r>
          </a:p>
          <a:p>
            <a:pPr lvl="2">
              <a:buFont typeface="Wingdings" pitchFamily="2" charset="2"/>
              <a:buChar char="q"/>
            </a:pPr>
            <a:r>
              <a:rPr lang="en-US" dirty="0" smtClean="0"/>
              <a:t>Partial shutdown</a:t>
            </a:r>
          </a:p>
          <a:p>
            <a:pPr>
              <a:buFont typeface="Wingdings" pitchFamily="2" charset="2"/>
              <a:buChar char="q"/>
            </a:pPr>
            <a:r>
              <a:rPr lang="en-US" dirty="0" smtClean="0"/>
              <a:t>Debt ceiling</a:t>
            </a:r>
          </a:p>
          <a:p>
            <a:pPr lvl="2">
              <a:buFont typeface="Wingdings" pitchFamily="2" charset="2"/>
              <a:buChar char="q"/>
            </a:pPr>
            <a:r>
              <a:rPr lang="en-US" dirty="0" smtClean="0"/>
              <a:t>Default</a:t>
            </a:r>
          </a:p>
          <a:p>
            <a:pPr>
              <a:buFont typeface="Wingdings" pitchFamily="2" charset="2"/>
              <a:buChar char="q"/>
            </a:pPr>
            <a:r>
              <a:rPr lang="en-US" dirty="0" smtClean="0"/>
              <a:t>Tax reform</a:t>
            </a:r>
          </a:p>
          <a:p>
            <a:pPr>
              <a:buFont typeface="Wingdings" pitchFamily="2" charset="2"/>
              <a:buChar char="q"/>
            </a:pPr>
            <a:r>
              <a:rPr lang="en-US" dirty="0" smtClean="0"/>
              <a:t> GSE reform</a:t>
            </a:r>
          </a:p>
          <a:p>
            <a:pPr>
              <a:buFont typeface="Wingdings" pitchFamily="2" charset="2"/>
              <a:buChar char="q"/>
            </a:pPr>
            <a:r>
              <a:rPr lang="en-US" dirty="0" smtClean="0"/>
              <a:t> Immigration</a:t>
            </a:r>
          </a:p>
          <a:p>
            <a:pPr>
              <a:buFont typeface="Wingdings" pitchFamily="2" charset="2"/>
              <a:buChar char="q"/>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Forecasts</a:t>
            </a:r>
            <a:br>
              <a:rPr lang="en-US" dirty="0" smtClean="0"/>
            </a:br>
            <a:r>
              <a:rPr lang="en-US" dirty="0" smtClean="0"/>
              <a:t>	</a:t>
            </a:r>
            <a:r>
              <a:rPr lang="en-US" sz="2000" dirty="0" smtClean="0"/>
              <a:t>Remodeling</a:t>
            </a:r>
            <a:br>
              <a:rPr lang="en-US" sz="2000" dirty="0" smtClean="0"/>
            </a:br>
            <a:r>
              <a:rPr lang="en-US" sz="2000" dirty="0" smtClean="0"/>
              <a:t>	Multifamily</a:t>
            </a:r>
            <a:br>
              <a:rPr lang="en-US" sz="2000" dirty="0" smtClean="0"/>
            </a:br>
            <a:r>
              <a:rPr lang="en-US" sz="2000" dirty="0" smtClean="0"/>
              <a:t>	Single-family</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Macroeconomic Conditions</a:t>
            </a:r>
            <a:br>
              <a:rPr lang="en-US" dirty="0" smtClean="0"/>
            </a:br>
            <a:r>
              <a:rPr lang="en-US" dirty="0" smtClean="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63773" y="952901"/>
          <a:ext cx="8686800" cy="506416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79425" y="411163"/>
            <a:ext cx="5684838" cy="881063"/>
          </a:xfrm>
        </p:spPr>
        <p:txBody>
          <a:bodyPr/>
          <a:lstStyle/>
          <a:p>
            <a:r>
              <a:rPr lang="en-US" dirty="0" smtClean="0"/>
              <a:t>Remodeling Market Index (RMI)</a:t>
            </a:r>
            <a:br>
              <a:rPr lang="en-US" dirty="0" smtClean="0"/>
            </a:br>
            <a:r>
              <a:rPr lang="en-US" sz="1600" dirty="0" smtClean="0"/>
              <a:t>Above 50 for three of last four quarters</a:t>
            </a:r>
            <a:r>
              <a:rPr lang="en-US" dirty="0" smtClean="0"/>
              <a:t/>
            </a:r>
            <a:br>
              <a:rPr lang="en-US" dirty="0" smtClean="0"/>
            </a:b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477672" y="182881"/>
            <a:ext cx="7683690" cy="535675"/>
          </a:xfrm>
        </p:spPr>
        <p:txBody>
          <a:bodyPr/>
          <a:lstStyle/>
          <a:p>
            <a:pPr eaLnBrk="1" hangingPunct="1"/>
            <a:r>
              <a:rPr lang="en-US" dirty="0" smtClean="0">
                <a:solidFill>
                  <a:srgbClr val="002060"/>
                </a:solidFill>
                <a:latin typeface="Arial" pitchFamily="34" charset="0"/>
                <a:cs typeface="Arial" pitchFamily="34" charset="0"/>
              </a:rPr>
              <a:t>Residential Remodeling </a:t>
            </a:r>
            <a:br>
              <a:rPr lang="en-US" dirty="0" smtClean="0">
                <a:solidFill>
                  <a:srgbClr val="002060"/>
                </a:solidFill>
                <a:latin typeface="Arial" pitchFamily="34" charset="0"/>
                <a:cs typeface="Arial" pitchFamily="34" charset="0"/>
              </a:rPr>
            </a:br>
            <a:endParaRPr lang="en-US" sz="1600" dirty="0" smtClean="0">
              <a:solidFill>
                <a:srgbClr val="002060"/>
              </a:solidFill>
              <a:latin typeface="Arial" pitchFamily="34" charset="0"/>
              <a:cs typeface="Arial" pitchFamily="34" charset="0"/>
            </a:endParaRPr>
          </a:p>
        </p:txBody>
      </p:sp>
      <p:graphicFrame>
        <p:nvGraphicFramePr>
          <p:cNvPr id="8" name="Chart Placeholder 8"/>
          <p:cNvGraphicFramePr>
            <a:graphicFrameLocks noGrp="1"/>
          </p:cNvGraphicFramePr>
          <p:nvPr>
            <p:ph type="chart" idx="1"/>
          </p:nvPr>
        </p:nvGraphicFramePr>
        <p:xfrm>
          <a:off x="191069" y="963562"/>
          <a:ext cx="8686800" cy="5182028"/>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4"/>
          <p:cNvSpPr txBox="1">
            <a:spLocks noChangeArrowheads="1"/>
          </p:cNvSpPr>
          <p:nvPr/>
        </p:nvSpPr>
        <p:spPr bwMode="auto">
          <a:xfrm>
            <a:off x="742924" y="732598"/>
            <a:ext cx="2492994" cy="307777"/>
          </a:xfrm>
          <a:prstGeom prst="rect">
            <a:avLst/>
          </a:prstGeom>
          <a:noFill/>
          <a:ln w="9525">
            <a:noFill/>
            <a:miter lim="800000"/>
            <a:headEnd/>
            <a:tailEnd/>
          </a:ln>
        </p:spPr>
        <p:txBody>
          <a:bodyPr wrap="square">
            <a:spAutoFit/>
          </a:bodyPr>
          <a:lstStyle/>
          <a:p>
            <a:r>
              <a:rPr lang="en-US" sz="1400" b="1" dirty="0" smtClean="0">
                <a:solidFill>
                  <a:srgbClr val="000000"/>
                </a:solidFill>
                <a:latin typeface="Arial" pitchFamily="34" charset="0"/>
                <a:cs typeface="Arial" pitchFamily="34" charset="0"/>
              </a:rPr>
              <a:t>Billions 2009 $, SAAR</a:t>
            </a:r>
            <a:endParaRPr lang="en-US" sz="1400" b="1" dirty="0">
              <a:solidFill>
                <a:srgbClr val="000000"/>
              </a:solidFill>
              <a:latin typeface="Arial" pitchFamily="34" charset="0"/>
              <a:cs typeface="Arial" pitchFamily="34" charset="0"/>
            </a:endParaRPr>
          </a:p>
        </p:txBody>
      </p:sp>
      <p:sp>
        <p:nvSpPr>
          <p:cNvPr id="425989" name="Text Box 5"/>
          <p:cNvSpPr txBox="1">
            <a:spLocks noChangeArrowheads="1"/>
          </p:cNvSpPr>
          <p:nvPr/>
        </p:nvSpPr>
        <p:spPr bwMode="auto">
          <a:xfrm>
            <a:off x="8959855" y="6248404"/>
            <a:ext cx="184731" cy="307777"/>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1400" b="1" dirty="0">
              <a:effectLst>
                <a:outerShdw blurRad="38100" dist="38100" dir="2700000" algn="tl">
                  <a:srgbClr val="C0C0C0"/>
                </a:outerShdw>
              </a:effectLst>
              <a:latin typeface="Arial" charset="0"/>
              <a:ea typeface="+mn-ea"/>
              <a:cs typeface="+mn-cs"/>
            </a:endParaRPr>
          </a:p>
        </p:txBody>
      </p:sp>
      <p:sp>
        <p:nvSpPr>
          <p:cNvPr id="6" name="TextBox 5"/>
          <p:cNvSpPr txBox="1"/>
          <p:nvPr/>
        </p:nvSpPr>
        <p:spPr>
          <a:xfrm>
            <a:off x="4350937" y="3587262"/>
            <a:ext cx="904351" cy="307777"/>
          </a:xfrm>
          <a:prstGeom prst="rect">
            <a:avLst/>
          </a:prstGeom>
          <a:noFill/>
        </p:spPr>
        <p:txBody>
          <a:bodyPr wrap="square" rtlCol="0">
            <a:spAutoFit/>
          </a:bodyPr>
          <a:lstStyle/>
          <a:p>
            <a:r>
              <a:rPr lang="en-US" sz="1400" b="1" dirty="0" smtClean="0">
                <a:solidFill>
                  <a:srgbClr val="FF0000"/>
                </a:solidFill>
              </a:rPr>
              <a:t>Actual</a:t>
            </a:r>
            <a:endParaRPr lang="en-US" sz="1400" b="1" dirty="0">
              <a:solidFill>
                <a:srgbClr val="FF0000"/>
              </a:solidFill>
            </a:endParaRPr>
          </a:p>
        </p:txBody>
      </p:sp>
      <p:sp>
        <p:nvSpPr>
          <p:cNvPr id="7" name="TextBox 6"/>
          <p:cNvSpPr txBox="1"/>
          <p:nvPr/>
        </p:nvSpPr>
        <p:spPr>
          <a:xfrm>
            <a:off x="5998704" y="2741202"/>
            <a:ext cx="949299" cy="307777"/>
          </a:xfrm>
          <a:prstGeom prst="rect">
            <a:avLst/>
          </a:prstGeom>
          <a:noFill/>
        </p:spPr>
        <p:txBody>
          <a:bodyPr wrap="none" rtlCol="0">
            <a:spAutoFit/>
          </a:bodyPr>
          <a:lstStyle/>
          <a:p>
            <a:r>
              <a:rPr lang="en-US" sz="1400" b="1" dirty="0" smtClean="0">
                <a:solidFill>
                  <a:srgbClr val="0070C0"/>
                </a:solidFill>
              </a:rPr>
              <a:t>Adjusted</a:t>
            </a:r>
            <a:endParaRPr lang="en-US" sz="1400" b="1" dirty="0">
              <a:solidFill>
                <a:srgbClr val="0070C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411163"/>
            <a:ext cx="6118020" cy="881062"/>
          </a:xfrm>
        </p:spPr>
        <p:txBody>
          <a:bodyPr/>
          <a:lstStyle/>
          <a:p>
            <a:r>
              <a:rPr lang="en-US" dirty="0" smtClean="0"/>
              <a:t>Multifamily Production Index</a:t>
            </a:r>
            <a:br>
              <a:rPr lang="en-US" dirty="0" smtClean="0"/>
            </a:br>
            <a:r>
              <a:rPr lang="en-US" sz="1600" dirty="0" smtClean="0"/>
              <a:t>Above 50 for six consecutive quarters</a:t>
            </a:r>
            <a:endParaRPr lang="en-US" dirty="0"/>
          </a:p>
        </p:txBody>
      </p:sp>
      <p:graphicFrame>
        <p:nvGraphicFramePr>
          <p:cNvPr id="7" name="Content Placeholder 6"/>
          <p:cNvGraphicFramePr>
            <a:graphicFrameLocks noGrp="1"/>
          </p:cNvGraphicFramePr>
          <p:nvPr>
            <p:ph idx="1"/>
          </p:nvPr>
        </p:nvGraphicFramePr>
        <p:xfrm>
          <a:off x="479425" y="1282891"/>
          <a:ext cx="8185150" cy="447973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491856" y="1233787"/>
            <a:ext cx="700833" cy="307777"/>
          </a:xfrm>
          <a:prstGeom prst="rect">
            <a:avLst/>
          </a:prstGeom>
          <a:noFill/>
        </p:spPr>
        <p:txBody>
          <a:bodyPr wrap="none" rtlCol="0">
            <a:spAutoFit/>
          </a:bodyPr>
          <a:lstStyle/>
          <a:p>
            <a:r>
              <a:rPr lang="en-US" sz="1400" b="1" dirty="0" smtClean="0">
                <a:solidFill>
                  <a:srgbClr val="00B050"/>
                </a:solidFill>
              </a:rPr>
              <a:t>(000s)</a:t>
            </a:r>
            <a:endParaRPr lang="en-US" sz="1400" b="1" dirty="0">
              <a:solidFill>
                <a:srgbClr val="00B05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344161" y="1123706"/>
          <a:ext cx="3167716" cy="1743973"/>
        </p:xfrm>
        <a:graphic>
          <a:graphicData uri="http://schemas.openxmlformats.org/drawingml/2006/table">
            <a:tbl>
              <a:tblPr/>
              <a:tblGrid>
                <a:gridCol w="985838"/>
                <a:gridCol w="1249363"/>
                <a:gridCol w="932515"/>
              </a:tblGrid>
              <a:tr h="249139">
                <a:tc>
                  <a:txBody>
                    <a:bodyPr/>
                    <a:lstStyle/>
                    <a:p>
                      <a:pPr algn="r" fontAlgn="b"/>
                      <a:r>
                        <a:rPr lang="en-US" sz="1500" b="1" i="0" u="none" strike="noStrike" dirty="0">
                          <a:solidFill>
                            <a:srgbClr val="000000"/>
                          </a:solidFill>
                          <a:latin typeface="Arial" pitchFamily="34" charset="0"/>
                          <a:cs typeface="Arial" pitchFamily="34" charset="0"/>
                        </a:rPr>
                        <a:t>1995-2003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331,000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500" b="1" i="0" u="none" strike="noStrike" dirty="0">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a:solidFill>
                            <a:srgbClr val="000000"/>
                          </a:solidFill>
                          <a:latin typeface="Arial" pitchFamily="34" charset="0"/>
                          <a:cs typeface="Arial"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114,000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a:solidFill>
                            <a:srgbClr val="000000"/>
                          </a:solidFill>
                          <a:latin typeface="Arial" pitchFamily="34" charset="0"/>
                          <a:cs typeface="Arial"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178,000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56%</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smtClean="0">
                          <a:solidFill>
                            <a:srgbClr val="000000"/>
                          </a:solidFill>
                          <a:latin typeface="Arial" pitchFamily="34" charset="0"/>
                          <a:cs typeface="Arial" pitchFamily="34" charset="0"/>
                        </a:rPr>
                        <a:t>2012</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lvl="0" algn="r" defTabSz="457200" rtl="0" eaLnBrk="1" fontAlgn="b" latinLnBrk="0" hangingPunct="1"/>
                      <a:r>
                        <a:rPr lang="en-US" sz="1500" b="1" i="0" u="none" strike="noStrike" kern="1200" dirty="0" smtClean="0">
                          <a:solidFill>
                            <a:srgbClr val="000000"/>
                          </a:solidFill>
                          <a:latin typeface="Arial" pitchFamily="34" charset="0"/>
                          <a:ea typeface="+mn-ea"/>
                          <a:cs typeface="Arial" pitchFamily="34" charset="0"/>
                        </a:rPr>
                        <a:t>247,000</a:t>
                      </a:r>
                      <a:endParaRPr lang="en-US" sz="1500" b="1" i="0" u="none" strike="noStrike" kern="1200" dirty="0">
                        <a:solidFill>
                          <a:schemeClr val="tx1"/>
                        </a:solidFill>
                        <a:latin typeface="Arial" pitchFamily="34" charset="0"/>
                        <a:ea typeface="+mn-ea"/>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39%</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smtClean="0">
                          <a:solidFill>
                            <a:srgbClr val="000000"/>
                          </a:solidFill>
                          <a:latin typeface="Arial" pitchFamily="34" charset="0"/>
                          <a:cs typeface="Arial" pitchFamily="34" charset="0"/>
                        </a:rPr>
                        <a:t>2013</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lvl="0" algn="r" defTabSz="457200" rtl="0" eaLnBrk="1" fontAlgn="b" latinLnBrk="0" hangingPunct="1"/>
                      <a:r>
                        <a:rPr lang="en-US" sz="1500" b="1" i="0" u="none" strike="noStrike" kern="1200" dirty="0" smtClean="0">
                          <a:solidFill>
                            <a:srgbClr val="000000"/>
                          </a:solidFill>
                          <a:latin typeface="Arial" pitchFamily="34" charset="0"/>
                          <a:ea typeface="+mn-ea"/>
                          <a:cs typeface="Arial" pitchFamily="34" charset="0"/>
                        </a:rPr>
                        <a:t>296,000</a:t>
                      </a:r>
                      <a:endParaRPr lang="en-US" sz="1500" b="1" i="0" u="none" strike="noStrike" kern="1200" dirty="0">
                        <a:solidFill>
                          <a:schemeClr val="tx1"/>
                        </a:solidFill>
                        <a:latin typeface="Arial" pitchFamily="34" charset="0"/>
                        <a:ea typeface="+mn-ea"/>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20%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smtClean="0">
                          <a:solidFill>
                            <a:srgbClr val="000000"/>
                          </a:solidFill>
                          <a:latin typeface="Arial" pitchFamily="34" charset="0"/>
                          <a:cs typeface="Arial" pitchFamily="34" charset="0"/>
                        </a:rPr>
                        <a:t>2014</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lvl="0" algn="r" defTabSz="457200" rtl="0" eaLnBrk="1" fontAlgn="b" latinLnBrk="0" hangingPunct="1"/>
                      <a:r>
                        <a:rPr lang="en-US" sz="1500" b="1" i="0" u="none" strike="noStrike" kern="1200" dirty="0" smtClean="0">
                          <a:solidFill>
                            <a:srgbClr val="000000"/>
                          </a:solidFill>
                          <a:latin typeface="Arial" pitchFamily="34" charset="0"/>
                          <a:ea typeface="+mn-ea"/>
                          <a:cs typeface="Arial" pitchFamily="34" charset="0"/>
                        </a:rPr>
                        <a:t>326,000</a:t>
                      </a:r>
                      <a:endParaRPr lang="en-US" sz="1500" b="1" i="0" u="none" strike="noStrike" kern="1200" dirty="0">
                        <a:solidFill>
                          <a:srgbClr val="000000"/>
                        </a:solidFill>
                        <a:latin typeface="Arial" pitchFamily="34" charset="0"/>
                        <a:ea typeface="+mn-ea"/>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49139">
                <a:tc>
                  <a:txBody>
                    <a:bodyPr/>
                    <a:lstStyle/>
                    <a:p>
                      <a:pPr algn="r" fontAlgn="b"/>
                      <a:r>
                        <a:rPr lang="en-US" sz="1500" b="1" i="0" u="none" strike="noStrike" dirty="0" smtClean="0">
                          <a:solidFill>
                            <a:srgbClr val="000000"/>
                          </a:solidFill>
                          <a:latin typeface="Arial" pitchFamily="34" charset="0"/>
                          <a:cs typeface="Arial" pitchFamily="34" charset="0"/>
                        </a:rPr>
                        <a:t>2015</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lvl="0" algn="r" defTabSz="457200" rtl="0" eaLnBrk="1" fontAlgn="b" latinLnBrk="0" hangingPunct="1"/>
                      <a:r>
                        <a:rPr lang="en-US" sz="1500" b="1" i="0" u="none" strike="noStrike" kern="1200" dirty="0" smtClean="0">
                          <a:solidFill>
                            <a:srgbClr val="000000"/>
                          </a:solidFill>
                          <a:latin typeface="Arial" pitchFamily="34" charset="0"/>
                          <a:ea typeface="+mn-ea"/>
                          <a:cs typeface="Arial" pitchFamily="34" charset="0"/>
                        </a:rPr>
                        <a:t>357,000</a:t>
                      </a:r>
                      <a:endParaRPr lang="en-US" sz="1500" b="1" i="0" u="none" strike="noStrike" kern="1200" dirty="0">
                        <a:solidFill>
                          <a:srgbClr val="000000"/>
                        </a:solidFill>
                        <a:latin typeface="Arial" pitchFamily="34" charset="0"/>
                        <a:ea typeface="+mn-ea"/>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9%</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
        <p:nvSpPr>
          <p:cNvPr id="8" name="Title 8"/>
          <p:cNvSpPr>
            <a:spLocks noGrp="1"/>
          </p:cNvSpPr>
          <p:nvPr>
            <p:ph type="title"/>
          </p:nvPr>
        </p:nvSpPr>
        <p:spPr>
          <a:xfrm>
            <a:off x="292642" y="136623"/>
            <a:ext cx="7477221" cy="881063"/>
          </a:xfrm>
        </p:spPr>
        <p:txBody>
          <a:bodyPr/>
          <a:lstStyle/>
          <a:p>
            <a:r>
              <a:rPr lang="en-US" dirty="0" smtClean="0">
                <a:solidFill>
                  <a:srgbClr val="002060"/>
                </a:solidFill>
                <a:latin typeface="Arial" pitchFamily="34" charset="0"/>
                <a:cs typeface="Arial" pitchFamily="34" charset="0"/>
              </a:rPr>
              <a:t>Multifamily Housing Starts  </a:t>
            </a:r>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Healthy Response from Growth in Renters</a:t>
            </a:r>
            <a:endParaRPr lang="en-US" sz="1800" dirty="0">
              <a:solidFill>
                <a:srgbClr val="002060"/>
              </a:solidFill>
            </a:endParaRPr>
          </a:p>
        </p:txBody>
      </p:sp>
      <p:sp>
        <p:nvSpPr>
          <p:cNvPr id="4" name="TextBox 3"/>
          <p:cNvSpPr txBox="1"/>
          <p:nvPr/>
        </p:nvSpPr>
        <p:spPr>
          <a:xfrm>
            <a:off x="1868079" y="4512138"/>
            <a:ext cx="2265529" cy="954107"/>
          </a:xfrm>
          <a:prstGeom prst="rect">
            <a:avLst/>
          </a:prstGeom>
          <a:noFill/>
        </p:spPr>
        <p:txBody>
          <a:bodyPr wrap="square" rtlCol="0">
            <a:spAutoFit/>
          </a:bodyPr>
          <a:lstStyle/>
          <a:p>
            <a:r>
              <a:rPr lang="en-US" sz="1400" b="1" dirty="0" smtClean="0">
                <a:solidFill>
                  <a:srgbClr val="002060"/>
                </a:solidFill>
              </a:rPr>
              <a:t>Trough to Current:</a:t>
            </a:r>
          </a:p>
          <a:p>
            <a:r>
              <a:rPr lang="en-US" sz="1400" b="1" dirty="0" smtClean="0">
                <a:solidFill>
                  <a:srgbClr val="002060"/>
                </a:solidFill>
              </a:rPr>
              <a:t>4</a:t>
            </a:r>
            <a:r>
              <a:rPr lang="en-US" sz="1400" b="1" baseline="30000" dirty="0" smtClean="0">
                <a:solidFill>
                  <a:srgbClr val="002060"/>
                </a:solidFill>
              </a:rPr>
              <a:t>th</a:t>
            </a:r>
            <a:r>
              <a:rPr lang="en-US" sz="1400" b="1" dirty="0" smtClean="0">
                <a:solidFill>
                  <a:srgbClr val="002060"/>
                </a:solidFill>
              </a:rPr>
              <a:t> Q 09  =   82,000</a:t>
            </a:r>
          </a:p>
          <a:p>
            <a:r>
              <a:rPr lang="en-US" sz="1400" b="1" dirty="0" smtClean="0">
                <a:solidFill>
                  <a:srgbClr val="002060"/>
                </a:solidFill>
              </a:rPr>
              <a:t>2</a:t>
            </a:r>
            <a:r>
              <a:rPr lang="en-US" sz="1400" b="1" baseline="30000" dirty="0" smtClean="0">
                <a:solidFill>
                  <a:srgbClr val="002060"/>
                </a:solidFill>
              </a:rPr>
              <a:t>nd </a:t>
            </a:r>
            <a:r>
              <a:rPr lang="en-US" sz="1400" b="1" dirty="0" smtClean="0">
                <a:solidFill>
                  <a:srgbClr val="002060"/>
                </a:solidFill>
              </a:rPr>
              <a:t>Q 13  = 274,000</a:t>
            </a:r>
          </a:p>
          <a:p>
            <a:r>
              <a:rPr lang="en-US" sz="1400" b="1" dirty="0" smtClean="0">
                <a:solidFill>
                  <a:srgbClr val="002060"/>
                </a:solidFill>
              </a:rPr>
              <a:t>	 +234%</a:t>
            </a:r>
            <a:endParaRPr lang="en-US" sz="1400" b="1" dirty="0">
              <a:solidFill>
                <a:srgbClr val="002060"/>
              </a:solidFill>
            </a:endParaRPr>
          </a:p>
        </p:txBody>
      </p:sp>
      <p:sp>
        <p:nvSpPr>
          <p:cNvPr id="7" name="TextBox 6"/>
          <p:cNvSpPr txBox="1"/>
          <p:nvPr/>
        </p:nvSpPr>
        <p:spPr>
          <a:xfrm>
            <a:off x="6709143" y="3937276"/>
            <a:ext cx="1499191" cy="646331"/>
          </a:xfrm>
          <a:prstGeom prst="rect">
            <a:avLst/>
          </a:prstGeom>
          <a:noFill/>
        </p:spPr>
        <p:txBody>
          <a:bodyPr wrap="square" lIns="0" tIns="0" rIns="0" bIns="0" rtlCol="0">
            <a:spAutoFit/>
          </a:bodyPr>
          <a:lstStyle/>
          <a:p>
            <a:r>
              <a:rPr lang="en-US" sz="1400" b="1" dirty="0" smtClean="0">
                <a:solidFill>
                  <a:srgbClr val="000000"/>
                </a:solidFill>
              </a:rPr>
              <a:t>2013Q2:</a:t>
            </a:r>
          </a:p>
          <a:p>
            <a:r>
              <a:rPr lang="en-US" sz="1400" b="1" dirty="0" smtClean="0">
                <a:solidFill>
                  <a:srgbClr val="000000"/>
                </a:solidFill>
              </a:rPr>
              <a:t>83% of </a:t>
            </a:r>
          </a:p>
          <a:p>
            <a:r>
              <a:rPr lang="en-US" sz="1400" b="1" dirty="0" smtClean="0">
                <a:solidFill>
                  <a:srgbClr val="000000"/>
                </a:solidFill>
              </a:rPr>
              <a:t>“Normal”</a:t>
            </a:r>
            <a:endParaRPr lang="en-US" sz="1400" b="1" dirty="0">
              <a:solidFill>
                <a:srgbClr val="000000"/>
              </a:solidFill>
            </a:endParaRPr>
          </a:p>
        </p:txBody>
      </p:sp>
      <p:cxnSp>
        <p:nvCxnSpPr>
          <p:cNvPr id="11" name="Straight Arrow Connector 10"/>
          <p:cNvCxnSpPr/>
          <p:nvPr/>
        </p:nvCxnSpPr>
        <p:spPr bwMode="auto">
          <a:xfrm flipV="1">
            <a:off x="7142159" y="3381154"/>
            <a:ext cx="289999" cy="465495"/>
          </a:xfrm>
          <a:prstGeom prst="straightConnector1">
            <a:avLst/>
          </a:prstGeom>
          <a:solidFill>
            <a:schemeClr val="accent1"/>
          </a:solidFill>
          <a:ln w="31750" cap="flat" cmpd="sng" algn="ctr">
            <a:solidFill>
              <a:srgbClr val="080808"/>
            </a:solidFill>
            <a:prstDash val="solid"/>
            <a:round/>
            <a:headEnd type="none" w="med" len="med"/>
            <a:tailEnd type="arrow"/>
          </a:ln>
          <a:effectLst/>
        </p:spPr>
      </p:cxnSp>
      <p:graphicFrame>
        <p:nvGraphicFramePr>
          <p:cNvPr id="10" name="Content Placeholder 5"/>
          <p:cNvGraphicFramePr>
            <a:graphicFrameLocks noGrp="1"/>
          </p:cNvGraphicFramePr>
          <p:nvPr>
            <p:ph idx="1"/>
          </p:nvPr>
        </p:nvGraphicFramePr>
        <p:xfrm>
          <a:off x="166047" y="832512"/>
          <a:ext cx="8686800" cy="51299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63773" y="952901"/>
          <a:ext cx="8686800" cy="506416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479424" y="411163"/>
            <a:ext cx="7120911" cy="881063"/>
          </a:xfrm>
        </p:spPr>
        <p:txBody>
          <a:bodyPr/>
          <a:lstStyle/>
          <a:p>
            <a:r>
              <a:rPr lang="en-US" dirty="0" smtClean="0">
                <a:latin typeface="Arial" pitchFamily="34" charset="0"/>
                <a:cs typeface="Arial" pitchFamily="34" charset="0"/>
              </a:rPr>
              <a:t>NAHB/Wells Fargo Housing Market Index </a:t>
            </a:r>
            <a:r>
              <a:rPr lang="en-US" sz="1600" dirty="0" smtClean="0">
                <a:latin typeface="Arial" pitchFamily="34" charset="0"/>
                <a:cs typeface="Arial" pitchFamily="34" charset="0"/>
              </a:rPr>
              <a:t>Above 50 for four consecutive months</a:t>
            </a:r>
            <a:endParaRPr lang="en-US" dirty="0"/>
          </a:p>
        </p:txBody>
      </p:sp>
      <p:sp>
        <p:nvSpPr>
          <p:cNvPr id="4" name="TextBox 1"/>
          <p:cNvSpPr txBox="1"/>
          <p:nvPr/>
        </p:nvSpPr>
        <p:spPr>
          <a:xfrm>
            <a:off x="3258529" y="3276889"/>
            <a:ext cx="1858274" cy="3244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00B050"/>
                </a:solidFill>
                <a:latin typeface="Arial" pitchFamily="34" charset="0"/>
                <a:cs typeface="Arial" pitchFamily="34" charset="0"/>
              </a:rPr>
              <a:t>Single-family starts (R)</a:t>
            </a:r>
            <a:endParaRPr lang="en-US" sz="1400" b="1" dirty="0">
              <a:solidFill>
                <a:srgbClr val="00B050"/>
              </a:solidFill>
              <a:latin typeface="Arial" pitchFamily="34" charset="0"/>
              <a:cs typeface="Arial" pitchFamily="34" charset="0"/>
            </a:endParaRPr>
          </a:p>
        </p:txBody>
      </p:sp>
      <p:sp>
        <p:nvSpPr>
          <p:cNvPr id="6" name="TextBox 2"/>
          <p:cNvSpPr txBox="1"/>
          <p:nvPr/>
        </p:nvSpPr>
        <p:spPr>
          <a:xfrm>
            <a:off x="2118010" y="3896334"/>
            <a:ext cx="790603" cy="307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0070C0"/>
                </a:solidFill>
                <a:latin typeface="Arial" pitchFamily="34" charset="0"/>
                <a:cs typeface="Arial" pitchFamily="34" charset="0"/>
              </a:rPr>
              <a:t>HMI (L)</a:t>
            </a:r>
            <a:endParaRPr lang="en-US" sz="1400" b="1" dirty="0">
              <a:solidFill>
                <a:srgbClr val="0070C0"/>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nvPr>
        </p:nvGraphicFramePr>
        <p:xfrm>
          <a:off x="163773" y="622109"/>
          <a:ext cx="8686800"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8"/>
          <p:cNvSpPr>
            <a:spLocks noGrp="1"/>
          </p:cNvSpPr>
          <p:nvPr>
            <p:ph type="title"/>
          </p:nvPr>
        </p:nvSpPr>
        <p:spPr>
          <a:xfrm>
            <a:off x="506720" y="206447"/>
            <a:ext cx="7943943" cy="881063"/>
          </a:xfrm>
        </p:spPr>
        <p:txBody>
          <a:bodyPr/>
          <a:lstStyle/>
          <a:p>
            <a:r>
              <a:rPr lang="en-US" dirty="0" smtClean="0">
                <a:solidFill>
                  <a:srgbClr val="002060"/>
                </a:solidFill>
                <a:latin typeface="Arial" pitchFamily="34" charset="0"/>
                <a:cs typeface="Arial" pitchFamily="34" charset="0"/>
              </a:rPr>
              <a:t>Existing and New Home Sales </a:t>
            </a:r>
            <a:r>
              <a:rPr lang="en-US" sz="2400" dirty="0" smtClean="0">
                <a:solidFill>
                  <a:srgbClr val="002060"/>
                </a:solidFill>
                <a:latin typeface="Arial" pitchFamily="34" charset="0"/>
                <a:cs typeface="Arial" pitchFamily="34" charset="0"/>
              </a:rPr>
              <a:t>– </a:t>
            </a:r>
            <a:r>
              <a:rPr lang="en-US" sz="1600" dirty="0" smtClean="0">
                <a:solidFill>
                  <a:srgbClr val="002060"/>
                </a:solidFill>
                <a:latin typeface="Arial" pitchFamily="34" charset="0"/>
                <a:cs typeface="Arial" pitchFamily="34" charset="0"/>
              </a:rPr>
              <a:t>On the Rise</a:t>
            </a:r>
            <a:endParaRPr lang="en-US" sz="1800" dirty="0">
              <a:solidFill>
                <a:srgbClr val="002060"/>
              </a:solidFill>
            </a:endParaRPr>
          </a:p>
        </p:txBody>
      </p:sp>
      <p:cxnSp>
        <p:nvCxnSpPr>
          <p:cNvPr id="5" name="Straight Connector 4"/>
          <p:cNvCxnSpPr/>
          <p:nvPr/>
        </p:nvCxnSpPr>
        <p:spPr bwMode="auto">
          <a:xfrm>
            <a:off x="7294054" y="904351"/>
            <a:ext cx="10049" cy="4718304"/>
          </a:xfrm>
          <a:prstGeom prst="line">
            <a:avLst/>
          </a:prstGeom>
          <a:solidFill>
            <a:schemeClr val="accent1"/>
          </a:solidFill>
          <a:ln w="44450" cap="flat" cmpd="sng" algn="ctr">
            <a:solidFill>
              <a:srgbClr val="C00000"/>
            </a:solidFill>
            <a:prstDash val="solid"/>
            <a:round/>
            <a:headEnd type="none" w="med" len="med"/>
            <a:tailEnd type="none" w="med" len="med"/>
          </a:ln>
          <a:effectLst/>
        </p:spPr>
      </p:cxnSp>
      <p:sp>
        <p:nvSpPr>
          <p:cNvPr id="9" name="TextBox 1"/>
          <p:cNvSpPr txBox="1"/>
          <p:nvPr/>
        </p:nvSpPr>
        <p:spPr>
          <a:xfrm>
            <a:off x="1493788" y="2089406"/>
            <a:ext cx="830677" cy="30777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0070C0"/>
                </a:solidFill>
                <a:latin typeface="Arial" pitchFamily="34" charset="0"/>
                <a:cs typeface="Arial" pitchFamily="34" charset="0"/>
              </a:rPr>
              <a:t>New (L)</a:t>
            </a:r>
            <a:endParaRPr lang="en-US" sz="1400" b="1" dirty="0">
              <a:solidFill>
                <a:srgbClr val="0070C0"/>
              </a:solidFill>
              <a:latin typeface="Arial" pitchFamily="34" charset="0"/>
              <a:cs typeface="Arial" pitchFamily="34" charset="0"/>
            </a:endParaRPr>
          </a:p>
        </p:txBody>
      </p:sp>
      <p:sp>
        <p:nvSpPr>
          <p:cNvPr id="11" name="TextBox 1"/>
          <p:cNvSpPr txBox="1"/>
          <p:nvPr/>
        </p:nvSpPr>
        <p:spPr>
          <a:xfrm>
            <a:off x="5744222" y="3396943"/>
            <a:ext cx="1178528" cy="307777"/>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C00000"/>
                </a:solidFill>
                <a:latin typeface="Arial" pitchFamily="34" charset="0"/>
                <a:cs typeface="Arial" pitchFamily="34" charset="0"/>
              </a:rPr>
              <a:t>Existing (R)</a:t>
            </a:r>
            <a:endParaRPr lang="en-US" sz="1400" b="1" dirty="0">
              <a:solidFill>
                <a:srgbClr val="C00000"/>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260989" y="924858"/>
          <a:ext cx="3186192" cy="1666875"/>
        </p:xfrm>
        <a:graphic>
          <a:graphicData uri="http://schemas.openxmlformats.org/drawingml/2006/table">
            <a:tbl>
              <a:tblPr/>
              <a:tblGrid>
                <a:gridCol w="985838"/>
                <a:gridCol w="1228804"/>
                <a:gridCol w="971550"/>
              </a:tblGrid>
              <a:tr h="235912">
                <a:tc>
                  <a:txBody>
                    <a:bodyPr/>
                    <a:lstStyle/>
                    <a:p>
                      <a:pPr algn="r" fontAlgn="b"/>
                      <a:r>
                        <a:rPr lang="en-US" sz="1500" b="1" i="0" u="none" strike="noStrike" dirty="0" smtClean="0">
                          <a:solidFill>
                            <a:srgbClr val="000000"/>
                          </a:solidFill>
                          <a:latin typeface="Arial" pitchFamily="34" charset="0"/>
                          <a:cs typeface="Arial" pitchFamily="34" charset="0"/>
                        </a:rPr>
                        <a:t>2000-2003</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1,343,000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500" b="1" i="0" u="none" strike="noStrike" dirty="0">
                          <a:solidFill>
                            <a:srgbClr val="000000"/>
                          </a:solidFill>
                          <a:latin typeface="Arial" pitchFamily="34" charset="0"/>
                          <a:cs typeface="Arial" pitchFamily="34" charset="0"/>
                        </a:rPr>
                        <a:t> </a:t>
                      </a:r>
                      <a:r>
                        <a:rPr lang="en-US" sz="1500" b="1" i="0" u="none" strike="noStrike" dirty="0" smtClean="0">
                          <a:solidFill>
                            <a:srgbClr val="000000"/>
                          </a:solidFill>
                          <a:latin typeface="Arial" pitchFamily="34" charset="0"/>
                          <a:cs typeface="Arial" pitchFamily="34" charset="0"/>
                        </a:rPr>
                        <a:t>”Normal”</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a:solidFill>
                            <a:srgbClr val="000000"/>
                          </a:solidFill>
                          <a:latin typeface="Arial" pitchFamily="34" charset="0"/>
                          <a:cs typeface="Arial"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471,000 </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a:solidFill>
                            <a:srgbClr val="000000"/>
                          </a:solidFill>
                          <a:latin typeface="Arial" pitchFamily="34" charset="0"/>
                          <a:cs typeface="Arial"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434,000 </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-8%</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smtClean="0">
                          <a:solidFill>
                            <a:srgbClr val="000000"/>
                          </a:solidFill>
                          <a:latin typeface="Arial" pitchFamily="34" charset="0"/>
                          <a:cs typeface="Arial" pitchFamily="34" charset="0"/>
                        </a:rPr>
                        <a:t>2012</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537,000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24%</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smtClean="0">
                          <a:solidFill>
                            <a:srgbClr val="000000"/>
                          </a:solidFill>
                          <a:latin typeface="Arial" pitchFamily="34" charset="0"/>
                          <a:cs typeface="Arial" pitchFamily="34" charset="0"/>
                        </a:rPr>
                        <a:t>2013</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629,000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17%</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smtClean="0">
                          <a:solidFill>
                            <a:srgbClr val="000000"/>
                          </a:solidFill>
                          <a:latin typeface="Arial" pitchFamily="34" charset="0"/>
                          <a:cs typeface="Arial" pitchFamily="34" charset="0"/>
                        </a:rPr>
                        <a:t>2014</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826,000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31%</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35912">
                <a:tc>
                  <a:txBody>
                    <a:bodyPr/>
                    <a:lstStyle/>
                    <a:p>
                      <a:pPr algn="r" fontAlgn="b"/>
                      <a:r>
                        <a:rPr lang="en-US" sz="1500" b="1" i="0" u="none" strike="noStrike" dirty="0" smtClean="0">
                          <a:solidFill>
                            <a:srgbClr val="000000"/>
                          </a:solidFill>
                          <a:latin typeface="Arial" pitchFamily="34" charset="0"/>
                          <a:cs typeface="Arial" pitchFamily="34" charset="0"/>
                        </a:rPr>
                        <a:t>2015</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1,161,000</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500" b="1" i="0" u="none" strike="noStrike" dirty="0" smtClean="0">
                          <a:solidFill>
                            <a:srgbClr val="000000"/>
                          </a:solidFill>
                          <a:latin typeface="Arial" pitchFamily="34" charset="0"/>
                          <a:cs typeface="Arial" pitchFamily="34" charset="0"/>
                        </a:rPr>
                        <a:t>41%</a:t>
                      </a:r>
                      <a:endParaRPr lang="en-US" sz="1500" b="1"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
        <p:nvSpPr>
          <p:cNvPr id="8" name="Title 8"/>
          <p:cNvSpPr>
            <a:spLocks noGrp="1"/>
          </p:cNvSpPr>
          <p:nvPr>
            <p:ph type="title"/>
          </p:nvPr>
        </p:nvSpPr>
        <p:spPr>
          <a:xfrm>
            <a:off x="506721" y="206447"/>
            <a:ext cx="6207978" cy="881063"/>
          </a:xfrm>
        </p:spPr>
        <p:txBody>
          <a:bodyPr/>
          <a:lstStyle/>
          <a:p>
            <a:r>
              <a:rPr lang="en-US" dirty="0" smtClean="0">
                <a:solidFill>
                  <a:srgbClr val="002060"/>
                </a:solidFill>
                <a:latin typeface="Arial" pitchFamily="34" charset="0"/>
                <a:cs typeface="Arial" pitchFamily="34" charset="0"/>
              </a:rPr>
              <a:t>Single-Family Starts </a:t>
            </a:r>
            <a:r>
              <a:rPr lang="en-US" sz="2400" dirty="0" smtClean="0">
                <a:solidFill>
                  <a:srgbClr val="002060"/>
                </a:solidFill>
                <a:latin typeface="Arial" pitchFamily="34" charset="0"/>
                <a:cs typeface="Arial" pitchFamily="34" charset="0"/>
              </a:rPr>
              <a:t>– </a:t>
            </a:r>
            <a:r>
              <a:rPr lang="en-US" sz="1600" dirty="0" smtClean="0">
                <a:solidFill>
                  <a:srgbClr val="002060"/>
                </a:solidFill>
                <a:latin typeface="Arial" pitchFamily="34" charset="0"/>
                <a:cs typeface="Arial" pitchFamily="34" charset="0"/>
              </a:rPr>
              <a:t>Beginning a Recovery</a:t>
            </a:r>
            <a:endParaRPr lang="en-US" sz="1800" dirty="0">
              <a:solidFill>
                <a:srgbClr val="002060"/>
              </a:solidFill>
            </a:endParaRPr>
          </a:p>
        </p:txBody>
      </p:sp>
      <p:sp>
        <p:nvSpPr>
          <p:cNvPr id="4" name="TextBox 3"/>
          <p:cNvSpPr txBox="1"/>
          <p:nvPr/>
        </p:nvSpPr>
        <p:spPr>
          <a:xfrm>
            <a:off x="1997823" y="4497913"/>
            <a:ext cx="1770036" cy="954107"/>
          </a:xfrm>
          <a:prstGeom prst="rect">
            <a:avLst/>
          </a:prstGeom>
          <a:noFill/>
        </p:spPr>
        <p:txBody>
          <a:bodyPr wrap="none" rtlCol="0">
            <a:spAutoFit/>
          </a:bodyPr>
          <a:lstStyle/>
          <a:p>
            <a:r>
              <a:rPr lang="en-US" sz="1400" b="1" dirty="0" smtClean="0">
                <a:solidFill>
                  <a:srgbClr val="002060"/>
                </a:solidFill>
              </a:rPr>
              <a:t>Trough to Current:</a:t>
            </a:r>
          </a:p>
          <a:p>
            <a:r>
              <a:rPr lang="en-US" sz="1400" b="1" dirty="0" smtClean="0">
                <a:solidFill>
                  <a:srgbClr val="002060"/>
                </a:solidFill>
              </a:rPr>
              <a:t>Mar 09 = 353,000</a:t>
            </a:r>
          </a:p>
          <a:p>
            <a:r>
              <a:rPr lang="en-US" sz="1400" b="1" dirty="0" smtClean="0">
                <a:solidFill>
                  <a:srgbClr val="002060"/>
                </a:solidFill>
              </a:rPr>
              <a:t>Aug13 = 628,000</a:t>
            </a:r>
          </a:p>
          <a:p>
            <a:r>
              <a:rPr lang="en-US" sz="1400" b="1" dirty="0" smtClean="0">
                <a:solidFill>
                  <a:srgbClr val="002060"/>
                </a:solidFill>
              </a:rPr>
              <a:t>	  +78%</a:t>
            </a:r>
            <a:endParaRPr lang="en-US" sz="1400" b="1" dirty="0">
              <a:solidFill>
                <a:srgbClr val="002060"/>
              </a:solidFill>
            </a:endParaRPr>
          </a:p>
        </p:txBody>
      </p:sp>
      <p:sp>
        <p:nvSpPr>
          <p:cNvPr id="7" name="TextBox 6"/>
          <p:cNvSpPr txBox="1"/>
          <p:nvPr/>
        </p:nvSpPr>
        <p:spPr>
          <a:xfrm>
            <a:off x="5797036" y="4671723"/>
            <a:ext cx="1722050" cy="430887"/>
          </a:xfrm>
          <a:prstGeom prst="rect">
            <a:avLst/>
          </a:prstGeom>
          <a:noFill/>
        </p:spPr>
        <p:txBody>
          <a:bodyPr wrap="square" lIns="0" tIns="0" rIns="0" bIns="0" rtlCol="0">
            <a:spAutoFit/>
          </a:bodyPr>
          <a:lstStyle/>
          <a:p>
            <a:pPr algn="r"/>
            <a:r>
              <a:rPr lang="en-US" sz="1400" b="1" dirty="0" smtClean="0">
                <a:solidFill>
                  <a:srgbClr val="000000"/>
                </a:solidFill>
              </a:rPr>
              <a:t>2013Q2: 45% of “Normal”</a:t>
            </a:r>
            <a:endParaRPr lang="en-US" sz="1400" b="1" dirty="0">
              <a:solidFill>
                <a:srgbClr val="000000"/>
              </a:solidFill>
            </a:endParaRPr>
          </a:p>
        </p:txBody>
      </p:sp>
      <p:cxnSp>
        <p:nvCxnSpPr>
          <p:cNvPr id="11" name="Straight Arrow Connector 10"/>
          <p:cNvCxnSpPr/>
          <p:nvPr/>
        </p:nvCxnSpPr>
        <p:spPr bwMode="auto">
          <a:xfrm flipV="1">
            <a:off x="7251405" y="4246317"/>
            <a:ext cx="301497" cy="346948"/>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sp>
        <p:nvSpPr>
          <p:cNvPr id="9" name="TextBox 8"/>
          <p:cNvSpPr txBox="1"/>
          <p:nvPr/>
        </p:nvSpPr>
        <p:spPr>
          <a:xfrm>
            <a:off x="7741708" y="1989856"/>
            <a:ext cx="1034069" cy="523220"/>
          </a:xfrm>
          <a:prstGeom prst="rect">
            <a:avLst/>
          </a:prstGeom>
          <a:noFill/>
        </p:spPr>
        <p:txBody>
          <a:bodyPr wrap="square" rtlCol="0">
            <a:spAutoFit/>
          </a:bodyPr>
          <a:lstStyle/>
          <a:p>
            <a:pPr algn="ctr"/>
            <a:r>
              <a:rPr lang="en-US" sz="1400" b="1" dirty="0" smtClean="0">
                <a:solidFill>
                  <a:srgbClr val="080808"/>
                </a:solidFill>
              </a:rPr>
              <a:t>2015Q4:</a:t>
            </a:r>
          </a:p>
          <a:p>
            <a:pPr algn="ctr"/>
            <a:r>
              <a:rPr lang="en-US" sz="1400" b="1" dirty="0" smtClean="0">
                <a:solidFill>
                  <a:srgbClr val="080808"/>
                </a:solidFill>
              </a:rPr>
              <a:t>93%</a:t>
            </a:r>
            <a:endParaRPr lang="en-US" sz="1400" b="1" dirty="0">
              <a:solidFill>
                <a:srgbClr val="080808"/>
              </a:solidFill>
            </a:endParaRPr>
          </a:p>
        </p:txBody>
      </p:sp>
      <p:graphicFrame>
        <p:nvGraphicFramePr>
          <p:cNvPr id="10" name="Content Placeholder 5"/>
          <p:cNvGraphicFramePr>
            <a:graphicFrameLocks noGrp="1"/>
          </p:cNvGraphicFramePr>
          <p:nvPr>
            <p:ph idx="1"/>
          </p:nvPr>
        </p:nvGraphicFramePr>
        <p:xfrm>
          <a:off x="163773" y="622109"/>
          <a:ext cx="8686800" cy="5394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p:cNvSpPr>
            <a:spLocks noChangeAspect="1" noChangeArrowheads="1" noTextEdit="1"/>
          </p:cNvSpPr>
          <p:nvPr/>
        </p:nvSpPr>
        <p:spPr bwMode="auto">
          <a:xfrm>
            <a:off x="0" y="-169720"/>
            <a:ext cx="9144000" cy="5806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0" name="Freeform 6"/>
          <p:cNvSpPr>
            <a:spLocks noEditPoints="1"/>
          </p:cNvSpPr>
          <p:nvPr/>
        </p:nvSpPr>
        <p:spPr bwMode="auto">
          <a:xfrm>
            <a:off x="867250" y="571206"/>
            <a:ext cx="1064181" cy="658756"/>
          </a:xfrm>
          <a:custGeom>
            <a:avLst/>
            <a:gdLst/>
            <a:ahLst/>
            <a:cxnLst>
              <a:cxn ang="0">
                <a:pos x="169" y="109"/>
              </a:cxn>
              <a:cxn ang="0">
                <a:pos x="175" y="75"/>
              </a:cxn>
              <a:cxn ang="0">
                <a:pos x="183" y="70"/>
              </a:cxn>
              <a:cxn ang="0">
                <a:pos x="189" y="34"/>
              </a:cxn>
              <a:cxn ang="0">
                <a:pos x="181" y="0"/>
              </a:cxn>
              <a:cxn ang="0">
                <a:pos x="562" y="104"/>
              </a:cxn>
              <a:cxn ang="0">
                <a:pos x="516" y="317"/>
              </a:cxn>
              <a:cxn ang="0">
                <a:pos x="491" y="427"/>
              </a:cxn>
              <a:cxn ang="0">
                <a:pos x="496" y="452"/>
              </a:cxn>
              <a:cxn ang="0">
                <a:pos x="452" y="462"/>
              </a:cxn>
              <a:cxn ang="0">
                <a:pos x="343" y="439"/>
              </a:cxn>
              <a:cxn ang="0">
                <a:pos x="313" y="437"/>
              </a:cxn>
              <a:cxn ang="0">
                <a:pos x="283" y="439"/>
              </a:cxn>
              <a:cxn ang="0">
                <a:pos x="253" y="447"/>
              </a:cxn>
              <a:cxn ang="0">
                <a:pos x="224" y="435"/>
              </a:cxn>
              <a:cxn ang="0">
                <a:pos x="199" y="440"/>
              </a:cxn>
              <a:cxn ang="0">
                <a:pos x="182" y="441"/>
              </a:cxn>
              <a:cxn ang="0">
                <a:pos x="174" y="427"/>
              </a:cxn>
              <a:cxn ang="0">
                <a:pos x="146" y="419"/>
              </a:cxn>
              <a:cxn ang="0">
                <a:pos x="126" y="420"/>
              </a:cxn>
              <a:cxn ang="0">
                <a:pos x="97" y="420"/>
              </a:cxn>
              <a:cxn ang="0">
                <a:pos x="72" y="402"/>
              </a:cxn>
              <a:cxn ang="0">
                <a:pos x="77" y="375"/>
              </a:cxn>
              <a:cxn ang="0">
                <a:pos x="72" y="342"/>
              </a:cxn>
              <a:cxn ang="0">
                <a:pos x="54" y="332"/>
              </a:cxn>
              <a:cxn ang="0">
                <a:pos x="13" y="307"/>
              </a:cxn>
              <a:cxn ang="0">
                <a:pos x="9" y="286"/>
              </a:cxn>
              <a:cxn ang="0">
                <a:pos x="25" y="254"/>
              </a:cxn>
              <a:cxn ang="0">
                <a:pos x="17" y="236"/>
              </a:cxn>
              <a:cxn ang="0">
                <a:pos x="24" y="226"/>
              </a:cxn>
              <a:cxn ang="0">
                <a:pos x="17" y="218"/>
              </a:cxn>
              <a:cxn ang="0">
                <a:pos x="28" y="128"/>
              </a:cxn>
              <a:cxn ang="0">
                <a:pos x="30" y="33"/>
              </a:cxn>
              <a:cxn ang="0">
                <a:pos x="141" y="106"/>
              </a:cxn>
              <a:cxn ang="0">
                <a:pos x="152" y="132"/>
              </a:cxn>
              <a:cxn ang="0">
                <a:pos x="136" y="139"/>
              </a:cxn>
              <a:cxn ang="0">
                <a:pos x="110" y="192"/>
              </a:cxn>
              <a:cxn ang="0">
                <a:pos x="125" y="164"/>
              </a:cxn>
              <a:cxn ang="0">
                <a:pos x="160" y="135"/>
              </a:cxn>
              <a:cxn ang="0">
                <a:pos x="148" y="182"/>
              </a:cxn>
              <a:cxn ang="0">
                <a:pos x="139" y="210"/>
              </a:cxn>
              <a:cxn ang="0">
                <a:pos x="138" y="195"/>
              </a:cxn>
              <a:cxn ang="0">
                <a:pos x="121" y="220"/>
              </a:cxn>
              <a:cxn ang="0">
                <a:pos x="98" y="208"/>
              </a:cxn>
              <a:cxn ang="0">
                <a:pos x="121" y="231"/>
              </a:cxn>
              <a:cxn ang="0">
                <a:pos x="148" y="216"/>
              </a:cxn>
              <a:cxn ang="0">
                <a:pos x="158" y="202"/>
              </a:cxn>
              <a:cxn ang="0">
                <a:pos x="177" y="135"/>
              </a:cxn>
              <a:cxn ang="0">
                <a:pos x="149" y="62"/>
              </a:cxn>
              <a:cxn ang="0">
                <a:pos x="145" y="40"/>
              </a:cxn>
              <a:cxn ang="0">
                <a:pos x="148" y="56"/>
              </a:cxn>
              <a:cxn ang="0">
                <a:pos x="174" y="86"/>
              </a:cxn>
              <a:cxn ang="0">
                <a:pos x="166" y="116"/>
              </a:cxn>
              <a:cxn ang="0">
                <a:pos x="167" y="136"/>
              </a:cxn>
              <a:cxn ang="0">
                <a:pos x="155" y="94"/>
              </a:cxn>
            </a:cxnLst>
            <a:rect l="0" t="0" r="r" b="b"/>
            <a:pathLst>
              <a:path w="562" h="473">
                <a:moveTo>
                  <a:pt x="179" y="101"/>
                </a:moveTo>
                <a:lnTo>
                  <a:pt x="175" y="99"/>
                </a:lnTo>
                <a:lnTo>
                  <a:pt x="173" y="111"/>
                </a:lnTo>
                <a:lnTo>
                  <a:pt x="177" y="121"/>
                </a:lnTo>
                <a:lnTo>
                  <a:pt x="169" y="109"/>
                </a:lnTo>
                <a:lnTo>
                  <a:pt x="170" y="100"/>
                </a:lnTo>
                <a:lnTo>
                  <a:pt x="173" y="95"/>
                </a:lnTo>
                <a:lnTo>
                  <a:pt x="181" y="98"/>
                </a:lnTo>
                <a:lnTo>
                  <a:pt x="184" y="93"/>
                </a:lnTo>
                <a:lnTo>
                  <a:pt x="175" y="75"/>
                </a:lnTo>
                <a:lnTo>
                  <a:pt x="168" y="73"/>
                </a:lnTo>
                <a:lnTo>
                  <a:pt x="169" y="62"/>
                </a:lnTo>
                <a:lnTo>
                  <a:pt x="175" y="61"/>
                </a:lnTo>
                <a:lnTo>
                  <a:pt x="179" y="70"/>
                </a:lnTo>
                <a:lnTo>
                  <a:pt x="183" y="70"/>
                </a:lnTo>
                <a:lnTo>
                  <a:pt x="184" y="58"/>
                </a:lnTo>
                <a:lnTo>
                  <a:pt x="190" y="56"/>
                </a:lnTo>
                <a:lnTo>
                  <a:pt x="187" y="49"/>
                </a:lnTo>
                <a:lnTo>
                  <a:pt x="187" y="40"/>
                </a:lnTo>
                <a:lnTo>
                  <a:pt x="189" y="34"/>
                </a:lnTo>
                <a:lnTo>
                  <a:pt x="178" y="25"/>
                </a:lnTo>
                <a:lnTo>
                  <a:pt x="178" y="11"/>
                </a:lnTo>
                <a:lnTo>
                  <a:pt x="175" y="6"/>
                </a:lnTo>
                <a:lnTo>
                  <a:pt x="181" y="6"/>
                </a:lnTo>
                <a:lnTo>
                  <a:pt x="181" y="0"/>
                </a:lnTo>
                <a:lnTo>
                  <a:pt x="306" y="37"/>
                </a:lnTo>
                <a:lnTo>
                  <a:pt x="441" y="75"/>
                </a:lnTo>
                <a:lnTo>
                  <a:pt x="483" y="85"/>
                </a:lnTo>
                <a:lnTo>
                  <a:pt x="534" y="99"/>
                </a:lnTo>
                <a:lnTo>
                  <a:pt x="562" y="104"/>
                </a:lnTo>
                <a:lnTo>
                  <a:pt x="558" y="125"/>
                </a:lnTo>
                <a:lnTo>
                  <a:pt x="537" y="220"/>
                </a:lnTo>
                <a:lnTo>
                  <a:pt x="534" y="229"/>
                </a:lnTo>
                <a:lnTo>
                  <a:pt x="518" y="304"/>
                </a:lnTo>
                <a:lnTo>
                  <a:pt x="516" y="317"/>
                </a:lnTo>
                <a:lnTo>
                  <a:pt x="513" y="334"/>
                </a:lnTo>
                <a:lnTo>
                  <a:pt x="497" y="404"/>
                </a:lnTo>
                <a:lnTo>
                  <a:pt x="495" y="418"/>
                </a:lnTo>
                <a:lnTo>
                  <a:pt x="494" y="423"/>
                </a:lnTo>
                <a:lnTo>
                  <a:pt x="491" y="427"/>
                </a:lnTo>
                <a:lnTo>
                  <a:pt x="494" y="429"/>
                </a:lnTo>
                <a:lnTo>
                  <a:pt x="494" y="434"/>
                </a:lnTo>
                <a:lnTo>
                  <a:pt x="495" y="441"/>
                </a:lnTo>
                <a:lnTo>
                  <a:pt x="494" y="448"/>
                </a:lnTo>
                <a:lnTo>
                  <a:pt x="496" y="452"/>
                </a:lnTo>
                <a:lnTo>
                  <a:pt x="492" y="459"/>
                </a:lnTo>
                <a:lnTo>
                  <a:pt x="490" y="461"/>
                </a:lnTo>
                <a:lnTo>
                  <a:pt x="492" y="464"/>
                </a:lnTo>
                <a:lnTo>
                  <a:pt x="492" y="473"/>
                </a:lnTo>
                <a:lnTo>
                  <a:pt x="452" y="462"/>
                </a:lnTo>
                <a:lnTo>
                  <a:pt x="444" y="460"/>
                </a:lnTo>
                <a:lnTo>
                  <a:pt x="417" y="453"/>
                </a:lnTo>
                <a:lnTo>
                  <a:pt x="417" y="453"/>
                </a:lnTo>
                <a:lnTo>
                  <a:pt x="347" y="435"/>
                </a:lnTo>
                <a:lnTo>
                  <a:pt x="343" y="439"/>
                </a:lnTo>
                <a:lnTo>
                  <a:pt x="334" y="442"/>
                </a:lnTo>
                <a:lnTo>
                  <a:pt x="331" y="441"/>
                </a:lnTo>
                <a:lnTo>
                  <a:pt x="322" y="437"/>
                </a:lnTo>
                <a:lnTo>
                  <a:pt x="317" y="439"/>
                </a:lnTo>
                <a:lnTo>
                  <a:pt x="313" y="437"/>
                </a:lnTo>
                <a:lnTo>
                  <a:pt x="307" y="437"/>
                </a:lnTo>
                <a:lnTo>
                  <a:pt x="302" y="435"/>
                </a:lnTo>
                <a:lnTo>
                  <a:pt x="299" y="436"/>
                </a:lnTo>
                <a:lnTo>
                  <a:pt x="294" y="441"/>
                </a:lnTo>
                <a:lnTo>
                  <a:pt x="283" y="439"/>
                </a:lnTo>
                <a:lnTo>
                  <a:pt x="280" y="440"/>
                </a:lnTo>
                <a:lnTo>
                  <a:pt x="270" y="440"/>
                </a:lnTo>
                <a:lnTo>
                  <a:pt x="265" y="442"/>
                </a:lnTo>
                <a:lnTo>
                  <a:pt x="257" y="442"/>
                </a:lnTo>
                <a:lnTo>
                  <a:pt x="253" y="447"/>
                </a:lnTo>
                <a:lnTo>
                  <a:pt x="248" y="445"/>
                </a:lnTo>
                <a:lnTo>
                  <a:pt x="235" y="445"/>
                </a:lnTo>
                <a:lnTo>
                  <a:pt x="232" y="443"/>
                </a:lnTo>
                <a:lnTo>
                  <a:pt x="229" y="436"/>
                </a:lnTo>
                <a:lnTo>
                  <a:pt x="224" y="435"/>
                </a:lnTo>
                <a:lnTo>
                  <a:pt x="221" y="435"/>
                </a:lnTo>
                <a:lnTo>
                  <a:pt x="218" y="437"/>
                </a:lnTo>
                <a:lnTo>
                  <a:pt x="205" y="440"/>
                </a:lnTo>
                <a:lnTo>
                  <a:pt x="201" y="442"/>
                </a:lnTo>
                <a:lnTo>
                  <a:pt x="199" y="440"/>
                </a:lnTo>
                <a:lnTo>
                  <a:pt x="198" y="440"/>
                </a:lnTo>
                <a:lnTo>
                  <a:pt x="192" y="437"/>
                </a:lnTo>
                <a:lnTo>
                  <a:pt x="190" y="437"/>
                </a:lnTo>
                <a:lnTo>
                  <a:pt x="185" y="442"/>
                </a:lnTo>
                <a:lnTo>
                  <a:pt x="182" y="441"/>
                </a:lnTo>
                <a:lnTo>
                  <a:pt x="181" y="440"/>
                </a:lnTo>
                <a:lnTo>
                  <a:pt x="181" y="434"/>
                </a:lnTo>
                <a:lnTo>
                  <a:pt x="181" y="433"/>
                </a:lnTo>
                <a:lnTo>
                  <a:pt x="176" y="429"/>
                </a:lnTo>
                <a:lnTo>
                  <a:pt x="174" y="427"/>
                </a:lnTo>
                <a:lnTo>
                  <a:pt x="171" y="425"/>
                </a:lnTo>
                <a:lnTo>
                  <a:pt x="167" y="425"/>
                </a:lnTo>
                <a:lnTo>
                  <a:pt x="166" y="425"/>
                </a:lnTo>
                <a:lnTo>
                  <a:pt x="160" y="419"/>
                </a:lnTo>
                <a:lnTo>
                  <a:pt x="146" y="419"/>
                </a:lnTo>
                <a:lnTo>
                  <a:pt x="143" y="418"/>
                </a:lnTo>
                <a:lnTo>
                  <a:pt x="140" y="416"/>
                </a:lnTo>
                <a:lnTo>
                  <a:pt x="134" y="417"/>
                </a:lnTo>
                <a:lnTo>
                  <a:pt x="129" y="420"/>
                </a:lnTo>
                <a:lnTo>
                  <a:pt x="126" y="420"/>
                </a:lnTo>
                <a:lnTo>
                  <a:pt x="124" y="422"/>
                </a:lnTo>
                <a:lnTo>
                  <a:pt x="118" y="424"/>
                </a:lnTo>
                <a:lnTo>
                  <a:pt x="105" y="425"/>
                </a:lnTo>
                <a:lnTo>
                  <a:pt x="101" y="425"/>
                </a:lnTo>
                <a:lnTo>
                  <a:pt x="97" y="420"/>
                </a:lnTo>
                <a:lnTo>
                  <a:pt x="91" y="419"/>
                </a:lnTo>
                <a:lnTo>
                  <a:pt x="84" y="412"/>
                </a:lnTo>
                <a:lnTo>
                  <a:pt x="78" y="409"/>
                </a:lnTo>
                <a:lnTo>
                  <a:pt x="75" y="406"/>
                </a:lnTo>
                <a:lnTo>
                  <a:pt x="72" y="402"/>
                </a:lnTo>
                <a:lnTo>
                  <a:pt x="73" y="392"/>
                </a:lnTo>
                <a:lnTo>
                  <a:pt x="75" y="389"/>
                </a:lnTo>
                <a:lnTo>
                  <a:pt x="75" y="383"/>
                </a:lnTo>
                <a:lnTo>
                  <a:pt x="76" y="377"/>
                </a:lnTo>
                <a:lnTo>
                  <a:pt x="77" y="375"/>
                </a:lnTo>
                <a:lnTo>
                  <a:pt x="77" y="370"/>
                </a:lnTo>
                <a:lnTo>
                  <a:pt x="78" y="366"/>
                </a:lnTo>
                <a:lnTo>
                  <a:pt x="76" y="354"/>
                </a:lnTo>
                <a:lnTo>
                  <a:pt x="76" y="348"/>
                </a:lnTo>
                <a:lnTo>
                  <a:pt x="72" y="342"/>
                </a:lnTo>
                <a:lnTo>
                  <a:pt x="68" y="335"/>
                </a:lnTo>
                <a:lnTo>
                  <a:pt x="64" y="331"/>
                </a:lnTo>
                <a:lnTo>
                  <a:pt x="60" y="329"/>
                </a:lnTo>
                <a:lnTo>
                  <a:pt x="57" y="329"/>
                </a:lnTo>
                <a:lnTo>
                  <a:pt x="54" y="332"/>
                </a:lnTo>
                <a:lnTo>
                  <a:pt x="51" y="331"/>
                </a:lnTo>
                <a:lnTo>
                  <a:pt x="43" y="311"/>
                </a:lnTo>
                <a:lnTo>
                  <a:pt x="32" y="310"/>
                </a:lnTo>
                <a:lnTo>
                  <a:pt x="26" y="304"/>
                </a:lnTo>
                <a:lnTo>
                  <a:pt x="13" y="307"/>
                </a:lnTo>
                <a:lnTo>
                  <a:pt x="8" y="295"/>
                </a:lnTo>
                <a:lnTo>
                  <a:pt x="0" y="299"/>
                </a:lnTo>
                <a:lnTo>
                  <a:pt x="14" y="254"/>
                </a:lnTo>
                <a:lnTo>
                  <a:pt x="15" y="262"/>
                </a:lnTo>
                <a:lnTo>
                  <a:pt x="9" y="286"/>
                </a:lnTo>
                <a:lnTo>
                  <a:pt x="22" y="287"/>
                </a:lnTo>
                <a:lnTo>
                  <a:pt x="17" y="276"/>
                </a:lnTo>
                <a:lnTo>
                  <a:pt x="22" y="274"/>
                </a:lnTo>
                <a:lnTo>
                  <a:pt x="21" y="260"/>
                </a:lnTo>
                <a:lnTo>
                  <a:pt x="25" y="254"/>
                </a:lnTo>
                <a:lnTo>
                  <a:pt x="32" y="250"/>
                </a:lnTo>
                <a:lnTo>
                  <a:pt x="29" y="247"/>
                </a:lnTo>
                <a:lnTo>
                  <a:pt x="19" y="247"/>
                </a:lnTo>
                <a:lnTo>
                  <a:pt x="15" y="243"/>
                </a:lnTo>
                <a:lnTo>
                  <a:pt x="17" y="236"/>
                </a:lnTo>
                <a:lnTo>
                  <a:pt x="19" y="222"/>
                </a:lnTo>
                <a:lnTo>
                  <a:pt x="21" y="222"/>
                </a:lnTo>
                <a:lnTo>
                  <a:pt x="20" y="226"/>
                </a:lnTo>
                <a:lnTo>
                  <a:pt x="23" y="234"/>
                </a:lnTo>
                <a:lnTo>
                  <a:pt x="24" y="226"/>
                </a:lnTo>
                <a:lnTo>
                  <a:pt x="43" y="222"/>
                </a:lnTo>
                <a:lnTo>
                  <a:pt x="30" y="216"/>
                </a:lnTo>
                <a:lnTo>
                  <a:pt x="30" y="209"/>
                </a:lnTo>
                <a:lnTo>
                  <a:pt x="25" y="206"/>
                </a:lnTo>
                <a:lnTo>
                  <a:pt x="17" y="218"/>
                </a:lnTo>
                <a:lnTo>
                  <a:pt x="24" y="189"/>
                </a:lnTo>
                <a:lnTo>
                  <a:pt x="25" y="175"/>
                </a:lnTo>
                <a:lnTo>
                  <a:pt x="22" y="165"/>
                </a:lnTo>
                <a:lnTo>
                  <a:pt x="26" y="143"/>
                </a:lnTo>
                <a:lnTo>
                  <a:pt x="28" y="128"/>
                </a:lnTo>
                <a:lnTo>
                  <a:pt x="26" y="106"/>
                </a:lnTo>
                <a:lnTo>
                  <a:pt x="21" y="95"/>
                </a:lnTo>
                <a:lnTo>
                  <a:pt x="22" y="60"/>
                </a:lnTo>
                <a:lnTo>
                  <a:pt x="26" y="51"/>
                </a:lnTo>
                <a:lnTo>
                  <a:pt x="30" y="33"/>
                </a:lnTo>
                <a:lnTo>
                  <a:pt x="40" y="39"/>
                </a:lnTo>
                <a:lnTo>
                  <a:pt x="71" y="75"/>
                </a:lnTo>
                <a:lnTo>
                  <a:pt x="109" y="93"/>
                </a:lnTo>
                <a:lnTo>
                  <a:pt x="129" y="94"/>
                </a:lnTo>
                <a:lnTo>
                  <a:pt x="141" y="106"/>
                </a:lnTo>
                <a:lnTo>
                  <a:pt x="139" y="109"/>
                </a:lnTo>
                <a:lnTo>
                  <a:pt x="148" y="102"/>
                </a:lnTo>
                <a:lnTo>
                  <a:pt x="153" y="102"/>
                </a:lnTo>
                <a:lnTo>
                  <a:pt x="149" y="109"/>
                </a:lnTo>
                <a:lnTo>
                  <a:pt x="152" y="132"/>
                </a:lnTo>
                <a:lnTo>
                  <a:pt x="151" y="139"/>
                </a:lnTo>
                <a:lnTo>
                  <a:pt x="143" y="143"/>
                </a:lnTo>
                <a:lnTo>
                  <a:pt x="140" y="143"/>
                </a:lnTo>
                <a:lnTo>
                  <a:pt x="140" y="136"/>
                </a:lnTo>
                <a:lnTo>
                  <a:pt x="136" y="139"/>
                </a:lnTo>
                <a:lnTo>
                  <a:pt x="128" y="157"/>
                </a:lnTo>
                <a:lnTo>
                  <a:pt x="121" y="162"/>
                </a:lnTo>
                <a:lnTo>
                  <a:pt x="107" y="178"/>
                </a:lnTo>
                <a:lnTo>
                  <a:pt x="101" y="190"/>
                </a:lnTo>
                <a:lnTo>
                  <a:pt x="110" y="192"/>
                </a:lnTo>
                <a:lnTo>
                  <a:pt x="125" y="186"/>
                </a:lnTo>
                <a:lnTo>
                  <a:pt x="109" y="192"/>
                </a:lnTo>
                <a:lnTo>
                  <a:pt x="104" y="187"/>
                </a:lnTo>
                <a:lnTo>
                  <a:pt x="114" y="173"/>
                </a:lnTo>
                <a:lnTo>
                  <a:pt x="125" y="164"/>
                </a:lnTo>
                <a:lnTo>
                  <a:pt x="138" y="161"/>
                </a:lnTo>
                <a:lnTo>
                  <a:pt x="143" y="150"/>
                </a:lnTo>
                <a:lnTo>
                  <a:pt x="154" y="141"/>
                </a:lnTo>
                <a:lnTo>
                  <a:pt x="156" y="131"/>
                </a:lnTo>
                <a:lnTo>
                  <a:pt x="160" y="135"/>
                </a:lnTo>
                <a:lnTo>
                  <a:pt x="159" y="156"/>
                </a:lnTo>
                <a:lnTo>
                  <a:pt x="148" y="159"/>
                </a:lnTo>
                <a:lnTo>
                  <a:pt x="146" y="175"/>
                </a:lnTo>
                <a:lnTo>
                  <a:pt x="149" y="174"/>
                </a:lnTo>
                <a:lnTo>
                  <a:pt x="148" y="182"/>
                </a:lnTo>
                <a:lnTo>
                  <a:pt x="150" y="184"/>
                </a:lnTo>
                <a:lnTo>
                  <a:pt x="142" y="197"/>
                </a:lnTo>
                <a:lnTo>
                  <a:pt x="142" y="200"/>
                </a:lnTo>
                <a:lnTo>
                  <a:pt x="138" y="203"/>
                </a:lnTo>
                <a:lnTo>
                  <a:pt x="139" y="210"/>
                </a:lnTo>
                <a:lnTo>
                  <a:pt x="136" y="214"/>
                </a:lnTo>
                <a:lnTo>
                  <a:pt x="136" y="208"/>
                </a:lnTo>
                <a:lnTo>
                  <a:pt x="135" y="211"/>
                </a:lnTo>
                <a:lnTo>
                  <a:pt x="129" y="207"/>
                </a:lnTo>
                <a:lnTo>
                  <a:pt x="138" y="195"/>
                </a:lnTo>
                <a:lnTo>
                  <a:pt x="137" y="194"/>
                </a:lnTo>
                <a:lnTo>
                  <a:pt x="128" y="200"/>
                </a:lnTo>
                <a:lnTo>
                  <a:pt x="124" y="208"/>
                </a:lnTo>
                <a:lnTo>
                  <a:pt x="126" y="214"/>
                </a:lnTo>
                <a:lnTo>
                  <a:pt x="121" y="220"/>
                </a:lnTo>
                <a:lnTo>
                  <a:pt x="119" y="210"/>
                </a:lnTo>
                <a:lnTo>
                  <a:pt x="126" y="199"/>
                </a:lnTo>
                <a:lnTo>
                  <a:pt x="125" y="195"/>
                </a:lnTo>
                <a:lnTo>
                  <a:pt x="118" y="201"/>
                </a:lnTo>
                <a:lnTo>
                  <a:pt x="98" y="208"/>
                </a:lnTo>
                <a:lnTo>
                  <a:pt x="96" y="223"/>
                </a:lnTo>
                <a:lnTo>
                  <a:pt x="101" y="223"/>
                </a:lnTo>
                <a:lnTo>
                  <a:pt x="106" y="231"/>
                </a:lnTo>
                <a:lnTo>
                  <a:pt x="118" y="224"/>
                </a:lnTo>
                <a:lnTo>
                  <a:pt x="121" y="231"/>
                </a:lnTo>
                <a:lnTo>
                  <a:pt x="123" y="229"/>
                </a:lnTo>
                <a:lnTo>
                  <a:pt x="133" y="222"/>
                </a:lnTo>
                <a:lnTo>
                  <a:pt x="141" y="210"/>
                </a:lnTo>
                <a:lnTo>
                  <a:pt x="140" y="207"/>
                </a:lnTo>
                <a:lnTo>
                  <a:pt x="148" y="216"/>
                </a:lnTo>
                <a:lnTo>
                  <a:pt x="150" y="215"/>
                </a:lnTo>
                <a:lnTo>
                  <a:pt x="148" y="210"/>
                </a:lnTo>
                <a:lnTo>
                  <a:pt x="150" y="209"/>
                </a:lnTo>
                <a:lnTo>
                  <a:pt x="156" y="208"/>
                </a:lnTo>
                <a:lnTo>
                  <a:pt x="158" y="202"/>
                </a:lnTo>
                <a:lnTo>
                  <a:pt x="157" y="186"/>
                </a:lnTo>
                <a:lnTo>
                  <a:pt x="160" y="176"/>
                </a:lnTo>
                <a:lnTo>
                  <a:pt x="160" y="167"/>
                </a:lnTo>
                <a:lnTo>
                  <a:pt x="166" y="154"/>
                </a:lnTo>
                <a:lnTo>
                  <a:pt x="177" y="135"/>
                </a:lnTo>
                <a:lnTo>
                  <a:pt x="183" y="135"/>
                </a:lnTo>
                <a:lnTo>
                  <a:pt x="185" y="131"/>
                </a:lnTo>
                <a:lnTo>
                  <a:pt x="178" y="112"/>
                </a:lnTo>
                <a:lnTo>
                  <a:pt x="179" y="101"/>
                </a:lnTo>
                <a:close/>
                <a:moveTo>
                  <a:pt x="149" y="62"/>
                </a:moveTo>
                <a:lnTo>
                  <a:pt x="142" y="56"/>
                </a:lnTo>
                <a:lnTo>
                  <a:pt x="139" y="50"/>
                </a:lnTo>
                <a:lnTo>
                  <a:pt x="139" y="44"/>
                </a:lnTo>
                <a:lnTo>
                  <a:pt x="143" y="37"/>
                </a:lnTo>
                <a:lnTo>
                  <a:pt x="145" y="40"/>
                </a:lnTo>
                <a:lnTo>
                  <a:pt x="150" y="48"/>
                </a:lnTo>
                <a:lnTo>
                  <a:pt x="150" y="51"/>
                </a:lnTo>
                <a:lnTo>
                  <a:pt x="152" y="52"/>
                </a:lnTo>
                <a:lnTo>
                  <a:pt x="148" y="53"/>
                </a:lnTo>
                <a:lnTo>
                  <a:pt x="148" y="56"/>
                </a:lnTo>
                <a:lnTo>
                  <a:pt x="149" y="62"/>
                </a:lnTo>
                <a:close/>
                <a:moveTo>
                  <a:pt x="159" y="87"/>
                </a:moveTo>
                <a:lnTo>
                  <a:pt x="168" y="75"/>
                </a:lnTo>
                <a:lnTo>
                  <a:pt x="172" y="75"/>
                </a:lnTo>
                <a:lnTo>
                  <a:pt x="174" y="86"/>
                </a:lnTo>
                <a:lnTo>
                  <a:pt x="173" y="91"/>
                </a:lnTo>
                <a:lnTo>
                  <a:pt x="167" y="87"/>
                </a:lnTo>
                <a:lnTo>
                  <a:pt x="157" y="94"/>
                </a:lnTo>
                <a:lnTo>
                  <a:pt x="165" y="99"/>
                </a:lnTo>
                <a:lnTo>
                  <a:pt x="166" y="116"/>
                </a:lnTo>
                <a:lnTo>
                  <a:pt x="169" y="115"/>
                </a:lnTo>
                <a:lnTo>
                  <a:pt x="175" y="124"/>
                </a:lnTo>
                <a:lnTo>
                  <a:pt x="174" y="133"/>
                </a:lnTo>
                <a:lnTo>
                  <a:pt x="170" y="140"/>
                </a:lnTo>
                <a:lnTo>
                  <a:pt x="167" y="136"/>
                </a:lnTo>
                <a:lnTo>
                  <a:pt x="168" y="127"/>
                </a:lnTo>
                <a:lnTo>
                  <a:pt x="161" y="128"/>
                </a:lnTo>
                <a:lnTo>
                  <a:pt x="159" y="119"/>
                </a:lnTo>
                <a:lnTo>
                  <a:pt x="158" y="100"/>
                </a:lnTo>
                <a:lnTo>
                  <a:pt x="155" y="94"/>
                </a:lnTo>
                <a:lnTo>
                  <a:pt x="159" y="87"/>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1" name="Freeform 7"/>
          <p:cNvSpPr>
            <a:spLocks/>
          </p:cNvSpPr>
          <p:nvPr/>
        </p:nvSpPr>
        <p:spPr bwMode="auto">
          <a:xfrm>
            <a:off x="2009067" y="738333"/>
            <a:ext cx="1588697" cy="874627"/>
          </a:xfrm>
          <a:custGeom>
            <a:avLst/>
            <a:gdLst/>
            <a:ahLst/>
            <a:cxnLst>
              <a:cxn ang="0">
                <a:pos x="250" y="600"/>
              </a:cxn>
              <a:cxn ang="0">
                <a:pos x="249" y="612"/>
              </a:cxn>
              <a:cxn ang="0">
                <a:pos x="239" y="611"/>
              </a:cxn>
              <a:cxn ang="0">
                <a:pos x="224" y="613"/>
              </a:cxn>
              <a:cxn ang="0">
                <a:pos x="208" y="607"/>
              </a:cxn>
              <a:cxn ang="0">
                <a:pos x="194" y="603"/>
              </a:cxn>
              <a:cxn ang="0">
                <a:pos x="184" y="606"/>
              </a:cxn>
              <a:cxn ang="0">
                <a:pos x="169" y="606"/>
              </a:cxn>
              <a:cxn ang="0">
                <a:pos x="150" y="605"/>
              </a:cxn>
              <a:cxn ang="0">
                <a:pos x="143" y="614"/>
              </a:cxn>
              <a:cxn ang="0">
                <a:pos x="135" y="603"/>
              </a:cxn>
              <a:cxn ang="0">
                <a:pos x="132" y="586"/>
              </a:cxn>
              <a:cxn ang="0">
                <a:pos x="132" y="565"/>
              </a:cxn>
              <a:cxn ang="0">
                <a:pos x="117" y="557"/>
              </a:cxn>
              <a:cxn ang="0">
                <a:pos x="110" y="536"/>
              </a:cxn>
              <a:cxn ang="0">
                <a:pos x="115" y="523"/>
              </a:cxn>
              <a:cxn ang="0">
                <a:pos x="108" y="514"/>
              </a:cxn>
              <a:cxn ang="0">
                <a:pos x="104" y="500"/>
              </a:cxn>
              <a:cxn ang="0">
                <a:pos x="100" y="474"/>
              </a:cxn>
              <a:cxn ang="0">
                <a:pos x="98" y="460"/>
              </a:cxn>
              <a:cxn ang="0">
                <a:pos x="96" y="444"/>
              </a:cxn>
              <a:cxn ang="0">
                <a:pos x="88" y="437"/>
              </a:cxn>
              <a:cxn ang="0">
                <a:pos x="81" y="448"/>
              </a:cxn>
              <a:cxn ang="0">
                <a:pos x="69" y="452"/>
              </a:cxn>
              <a:cxn ang="0">
                <a:pos x="58" y="456"/>
              </a:cxn>
              <a:cxn ang="0">
                <a:pos x="49" y="445"/>
              </a:cxn>
              <a:cxn ang="0">
                <a:pos x="53" y="430"/>
              </a:cxn>
              <a:cxn ang="0">
                <a:pos x="55" y="414"/>
              </a:cxn>
              <a:cxn ang="0">
                <a:pos x="66" y="408"/>
              </a:cxn>
              <a:cxn ang="0">
                <a:pos x="62" y="392"/>
              </a:cxn>
              <a:cxn ang="0">
                <a:pos x="65" y="378"/>
              </a:cxn>
              <a:cxn ang="0">
                <a:pos x="69" y="371"/>
              </a:cxn>
              <a:cxn ang="0">
                <a:pos x="76" y="344"/>
              </a:cxn>
              <a:cxn ang="0">
                <a:pos x="83" y="330"/>
              </a:cxn>
              <a:cxn ang="0">
                <a:pos x="80" y="313"/>
              </a:cxn>
              <a:cxn ang="0">
                <a:pos x="66" y="306"/>
              </a:cxn>
              <a:cxn ang="0">
                <a:pos x="57" y="300"/>
              </a:cxn>
              <a:cxn ang="0">
                <a:pos x="51" y="287"/>
              </a:cxn>
              <a:cxn ang="0">
                <a:pos x="48" y="265"/>
              </a:cxn>
              <a:cxn ang="0">
                <a:pos x="40" y="247"/>
              </a:cxn>
              <a:cxn ang="0">
                <a:pos x="31" y="224"/>
              </a:cxn>
              <a:cxn ang="0">
                <a:pos x="18" y="212"/>
              </a:cxn>
              <a:cxn ang="0">
                <a:pos x="7" y="196"/>
              </a:cxn>
              <a:cxn ang="0">
                <a:pos x="13" y="190"/>
              </a:cxn>
              <a:cxn ang="0">
                <a:pos x="13" y="171"/>
              </a:cxn>
              <a:cxn ang="0">
                <a:pos x="9" y="149"/>
              </a:cxn>
              <a:cxn ang="0">
                <a:pos x="1" y="127"/>
              </a:cxn>
              <a:cxn ang="0">
                <a:pos x="114" y="20"/>
              </a:cxn>
              <a:cxn ang="0">
                <a:pos x="468" y="84"/>
              </a:cxn>
              <a:cxn ang="0">
                <a:pos x="839" y="130"/>
              </a:cxn>
              <a:cxn ang="0">
                <a:pos x="823" y="337"/>
              </a:cxn>
              <a:cxn ang="0">
                <a:pos x="808" y="517"/>
              </a:cxn>
              <a:cxn ang="0">
                <a:pos x="724" y="621"/>
              </a:cxn>
              <a:cxn ang="0">
                <a:pos x="465" y="589"/>
              </a:cxn>
              <a:cxn ang="0">
                <a:pos x="288" y="562"/>
              </a:cxn>
              <a:cxn ang="0">
                <a:pos x="273" y="619"/>
              </a:cxn>
              <a:cxn ang="0">
                <a:pos x="268" y="606"/>
              </a:cxn>
              <a:cxn ang="0">
                <a:pos x="263" y="594"/>
              </a:cxn>
              <a:cxn ang="0">
                <a:pos x="258" y="592"/>
              </a:cxn>
            </a:cxnLst>
            <a:rect l="0" t="0" r="r" b="b"/>
            <a:pathLst>
              <a:path w="839" h="628">
                <a:moveTo>
                  <a:pt x="251" y="592"/>
                </a:moveTo>
                <a:lnTo>
                  <a:pt x="251" y="594"/>
                </a:lnTo>
                <a:lnTo>
                  <a:pt x="252" y="597"/>
                </a:lnTo>
                <a:lnTo>
                  <a:pt x="251" y="599"/>
                </a:lnTo>
                <a:lnTo>
                  <a:pt x="250" y="600"/>
                </a:lnTo>
                <a:lnTo>
                  <a:pt x="248" y="600"/>
                </a:lnTo>
                <a:lnTo>
                  <a:pt x="248" y="603"/>
                </a:lnTo>
                <a:lnTo>
                  <a:pt x="247" y="605"/>
                </a:lnTo>
                <a:lnTo>
                  <a:pt x="247" y="611"/>
                </a:lnTo>
                <a:lnTo>
                  <a:pt x="249" y="612"/>
                </a:lnTo>
                <a:lnTo>
                  <a:pt x="249" y="613"/>
                </a:lnTo>
                <a:lnTo>
                  <a:pt x="248" y="613"/>
                </a:lnTo>
                <a:lnTo>
                  <a:pt x="247" y="614"/>
                </a:lnTo>
                <a:lnTo>
                  <a:pt x="242" y="610"/>
                </a:lnTo>
                <a:lnTo>
                  <a:pt x="239" y="611"/>
                </a:lnTo>
                <a:lnTo>
                  <a:pt x="233" y="608"/>
                </a:lnTo>
                <a:lnTo>
                  <a:pt x="231" y="610"/>
                </a:lnTo>
                <a:lnTo>
                  <a:pt x="227" y="612"/>
                </a:lnTo>
                <a:lnTo>
                  <a:pt x="225" y="611"/>
                </a:lnTo>
                <a:lnTo>
                  <a:pt x="224" y="613"/>
                </a:lnTo>
                <a:lnTo>
                  <a:pt x="219" y="605"/>
                </a:lnTo>
                <a:lnTo>
                  <a:pt x="215" y="605"/>
                </a:lnTo>
                <a:lnTo>
                  <a:pt x="212" y="607"/>
                </a:lnTo>
                <a:lnTo>
                  <a:pt x="209" y="606"/>
                </a:lnTo>
                <a:lnTo>
                  <a:pt x="208" y="607"/>
                </a:lnTo>
                <a:lnTo>
                  <a:pt x="205" y="606"/>
                </a:lnTo>
                <a:lnTo>
                  <a:pt x="202" y="607"/>
                </a:lnTo>
                <a:lnTo>
                  <a:pt x="201" y="605"/>
                </a:lnTo>
                <a:lnTo>
                  <a:pt x="195" y="604"/>
                </a:lnTo>
                <a:lnTo>
                  <a:pt x="194" y="603"/>
                </a:lnTo>
                <a:lnTo>
                  <a:pt x="194" y="600"/>
                </a:lnTo>
                <a:lnTo>
                  <a:pt x="192" y="599"/>
                </a:lnTo>
                <a:lnTo>
                  <a:pt x="189" y="602"/>
                </a:lnTo>
                <a:lnTo>
                  <a:pt x="184" y="603"/>
                </a:lnTo>
                <a:lnTo>
                  <a:pt x="184" y="606"/>
                </a:lnTo>
                <a:lnTo>
                  <a:pt x="181" y="612"/>
                </a:lnTo>
                <a:lnTo>
                  <a:pt x="178" y="611"/>
                </a:lnTo>
                <a:lnTo>
                  <a:pt x="175" y="608"/>
                </a:lnTo>
                <a:lnTo>
                  <a:pt x="171" y="608"/>
                </a:lnTo>
                <a:lnTo>
                  <a:pt x="169" y="606"/>
                </a:lnTo>
                <a:lnTo>
                  <a:pt x="161" y="604"/>
                </a:lnTo>
                <a:lnTo>
                  <a:pt x="156" y="602"/>
                </a:lnTo>
                <a:lnTo>
                  <a:pt x="155" y="603"/>
                </a:lnTo>
                <a:lnTo>
                  <a:pt x="151" y="603"/>
                </a:lnTo>
                <a:lnTo>
                  <a:pt x="150" y="605"/>
                </a:lnTo>
                <a:lnTo>
                  <a:pt x="147" y="608"/>
                </a:lnTo>
                <a:lnTo>
                  <a:pt x="147" y="612"/>
                </a:lnTo>
                <a:lnTo>
                  <a:pt x="147" y="616"/>
                </a:lnTo>
                <a:lnTo>
                  <a:pt x="145" y="617"/>
                </a:lnTo>
                <a:lnTo>
                  <a:pt x="143" y="614"/>
                </a:lnTo>
                <a:lnTo>
                  <a:pt x="143" y="612"/>
                </a:lnTo>
                <a:lnTo>
                  <a:pt x="138" y="610"/>
                </a:lnTo>
                <a:lnTo>
                  <a:pt x="136" y="605"/>
                </a:lnTo>
                <a:lnTo>
                  <a:pt x="134" y="604"/>
                </a:lnTo>
                <a:lnTo>
                  <a:pt x="135" y="603"/>
                </a:lnTo>
                <a:lnTo>
                  <a:pt x="134" y="599"/>
                </a:lnTo>
                <a:lnTo>
                  <a:pt x="136" y="596"/>
                </a:lnTo>
                <a:lnTo>
                  <a:pt x="134" y="592"/>
                </a:lnTo>
                <a:lnTo>
                  <a:pt x="134" y="589"/>
                </a:lnTo>
                <a:lnTo>
                  <a:pt x="132" y="586"/>
                </a:lnTo>
                <a:lnTo>
                  <a:pt x="135" y="581"/>
                </a:lnTo>
                <a:lnTo>
                  <a:pt x="134" y="574"/>
                </a:lnTo>
                <a:lnTo>
                  <a:pt x="133" y="571"/>
                </a:lnTo>
                <a:lnTo>
                  <a:pt x="133" y="569"/>
                </a:lnTo>
                <a:lnTo>
                  <a:pt x="132" y="565"/>
                </a:lnTo>
                <a:lnTo>
                  <a:pt x="132" y="563"/>
                </a:lnTo>
                <a:lnTo>
                  <a:pt x="126" y="555"/>
                </a:lnTo>
                <a:lnTo>
                  <a:pt x="123" y="555"/>
                </a:lnTo>
                <a:lnTo>
                  <a:pt x="119" y="557"/>
                </a:lnTo>
                <a:lnTo>
                  <a:pt x="117" y="557"/>
                </a:lnTo>
                <a:lnTo>
                  <a:pt x="117" y="554"/>
                </a:lnTo>
                <a:lnTo>
                  <a:pt x="113" y="549"/>
                </a:lnTo>
                <a:lnTo>
                  <a:pt x="111" y="547"/>
                </a:lnTo>
                <a:lnTo>
                  <a:pt x="110" y="537"/>
                </a:lnTo>
                <a:lnTo>
                  <a:pt x="110" y="536"/>
                </a:lnTo>
                <a:lnTo>
                  <a:pt x="112" y="536"/>
                </a:lnTo>
                <a:lnTo>
                  <a:pt x="113" y="535"/>
                </a:lnTo>
                <a:lnTo>
                  <a:pt x="115" y="529"/>
                </a:lnTo>
                <a:lnTo>
                  <a:pt x="114" y="525"/>
                </a:lnTo>
                <a:lnTo>
                  <a:pt x="115" y="523"/>
                </a:lnTo>
                <a:lnTo>
                  <a:pt x="113" y="521"/>
                </a:lnTo>
                <a:lnTo>
                  <a:pt x="113" y="520"/>
                </a:lnTo>
                <a:lnTo>
                  <a:pt x="111" y="517"/>
                </a:lnTo>
                <a:lnTo>
                  <a:pt x="112" y="515"/>
                </a:lnTo>
                <a:lnTo>
                  <a:pt x="108" y="514"/>
                </a:lnTo>
                <a:lnTo>
                  <a:pt x="107" y="513"/>
                </a:lnTo>
                <a:lnTo>
                  <a:pt x="108" y="511"/>
                </a:lnTo>
                <a:lnTo>
                  <a:pt x="106" y="508"/>
                </a:lnTo>
                <a:lnTo>
                  <a:pt x="107" y="505"/>
                </a:lnTo>
                <a:lnTo>
                  <a:pt x="104" y="500"/>
                </a:lnTo>
                <a:lnTo>
                  <a:pt x="102" y="494"/>
                </a:lnTo>
                <a:lnTo>
                  <a:pt x="103" y="491"/>
                </a:lnTo>
                <a:lnTo>
                  <a:pt x="100" y="486"/>
                </a:lnTo>
                <a:lnTo>
                  <a:pt x="101" y="478"/>
                </a:lnTo>
                <a:lnTo>
                  <a:pt x="100" y="474"/>
                </a:lnTo>
                <a:lnTo>
                  <a:pt x="100" y="470"/>
                </a:lnTo>
                <a:lnTo>
                  <a:pt x="101" y="465"/>
                </a:lnTo>
                <a:lnTo>
                  <a:pt x="102" y="462"/>
                </a:lnTo>
                <a:lnTo>
                  <a:pt x="101" y="461"/>
                </a:lnTo>
                <a:lnTo>
                  <a:pt x="98" y="460"/>
                </a:lnTo>
                <a:lnTo>
                  <a:pt x="101" y="452"/>
                </a:lnTo>
                <a:lnTo>
                  <a:pt x="100" y="449"/>
                </a:lnTo>
                <a:lnTo>
                  <a:pt x="98" y="448"/>
                </a:lnTo>
                <a:lnTo>
                  <a:pt x="95" y="447"/>
                </a:lnTo>
                <a:lnTo>
                  <a:pt x="96" y="444"/>
                </a:lnTo>
                <a:lnTo>
                  <a:pt x="95" y="441"/>
                </a:lnTo>
                <a:lnTo>
                  <a:pt x="95" y="439"/>
                </a:lnTo>
                <a:lnTo>
                  <a:pt x="91" y="438"/>
                </a:lnTo>
                <a:lnTo>
                  <a:pt x="91" y="436"/>
                </a:lnTo>
                <a:lnTo>
                  <a:pt x="88" y="437"/>
                </a:lnTo>
                <a:lnTo>
                  <a:pt x="87" y="438"/>
                </a:lnTo>
                <a:lnTo>
                  <a:pt x="88" y="440"/>
                </a:lnTo>
                <a:lnTo>
                  <a:pt x="87" y="441"/>
                </a:lnTo>
                <a:lnTo>
                  <a:pt x="84" y="444"/>
                </a:lnTo>
                <a:lnTo>
                  <a:pt x="81" y="448"/>
                </a:lnTo>
                <a:lnTo>
                  <a:pt x="79" y="449"/>
                </a:lnTo>
                <a:lnTo>
                  <a:pt x="76" y="452"/>
                </a:lnTo>
                <a:lnTo>
                  <a:pt x="74" y="452"/>
                </a:lnTo>
                <a:lnTo>
                  <a:pt x="72" y="453"/>
                </a:lnTo>
                <a:lnTo>
                  <a:pt x="69" y="452"/>
                </a:lnTo>
                <a:lnTo>
                  <a:pt x="68" y="455"/>
                </a:lnTo>
                <a:lnTo>
                  <a:pt x="66" y="457"/>
                </a:lnTo>
                <a:lnTo>
                  <a:pt x="60" y="460"/>
                </a:lnTo>
                <a:lnTo>
                  <a:pt x="59" y="458"/>
                </a:lnTo>
                <a:lnTo>
                  <a:pt x="58" y="456"/>
                </a:lnTo>
                <a:lnTo>
                  <a:pt x="55" y="454"/>
                </a:lnTo>
                <a:lnTo>
                  <a:pt x="55" y="449"/>
                </a:lnTo>
                <a:lnTo>
                  <a:pt x="53" y="447"/>
                </a:lnTo>
                <a:lnTo>
                  <a:pt x="51" y="446"/>
                </a:lnTo>
                <a:lnTo>
                  <a:pt x="49" y="445"/>
                </a:lnTo>
                <a:lnTo>
                  <a:pt x="47" y="445"/>
                </a:lnTo>
                <a:lnTo>
                  <a:pt x="49" y="439"/>
                </a:lnTo>
                <a:lnTo>
                  <a:pt x="48" y="436"/>
                </a:lnTo>
                <a:lnTo>
                  <a:pt x="53" y="433"/>
                </a:lnTo>
                <a:lnTo>
                  <a:pt x="53" y="430"/>
                </a:lnTo>
                <a:lnTo>
                  <a:pt x="54" y="428"/>
                </a:lnTo>
                <a:lnTo>
                  <a:pt x="52" y="424"/>
                </a:lnTo>
                <a:lnTo>
                  <a:pt x="52" y="421"/>
                </a:lnTo>
                <a:lnTo>
                  <a:pt x="51" y="419"/>
                </a:lnTo>
                <a:lnTo>
                  <a:pt x="55" y="414"/>
                </a:lnTo>
                <a:lnTo>
                  <a:pt x="57" y="410"/>
                </a:lnTo>
                <a:lnTo>
                  <a:pt x="59" y="411"/>
                </a:lnTo>
                <a:lnTo>
                  <a:pt x="62" y="410"/>
                </a:lnTo>
                <a:lnTo>
                  <a:pt x="64" y="411"/>
                </a:lnTo>
                <a:lnTo>
                  <a:pt x="66" y="408"/>
                </a:lnTo>
                <a:lnTo>
                  <a:pt x="65" y="403"/>
                </a:lnTo>
                <a:lnTo>
                  <a:pt x="64" y="402"/>
                </a:lnTo>
                <a:lnTo>
                  <a:pt x="67" y="398"/>
                </a:lnTo>
                <a:lnTo>
                  <a:pt x="67" y="396"/>
                </a:lnTo>
                <a:lnTo>
                  <a:pt x="62" y="392"/>
                </a:lnTo>
                <a:lnTo>
                  <a:pt x="63" y="390"/>
                </a:lnTo>
                <a:lnTo>
                  <a:pt x="62" y="388"/>
                </a:lnTo>
                <a:lnTo>
                  <a:pt x="65" y="385"/>
                </a:lnTo>
                <a:lnTo>
                  <a:pt x="66" y="381"/>
                </a:lnTo>
                <a:lnTo>
                  <a:pt x="65" y="378"/>
                </a:lnTo>
                <a:lnTo>
                  <a:pt x="63" y="377"/>
                </a:lnTo>
                <a:lnTo>
                  <a:pt x="63" y="373"/>
                </a:lnTo>
                <a:lnTo>
                  <a:pt x="64" y="371"/>
                </a:lnTo>
                <a:lnTo>
                  <a:pt x="67" y="372"/>
                </a:lnTo>
                <a:lnTo>
                  <a:pt x="69" y="371"/>
                </a:lnTo>
                <a:lnTo>
                  <a:pt x="70" y="364"/>
                </a:lnTo>
                <a:lnTo>
                  <a:pt x="68" y="361"/>
                </a:lnTo>
                <a:lnTo>
                  <a:pt x="68" y="359"/>
                </a:lnTo>
                <a:lnTo>
                  <a:pt x="72" y="357"/>
                </a:lnTo>
                <a:lnTo>
                  <a:pt x="76" y="344"/>
                </a:lnTo>
                <a:lnTo>
                  <a:pt x="78" y="344"/>
                </a:lnTo>
                <a:lnTo>
                  <a:pt x="79" y="340"/>
                </a:lnTo>
                <a:lnTo>
                  <a:pt x="79" y="332"/>
                </a:lnTo>
                <a:lnTo>
                  <a:pt x="82" y="331"/>
                </a:lnTo>
                <a:lnTo>
                  <a:pt x="83" y="330"/>
                </a:lnTo>
                <a:lnTo>
                  <a:pt x="85" y="321"/>
                </a:lnTo>
                <a:lnTo>
                  <a:pt x="87" y="316"/>
                </a:lnTo>
                <a:lnTo>
                  <a:pt x="87" y="313"/>
                </a:lnTo>
                <a:lnTo>
                  <a:pt x="84" y="312"/>
                </a:lnTo>
                <a:lnTo>
                  <a:pt x="80" y="313"/>
                </a:lnTo>
                <a:lnTo>
                  <a:pt x="76" y="314"/>
                </a:lnTo>
                <a:lnTo>
                  <a:pt x="72" y="312"/>
                </a:lnTo>
                <a:lnTo>
                  <a:pt x="67" y="312"/>
                </a:lnTo>
                <a:lnTo>
                  <a:pt x="66" y="307"/>
                </a:lnTo>
                <a:lnTo>
                  <a:pt x="66" y="306"/>
                </a:lnTo>
                <a:lnTo>
                  <a:pt x="68" y="305"/>
                </a:lnTo>
                <a:lnTo>
                  <a:pt x="66" y="298"/>
                </a:lnTo>
                <a:lnTo>
                  <a:pt x="64" y="298"/>
                </a:lnTo>
                <a:lnTo>
                  <a:pt x="59" y="302"/>
                </a:lnTo>
                <a:lnTo>
                  <a:pt x="57" y="300"/>
                </a:lnTo>
                <a:lnTo>
                  <a:pt x="58" y="294"/>
                </a:lnTo>
                <a:lnTo>
                  <a:pt x="57" y="292"/>
                </a:lnTo>
                <a:lnTo>
                  <a:pt x="54" y="290"/>
                </a:lnTo>
                <a:lnTo>
                  <a:pt x="53" y="288"/>
                </a:lnTo>
                <a:lnTo>
                  <a:pt x="51" y="287"/>
                </a:lnTo>
                <a:lnTo>
                  <a:pt x="49" y="280"/>
                </a:lnTo>
                <a:lnTo>
                  <a:pt x="50" y="275"/>
                </a:lnTo>
                <a:lnTo>
                  <a:pt x="52" y="273"/>
                </a:lnTo>
                <a:lnTo>
                  <a:pt x="50" y="271"/>
                </a:lnTo>
                <a:lnTo>
                  <a:pt x="48" y="265"/>
                </a:lnTo>
                <a:lnTo>
                  <a:pt x="46" y="264"/>
                </a:lnTo>
                <a:lnTo>
                  <a:pt x="44" y="263"/>
                </a:lnTo>
                <a:lnTo>
                  <a:pt x="43" y="256"/>
                </a:lnTo>
                <a:lnTo>
                  <a:pt x="40" y="250"/>
                </a:lnTo>
                <a:lnTo>
                  <a:pt x="40" y="247"/>
                </a:lnTo>
                <a:lnTo>
                  <a:pt x="39" y="246"/>
                </a:lnTo>
                <a:lnTo>
                  <a:pt x="38" y="242"/>
                </a:lnTo>
                <a:lnTo>
                  <a:pt x="33" y="234"/>
                </a:lnTo>
                <a:lnTo>
                  <a:pt x="32" y="225"/>
                </a:lnTo>
                <a:lnTo>
                  <a:pt x="31" y="224"/>
                </a:lnTo>
                <a:lnTo>
                  <a:pt x="26" y="222"/>
                </a:lnTo>
                <a:lnTo>
                  <a:pt x="25" y="221"/>
                </a:lnTo>
                <a:lnTo>
                  <a:pt x="20" y="219"/>
                </a:lnTo>
                <a:lnTo>
                  <a:pt x="19" y="217"/>
                </a:lnTo>
                <a:lnTo>
                  <a:pt x="18" y="212"/>
                </a:lnTo>
                <a:lnTo>
                  <a:pt x="16" y="206"/>
                </a:lnTo>
                <a:lnTo>
                  <a:pt x="14" y="205"/>
                </a:lnTo>
                <a:lnTo>
                  <a:pt x="11" y="202"/>
                </a:lnTo>
                <a:lnTo>
                  <a:pt x="6" y="197"/>
                </a:lnTo>
                <a:lnTo>
                  <a:pt x="7" y="196"/>
                </a:lnTo>
                <a:lnTo>
                  <a:pt x="8" y="195"/>
                </a:lnTo>
                <a:lnTo>
                  <a:pt x="14" y="196"/>
                </a:lnTo>
                <a:lnTo>
                  <a:pt x="15" y="195"/>
                </a:lnTo>
                <a:lnTo>
                  <a:pt x="16" y="192"/>
                </a:lnTo>
                <a:lnTo>
                  <a:pt x="13" y="190"/>
                </a:lnTo>
                <a:lnTo>
                  <a:pt x="13" y="187"/>
                </a:lnTo>
                <a:lnTo>
                  <a:pt x="9" y="184"/>
                </a:lnTo>
                <a:lnTo>
                  <a:pt x="15" y="178"/>
                </a:lnTo>
                <a:lnTo>
                  <a:pt x="15" y="174"/>
                </a:lnTo>
                <a:lnTo>
                  <a:pt x="13" y="171"/>
                </a:lnTo>
                <a:lnTo>
                  <a:pt x="15" y="164"/>
                </a:lnTo>
                <a:lnTo>
                  <a:pt x="11" y="162"/>
                </a:lnTo>
                <a:lnTo>
                  <a:pt x="11" y="157"/>
                </a:lnTo>
                <a:lnTo>
                  <a:pt x="8" y="155"/>
                </a:lnTo>
                <a:lnTo>
                  <a:pt x="9" y="149"/>
                </a:lnTo>
                <a:lnTo>
                  <a:pt x="8" y="146"/>
                </a:lnTo>
                <a:lnTo>
                  <a:pt x="6" y="144"/>
                </a:lnTo>
                <a:lnTo>
                  <a:pt x="5" y="140"/>
                </a:lnTo>
                <a:lnTo>
                  <a:pt x="2" y="132"/>
                </a:lnTo>
                <a:lnTo>
                  <a:pt x="1" y="127"/>
                </a:lnTo>
                <a:lnTo>
                  <a:pt x="0" y="125"/>
                </a:lnTo>
                <a:lnTo>
                  <a:pt x="5" y="97"/>
                </a:lnTo>
                <a:lnTo>
                  <a:pt x="11" y="62"/>
                </a:lnTo>
                <a:lnTo>
                  <a:pt x="24" y="0"/>
                </a:lnTo>
                <a:lnTo>
                  <a:pt x="114" y="20"/>
                </a:lnTo>
                <a:lnTo>
                  <a:pt x="159" y="30"/>
                </a:lnTo>
                <a:lnTo>
                  <a:pt x="285" y="54"/>
                </a:lnTo>
                <a:lnTo>
                  <a:pt x="346" y="65"/>
                </a:lnTo>
                <a:lnTo>
                  <a:pt x="382" y="71"/>
                </a:lnTo>
                <a:lnTo>
                  <a:pt x="468" y="84"/>
                </a:lnTo>
                <a:lnTo>
                  <a:pt x="552" y="97"/>
                </a:lnTo>
                <a:lnTo>
                  <a:pt x="624" y="107"/>
                </a:lnTo>
                <a:lnTo>
                  <a:pt x="697" y="115"/>
                </a:lnTo>
                <a:lnTo>
                  <a:pt x="769" y="123"/>
                </a:lnTo>
                <a:lnTo>
                  <a:pt x="839" y="130"/>
                </a:lnTo>
                <a:lnTo>
                  <a:pt x="835" y="174"/>
                </a:lnTo>
                <a:lnTo>
                  <a:pt x="833" y="206"/>
                </a:lnTo>
                <a:lnTo>
                  <a:pt x="829" y="254"/>
                </a:lnTo>
                <a:lnTo>
                  <a:pt x="824" y="329"/>
                </a:lnTo>
                <a:lnTo>
                  <a:pt x="823" y="337"/>
                </a:lnTo>
                <a:lnTo>
                  <a:pt x="816" y="423"/>
                </a:lnTo>
                <a:lnTo>
                  <a:pt x="815" y="436"/>
                </a:lnTo>
                <a:lnTo>
                  <a:pt x="812" y="469"/>
                </a:lnTo>
                <a:lnTo>
                  <a:pt x="809" y="511"/>
                </a:lnTo>
                <a:lnTo>
                  <a:pt x="808" y="517"/>
                </a:lnTo>
                <a:lnTo>
                  <a:pt x="802" y="602"/>
                </a:lnTo>
                <a:lnTo>
                  <a:pt x="800" y="628"/>
                </a:lnTo>
                <a:lnTo>
                  <a:pt x="798" y="628"/>
                </a:lnTo>
                <a:lnTo>
                  <a:pt x="727" y="621"/>
                </a:lnTo>
                <a:lnTo>
                  <a:pt x="724" y="621"/>
                </a:lnTo>
                <a:lnTo>
                  <a:pt x="655" y="613"/>
                </a:lnTo>
                <a:lnTo>
                  <a:pt x="637" y="612"/>
                </a:lnTo>
                <a:lnTo>
                  <a:pt x="518" y="596"/>
                </a:lnTo>
                <a:lnTo>
                  <a:pt x="491" y="592"/>
                </a:lnTo>
                <a:lnTo>
                  <a:pt x="465" y="589"/>
                </a:lnTo>
                <a:lnTo>
                  <a:pt x="379" y="575"/>
                </a:lnTo>
                <a:lnTo>
                  <a:pt x="364" y="573"/>
                </a:lnTo>
                <a:lnTo>
                  <a:pt x="336" y="569"/>
                </a:lnTo>
                <a:lnTo>
                  <a:pt x="333" y="570"/>
                </a:lnTo>
                <a:lnTo>
                  <a:pt x="288" y="562"/>
                </a:lnTo>
                <a:lnTo>
                  <a:pt x="282" y="603"/>
                </a:lnTo>
                <a:lnTo>
                  <a:pt x="278" y="627"/>
                </a:lnTo>
                <a:lnTo>
                  <a:pt x="275" y="624"/>
                </a:lnTo>
                <a:lnTo>
                  <a:pt x="273" y="622"/>
                </a:lnTo>
                <a:lnTo>
                  <a:pt x="273" y="619"/>
                </a:lnTo>
                <a:lnTo>
                  <a:pt x="270" y="615"/>
                </a:lnTo>
                <a:lnTo>
                  <a:pt x="270" y="613"/>
                </a:lnTo>
                <a:lnTo>
                  <a:pt x="267" y="612"/>
                </a:lnTo>
                <a:lnTo>
                  <a:pt x="267" y="607"/>
                </a:lnTo>
                <a:lnTo>
                  <a:pt x="268" y="606"/>
                </a:lnTo>
                <a:lnTo>
                  <a:pt x="268" y="605"/>
                </a:lnTo>
                <a:lnTo>
                  <a:pt x="265" y="603"/>
                </a:lnTo>
                <a:lnTo>
                  <a:pt x="266" y="598"/>
                </a:lnTo>
                <a:lnTo>
                  <a:pt x="264" y="597"/>
                </a:lnTo>
                <a:lnTo>
                  <a:pt x="263" y="594"/>
                </a:lnTo>
                <a:lnTo>
                  <a:pt x="263" y="591"/>
                </a:lnTo>
                <a:lnTo>
                  <a:pt x="261" y="591"/>
                </a:lnTo>
                <a:lnTo>
                  <a:pt x="260" y="588"/>
                </a:lnTo>
                <a:lnTo>
                  <a:pt x="259" y="589"/>
                </a:lnTo>
                <a:lnTo>
                  <a:pt x="258" y="592"/>
                </a:lnTo>
                <a:lnTo>
                  <a:pt x="255" y="591"/>
                </a:lnTo>
                <a:lnTo>
                  <a:pt x="251" y="592"/>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2" name="Freeform 8"/>
          <p:cNvSpPr>
            <a:spLocks noEditPoints="1"/>
          </p:cNvSpPr>
          <p:nvPr/>
        </p:nvSpPr>
        <p:spPr bwMode="auto">
          <a:xfrm>
            <a:off x="8058990" y="816325"/>
            <a:ext cx="581323" cy="786886"/>
          </a:xfrm>
          <a:custGeom>
            <a:avLst/>
            <a:gdLst/>
            <a:ahLst/>
            <a:cxnLst>
              <a:cxn ang="0">
                <a:pos x="141" y="466"/>
              </a:cxn>
              <a:cxn ang="0">
                <a:pos x="134" y="457"/>
              </a:cxn>
              <a:cxn ang="0">
                <a:pos x="128" y="468"/>
              </a:cxn>
              <a:cxn ang="0">
                <a:pos x="121" y="460"/>
              </a:cxn>
              <a:cxn ang="0">
                <a:pos x="116" y="497"/>
              </a:cxn>
              <a:cxn ang="0">
                <a:pos x="105" y="530"/>
              </a:cxn>
              <a:cxn ang="0">
                <a:pos x="86" y="565"/>
              </a:cxn>
              <a:cxn ang="0">
                <a:pos x="75" y="547"/>
              </a:cxn>
              <a:cxn ang="0">
                <a:pos x="66" y="534"/>
              </a:cxn>
              <a:cxn ang="0">
                <a:pos x="64" y="519"/>
              </a:cxn>
              <a:cxn ang="0">
                <a:pos x="63" y="514"/>
              </a:cxn>
              <a:cxn ang="0">
                <a:pos x="37" y="429"/>
              </a:cxn>
              <a:cxn ang="0">
                <a:pos x="8" y="300"/>
              </a:cxn>
              <a:cxn ang="0">
                <a:pos x="18" y="294"/>
              </a:cxn>
              <a:cxn ang="0">
                <a:pos x="30" y="286"/>
              </a:cxn>
              <a:cxn ang="0">
                <a:pos x="36" y="242"/>
              </a:cxn>
              <a:cxn ang="0">
                <a:pos x="39" y="211"/>
              </a:cxn>
              <a:cxn ang="0">
                <a:pos x="32" y="199"/>
              </a:cxn>
              <a:cxn ang="0">
                <a:pos x="31" y="164"/>
              </a:cxn>
              <a:cxn ang="0">
                <a:pos x="34" y="117"/>
              </a:cxn>
              <a:cxn ang="0">
                <a:pos x="81" y="28"/>
              </a:cxn>
              <a:cxn ang="0">
                <a:pos x="123" y="11"/>
              </a:cxn>
              <a:cxn ang="0">
                <a:pos x="171" y="25"/>
              </a:cxn>
              <a:cxn ang="0">
                <a:pos x="212" y="167"/>
              </a:cxn>
              <a:cxn ang="0">
                <a:pos x="218" y="191"/>
              </a:cxn>
              <a:cxn ang="0">
                <a:pos x="234" y="196"/>
              </a:cxn>
              <a:cxn ang="0">
                <a:pos x="246" y="207"/>
              </a:cxn>
              <a:cxn ang="0">
                <a:pos x="261" y="241"/>
              </a:cxn>
              <a:cxn ang="0">
                <a:pos x="281" y="239"/>
              </a:cxn>
              <a:cxn ang="0">
                <a:pos x="291" y="268"/>
              </a:cxn>
              <a:cxn ang="0">
                <a:pos x="296" y="299"/>
              </a:cxn>
              <a:cxn ang="0">
                <a:pos x="272" y="315"/>
              </a:cxn>
              <a:cxn ang="0">
                <a:pos x="253" y="329"/>
              </a:cxn>
              <a:cxn ang="0">
                <a:pos x="247" y="334"/>
              </a:cxn>
              <a:cxn ang="0">
                <a:pos x="244" y="352"/>
              </a:cxn>
              <a:cxn ang="0">
                <a:pos x="221" y="352"/>
              </a:cxn>
              <a:cxn ang="0">
                <a:pos x="214" y="374"/>
              </a:cxn>
              <a:cxn ang="0">
                <a:pos x="193" y="375"/>
              </a:cxn>
              <a:cxn ang="0">
                <a:pos x="190" y="347"/>
              </a:cxn>
              <a:cxn ang="0">
                <a:pos x="180" y="342"/>
              </a:cxn>
              <a:cxn ang="0">
                <a:pos x="179" y="366"/>
              </a:cxn>
              <a:cxn ang="0">
                <a:pos x="183" y="413"/>
              </a:cxn>
              <a:cxn ang="0">
                <a:pos x="165" y="425"/>
              </a:cxn>
              <a:cxn ang="0">
                <a:pos x="153" y="450"/>
              </a:cxn>
              <a:cxn ang="0">
                <a:pos x="145" y="429"/>
              </a:cxn>
              <a:cxn ang="0">
                <a:pos x="145" y="460"/>
              </a:cxn>
              <a:cxn ang="0">
                <a:pos x="132" y="433"/>
              </a:cxn>
              <a:cxn ang="0">
                <a:pos x="221" y="360"/>
              </a:cxn>
              <a:cxn ang="0">
                <a:pos x="230" y="349"/>
              </a:cxn>
              <a:cxn ang="0">
                <a:pos x="231" y="376"/>
              </a:cxn>
            </a:cxnLst>
            <a:rect l="0" t="0" r="r" b="b"/>
            <a:pathLst>
              <a:path w="307" h="565">
                <a:moveTo>
                  <a:pt x="132" y="427"/>
                </a:moveTo>
                <a:lnTo>
                  <a:pt x="129" y="438"/>
                </a:lnTo>
                <a:lnTo>
                  <a:pt x="141" y="466"/>
                </a:lnTo>
                <a:lnTo>
                  <a:pt x="139" y="469"/>
                </a:lnTo>
                <a:lnTo>
                  <a:pt x="137" y="468"/>
                </a:lnTo>
                <a:lnTo>
                  <a:pt x="134" y="457"/>
                </a:lnTo>
                <a:lnTo>
                  <a:pt x="131" y="454"/>
                </a:lnTo>
                <a:lnTo>
                  <a:pt x="132" y="464"/>
                </a:lnTo>
                <a:lnTo>
                  <a:pt x="128" y="468"/>
                </a:lnTo>
                <a:lnTo>
                  <a:pt x="125" y="467"/>
                </a:lnTo>
                <a:lnTo>
                  <a:pt x="124" y="459"/>
                </a:lnTo>
                <a:lnTo>
                  <a:pt x="121" y="460"/>
                </a:lnTo>
                <a:lnTo>
                  <a:pt x="114" y="469"/>
                </a:lnTo>
                <a:lnTo>
                  <a:pt x="112" y="484"/>
                </a:lnTo>
                <a:lnTo>
                  <a:pt x="116" y="497"/>
                </a:lnTo>
                <a:lnTo>
                  <a:pt x="108" y="505"/>
                </a:lnTo>
                <a:lnTo>
                  <a:pt x="109" y="517"/>
                </a:lnTo>
                <a:lnTo>
                  <a:pt x="105" y="530"/>
                </a:lnTo>
                <a:lnTo>
                  <a:pt x="100" y="533"/>
                </a:lnTo>
                <a:lnTo>
                  <a:pt x="99" y="565"/>
                </a:lnTo>
                <a:lnTo>
                  <a:pt x="86" y="565"/>
                </a:lnTo>
                <a:lnTo>
                  <a:pt x="84" y="560"/>
                </a:lnTo>
                <a:lnTo>
                  <a:pt x="83" y="550"/>
                </a:lnTo>
                <a:lnTo>
                  <a:pt x="75" y="547"/>
                </a:lnTo>
                <a:lnTo>
                  <a:pt x="74" y="544"/>
                </a:lnTo>
                <a:lnTo>
                  <a:pt x="68" y="538"/>
                </a:lnTo>
                <a:lnTo>
                  <a:pt x="66" y="534"/>
                </a:lnTo>
                <a:lnTo>
                  <a:pt x="66" y="530"/>
                </a:lnTo>
                <a:lnTo>
                  <a:pt x="65" y="525"/>
                </a:lnTo>
                <a:lnTo>
                  <a:pt x="64" y="519"/>
                </a:lnTo>
                <a:lnTo>
                  <a:pt x="63" y="518"/>
                </a:lnTo>
                <a:lnTo>
                  <a:pt x="64" y="516"/>
                </a:lnTo>
                <a:lnTo>
                  <a:pt x="63" y="514"/>
                </a:lnTo>
                <a:lnTo>
                  <a:pt x="61" y="514"/>
                </a:lnTo>
                <a:lnTo>
                  <a:pt x="54" y="486"/>
                </a:lnTo>
                <a:lnTo>
                  <a:pt x="37" y="429"/>
                </a:lnTo>
                <a:lnTo>
                  <a:pt x="23" y="382"/>
                </a:lnTo>
                <a:lnTo>
                  <a:pt x="0" y="307"/>
                </a:lnTo>
                <a:lnTo>
                  <a:pt x="8" y="300"/>
                </a:lnTo>
                <a:lnTo>
                  <a:pt x="18" y="311"/>
                </a:lnTo>
                <a:lnTo>
                  <a:pt x="18" y="305"/>
                </a:lnTo>
                <a:lnTo>
                  <a:pt x="18" y="294"/>
                </a:lnTo>
                <a:lnTo>
                  <a:pt x="16" y="291"/>
                </a:lnTo>
                <a:lnTo>
                  <a:pt x="17" y="285"/>
                </a:lnTo>
                <a:lnTo>
                  <a:pt x="30" y="286"/>
                </a:lnTo>
                <a:lnTo>
                  <a:pt x="20" y="274"/>
                </a:lnTo>
                <a:lnTo>
                  <a:pt x="26" y="252"/>
                </a:lnTo>
                <a:lnTo>
                  <a:pt x="36" y="242"/>
                </a:lnTo>
                <a:lnTo>
                  <a:pt x="32" y="234"/>
                </a:lnTo>
                <a:lnTo>
                  <a:pt x="40" y="217"/>
                </a:lnTo>
                <a:lnTo>
                  <a:pt x="39" y="211"/>
                </a:lnTo>
                <a:lnTo>
                  <a:pt x="34" y="210"/>
                </a:lnTo>
                <a:lnTo>
                  <a:pt x="34" y="200"/>
                </a:lnTo>
                <a:lnTo>
                  <a:pt x="32" y="199"/>
                </a:lnTo>
                <a:lnTo>
                  <a:pt x="35" y="189"/>
                </a:lnTo>
                <a:lnTo>
                  <a:pt x="28" y="183"/>
                </a:lnTo>
                <a:lnTo>
                  <a:pt x="31" y="164"/>
                </a:lnTo>
                <a:lnTo>
                  <a:pt x="38" y="150"/>
                </a:lnTo>
                <a:lnTo>
                  <a:pt x="36" y="132"/>
                </a:lnTo>
                <a:lnTo>
                  <a:pt x="34" y="117"/>
                </a:lnTo>
                <a:lnTo>
                  <a:pt x="60" y="9"/>
                </a:lnTo>
                <a:lnTo>
                  <a:pt x="74" y="9"/>
                </a:lnTo>
                <a:lnTo>
                  <a:pt x="81" y="28"/>
                </a:lnTo>
                <a:lnTo>
                  <a:pt x="92" y="35"/>
                </a:lnTo>
                <a:lnTo>
                  <a:pt x="115" y="13"/>
                </a:lnTo>
                <a:lnTo>
                  <a:pt x="123" y="11"/>
                </a:lnTo>
                <a:lnTo>
                  <a:pt x="124" y="2"/>
                </a:lnTo>
                <a:lnTo>
                  <a:pt x="132" y="0"/>
                </a:lnTo>
                <a:lnTo>
                  <a:pt x="171" y="25"/>
                </a:lnTo>
                <a:lnTo>
                  <a:pt x="211" y="158"/>
                </a:lnTo>
                <a:lnTo>
                  <a:pt x="213" y="161"/>
                </a:lnTo>
                <a:lnTo>
                  <a:pt x="212" y="167"/>
                </a:lnTo>
                <a:lnTo>
                  <a:pt x="216" y="172"/>
                </a:lnTo>
                <a:lnTo>
                  <a:pt x="214" y="177"/>
                </a:lnTo>
                <a:lnTo>
                  <a:pt x="218" y="191"/>
                </a:lnTo>
                <a:lnTo>
                  <a:pt x="222" y="192"/>
                </a:lnTo>
                <a:lnTo>
                  <a:pt x="224" y="189"/>
                </a:lnTo>
                <a:lnTo>
                  <a:pt x="234" y="196"/>
                </a:lnTo>
                <a:lnTo>
                  <a:pt x="247" y="192"/>
                </a:lnTo>
                <a:lnTo>
                  <a:pt x="251" y="202"/>
                </a:lnTo>
                <a:lnTo>
                  <a:pt x="246" y="207"/>
                </a:lnTo>
                <a:lnTo>
                  <a:pt x="256" y="218"/>
                </a:lnTo>
                <a:lnTo>
                  <a:pt x="254" y="231"/>
                </a:lnTo>
                <a:lnTo>
                  <a:pt x="261" y="241"/>
                </a:lnTo>
                <a:lnTo>
                  <a:pt x="269" y="247"/>
                </a:lnTo>
                <a:lnTo>
                  <a:pt x="273" y="238"/>
                </a:lnTo>
                <a:lnTo>
                  <a:pt x="281" y="239"/>
                </a:lnTo>
                <a:lnTo>
                  <a:pt x="283" y="242"/>
                </a:lnTo>
                <a:lnTo>
                  <a:pt x="295" y="259"/>
                </a:lnTo>
                <a:lnTo>
                  <a:pt x="291" y="268"/>
                </a:lnTo>
                <a:lnTo>
                  <a:pt x="307" y="273"/>
                </a:lnTo>
                <a:lnTo>
                  <a:pt x="306" y="280"/>
                </a:lnTo>
                <a:lnTo>
                  <a:pt x="296" y="299"/>
                </a:lnTo>
                <a:lnTo>
                  <a:pt x="289" y="301"/>
                </a:lnTo>
                <a:lnTo>
                  <a:pt x="281" y="299"/>
                </a:lnTo>
                <a:lnTo>
                  <a:pt x="272" y="315"/>
                </a:lnTo>
                <a:lnTo>
                  <a:pt x="270" y="323"/>
                </a:lnTo>
                <a:lnTo>
                  <a:pt x="257" y="325"/>
                </a:lnTo>
                <a:lnTo>
                  <a:pt x="253" y="329"/>
                </a:lnTo>
                <a:lnTo>
                  <a:pt x="253" y="340"/>
                </a:lnTo>
                <a:lnTo>
                  <a:pt x="248" y="339"/>
                </a:lnTo>
                <a:lnTo>
                  <a:pt x="247" y="334"/>
                </a:lnTo>
                <a:lnTo>
                  <a:pt x="246" y="338"/>
                </a:lnTo>
                <a:lnTo>
                  <a:pt x="248" y="350"/>
                </a:lnTo>
                <a:lnTo>
                  <a:pt x="244" y="352"/>
                </a:lnTo>
                <a:lnTo>
                  <a:pt x="236" y="342"/>
                </a:lnTo>
                <a:lnTo>
                  <a:pt x="228" y="343"/>
                </a:lnTo>
                <a:lnTo>
                  <a:pt x="221" y="352"/>
                </a:lnTo>
                <a:lnTo>
                  <a:pt x="215" y="350"/>
                </a:lnTo>
                <a:lnTo>
                  <a:pt x="209" y="361"/>
                </a:lnTo>
                <a:lnTo>
                  <a:pt x="214" y="374"/>
                </a:lnTo>
                <a:lnTo>
                  <a:pt x="213" y="377"/>
                </a:lnTo>
                <a:lnTo>
                  <a:pt x="197" y="372"/>
                </a:lnTo>
                <a:lnTo>
                  <a:pt x="193" y="375"/>
                </a:lnTo>
                <a:lnTo>
                  <a:pt x="189" y="365"/>
                </a:lnTo>
                <a:lnTo>
                  <a:pt x="192" y="352"/>
                </a:lnTo>
                <a:lnTo>
                  <a:pt x="190" y="347"/>
                </a:lnTo>
                <a:lnTo>
                  <a:pt x="183" y="342"/>
                </a:lnTo>
                <a:lnTo>
                  <a:pt x="181" y="335"/>
                </a:lnTo>
                <a:lnTo>
                  <a:pt x="180" y="342"/>
                </a:lnTo>
                <a:lnTo>
                  <a:pt x="185" y="347"/>
                </a:lnTo>
                <a:lnTo>
                  <a:pt x="187" y="356"/>
                </a:lnTo>
                <a:lnTo>
                  <a:pt x="179" y="366"/>
                </a:lnTo>
                <a:lnTo>
                  <a:pt x="182" y="386"/>
                </a:lnTo>
                <a:lnTo>
                  <a:pt x="181" y="390"/>
                </a:lnTo>
                <a:lnTo>
                  <a:pt x="183" y="413"/>
                </a:lnTo>
                <a:lnTo>
                  <a:pt x="177" y="430"/>
                </a:lnTo>
                <a:lnTo>
                  <a:pt x="171" y="432"/>
                </a:lnTo>
                <a:lnTo>
                  <a:pt x="165" y="425"/>
                </a:lnTo>
                <a:lnTo>
                  <a:pt x="161" y="425"/>
                </a:lnTo>
                <a:lnTo>
                  <a:pt x="160" y="443"/>
                </a:lnTo>
                <a:lnTo>
                  <a:pt x="153" y="450"/>
                </a:lnTo>
                <a:lnTo>
                  <a:pt x="147" y="451"/>
                </a:lnTo>
                <a:lnTo>
                  <a:pt x="144" y="435"/>
                </a:lnTo>
                <a:lnTo>
                  <a:pt x="145" y="429"/>
                </a:lnTo>
                <a:lnTo>
                  <a:pt x="140" y="442"/>
                </a:lnTo>
                <a:lnTo>
                  <a:pt x="139" y="448"/>
                </a:lnTo>
                <a:lnTo>
                  <a:pt x="145" y="460"/>
                </a:lnTo>
                <a:lnTo>
                  <a:pt x="144" y="464"/>
                </a:lnTo>
                <a:lnTo>
                  <a:pt x="140" y="461"/>
                </a:lnTo>
                <a:lnTo>
                  <a:pt x="132" y="433"/>
                </a:lnTo>
                <a:lnTo>
                  <a:pt x="134" y="430"/>
                </a:lnTo>
                <a:lnTo>
                  <a:pt x="132" y="427"/>
                </a:lnTo>
                <a:close/>
                <a:moveTo>
                  <a:pt x="221" y="360"/>
                </a:moveTo>
                <a:lnTo>
                  <a:pt x="224" y="356"/>
                </a:lnTo>
                <a:lnTo>
                  <a:pt x="221" y="352"/>
                </a:lnTo>
                <a:lnTo>
                  <a:pt x="230" y="349"/>
                </a:lnTo>
                <a:lnTo>
                  <a:pt x="238" y="360"/>
                </a:lnTo>
                <a:lnTo>
                  <a:pt x="230" y="368"/>
                </a:lnTo>
                <a:lnTo>
                  <a:pt x="231" y="376"/>
                </a:lnTo>
                <a:lnTo>
                  <a:pt x="224" y="373"/>
                </a:lnTo>
                <a:lnTo>
                  <a:pt x="221" y="360"/>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3" name="Freeform 9"/>
          <p:cNvSpPr>
            <a:spLocks/>
          </p:cNvSpPr>
          <p:nvPr/>
        </p:nvSpPr>
        <p:spPr bwMode="auto">
          <a:xfrm>
            <a:off x="3540957" y="919386"/>
            <a:ext cx="1026309" cy="568229"/>
          </a:xfrm>
          <a:custGeom>
            <a:avLst/>
            <a:gdLst/>
            <a:ahLst/>
            <a:cxnLst>
              <a:cxn ang="0">
                <a:pos x="313" y="401"/>
              </a:cxn>
              <a:cxn ang="0">
                <a:pos x="148" y="392"/>
              </a:cxn>
              <a:cxn ang="0">
                <a:pos x="0" y="381"/>
              </a:cxn>
              <a:cxn ang="0">
                <a:pos x="7" y="293"/>
              </a:cxn>
              <a:cxn ang="0">
                <a:pos x="20" y="124"/>
              </a:cxn>
              <a:cxn ang="0">
                <a:pos x="30" y="0"/>
              </a:cxn>
              <a:cxn ang="0">
                <a:pos x="205" y="14"/>
              </a:cxn>
              <a:cxn ang="0">
                <a:pos x="376" y="22"/>
              </a:cxn>
              <a:cxn ang="0">
                <a:pos x="499" y="33"/>
              </a:cxn>
              <a:cxn ang="0">
                <a:pos x="501" y="48"/>
              </a:cxn>
              <a:cxn ang="0">
                <a:pos x="503" y="52"/>
              </a:cxn>
              <a:cxn ang="0">
                <a:pos x="504" y="56"/>
              </a:cxn>
              <a:cxn ang="0">
                <a:pos x="505" y="62"/>
              </a:cxn>
              <a:cxn ang="0">
                <a:pos x="504" y="70"/>
              </a:cxn>
              <a:cxn ang="0">
                <a:pos x="503" y="76"/>
              </a:cxn>
              <a:cxn ang="0">
                <a:pos x="502" y="79"/>
              </a:cxn>
              <a:cxn ang="0">
                <a:pos x="502" y="82"/>
              </a:cxn>
              <a:cxn ang="0">
                <a:pos x="504" y="85"/>
              </a:cxn>
              <a:cxn ang="0">
                <a:pos x="504" y="98"/>
              </a:cxn>
              <a:cxn ang="0">
                <a:pos x="504" y="99"/>
              </a:cxn>
              <a:cxn ang="0">
                <a:pos x="504" y="103"/>
              </a:cxn>
              <a:cxn ang="0">
                <a:pos x="503" y="109"/>
              </a:cxn>
              <a:cxn ang="0">
                <a:pos x="505" y="111"/>
              </a:cxn>
              <a:cxn ang="0">
                <a:pos x="505" y="114"/>
              </a:cxn>
              <a:cxn ang="0">
                <a:pos x="504" y="117"/>
              </a:cxn>
              <a:cxn ang="0">
                <a:pos x="503" y="122"/>
              </a:cxn>
              <a:cxn ang="0">
                <a:pos x="503" y="125"/>
              </a:cxn>
              <a:cxn ang="0">
                <a:pos x="504" y="129"/>
              </a:cxn>
              <a:cxn ang="0">
                <a:pos x="504" y="135"/>
              </a:cxn>
              <a:cxn ang="0">
                <a:pos x="507" y="143"/>
              </a:cxn>
              <a:cxn ang="0">
                <a:pos x="510" y="165"/>
              </a:cxn>
              <a:cxn ang="0">
                <a:pos x="514" y="173"/>
              </a:cxn>
              <a:cxn ang="0">
                <a:pos x="518" y="185"/>
              </a:cxn>
              <a:cxn ang="0">
                <a:pos x="522" y="199"/>
              </a:cxn>
              <a:cxn ang="0">
                <a:pos x="521" y="209"/>
              </a:cxn>
              <a:cxn ang="0">
                <a:pos x="522" y="219"/>
              </a:cxn>
              <a:cxn ang="0">
                <a:pos x="523" y="226"/>
              </a:cxn>
              <a:cxn ang="0">
                <a:pos x="522" y="235"/>
              </a:cxn>
              <a:cxn ang="0">
                <a:pos x="523" y="244"/>
              </a:cxn>
              <a:cxn ang="0">
                <a:pos x="524" y="262"/>
              </a:cxn>
              <a:cxn ang="0">
                <a:pos x="523" y="273"/>
              </a:cxn>
              <a:cxn ang="0">
                <a:pos x="525" y="278"/>
              </a:cxn>
              <a:cxn ang="0">
                <a:pos x="526" y="283"/>
              </a:cxn>
              <a:cxn ang="0">
                <a:pos x="526" y="291"/>
              </a:cxn>
              <a:cxn ang="0">
                <a:pos x="526" y="305"/>
              </a:cxn>
              <a:cxn ang="0">
                <a:pos x="525" y="320"/>
              </a:cxn>
              <a:cxn ang="0">
                <a:pos x="529" y="326"/>
              </a:cxn>
              <a:cxn ang="0">
                <a:pos x="532" y="345"/>
              </a:cxn>
              <a:cxn ang="0">
                <a:pos x="538" y="356"/>
              </a:cxn>
              <a:cxn ang="0">
                <a:pos x="540" y="373"/>
              </a:cxn>
              <a:cxn ang="0">
                <a:pos x="542" y="387"/>
              </a:cxn>
              <a:cxn ang="0">
                <a:pos x="541" y="408"/>
              </a:cxn>
              <a:cxn ang="0">
                <a:pos x="436" y="407"/>
              </a:cxn>
            </a:cxnLst>
            <a:rect l="0" t="0" r="r" b="b"/>
            <a:pathLst>
              <a:path w="542" h="408">
                <a:moveTo>
                  <a:pt x="385" y="405"/>
                </a:moveTo>
                <a:lnTo>
                  <a:pt x="364" y="403"/>
                </a:lnTo>
                <a:lnTo>
                  <a:pt x="313" y="401"/>
                </a:lnTo>
                <a:lnTo>
                  <a:pt x="302" y="400"/>
                </a:lnTo>
                <a:lnTo>
                  <a:pt x="256" y="399"/>
                </a:lnTo>
                <a:lnTo>
                  <a:pt x="148" y="392"/>
                </a:lnTo>
                <a:lnTo>
                  <a:pt x="80" y="387"/>
                </a:lnTo>
                <a:lnTo>
                  <a:pt x="76" y="387"/>
                </a:lnTo>
                <a:lnTo>
                  <a:pt x="0" y="381"/>
                </a:lnTo>
                <a:lnTo>
                  <a:pt x="3" y="339"/>
                </a:lnTo>
                <a:lnTo>
                  <a:pt x="6" y="306"/>
                </a:lnTo>
                <a:lnTo>
                  <a:pt x="7" y="293"/>
                </a:lnTo>
                <a:lnTo>
                  <a:pt x="14" y="207"/>
                </a:lnTo>
                <a:lnTo>
                  <a:pt x="15" y="199"/>
                </a:lnTo>
                <a:lnTo>
                  <a:pt x="20" y="124"/>
                </a:lnTo>
                <a:lnTo>
                  <a:pt x="24" y="76"/>
                </a:lnTo>
                <a:lnTo>
                  <a:pt x="26" y="44"/>
                </a:lnTo>
                <a:lnTo>
                  <a:pt x="30" y="0"/>
                </a:lnTo>
                <a:lnTo>
                  <a:pt x="106" y="7"/>
                </a:lnTo>
                <a:lnTo>
                  <a:pt x="169" y="11"/>
                </a:lnTo>
                <a:lnTo>
                  <a:pt x="205" y="14"/>
                </a:lnTo>
                <a:lnTo>
                  <a:pt x="295" y="18"/>
                </a:lnTo>
                <a:lnTo>
                  <a:pt x="340" y="20"/>
                </a:lnTo>
                <a:lnTo>
                  <a:pt x="376" y="22"/>
                </a:lnTo>
                <a:lnTo>
                  <a:pt x="450" y="24"/>
                </a:lnTo>
                <a:lnTo>
                  <a:pt x="498" y="25"/>
                </a:lnTo>
                <a:lnTo>
                  <a:pt x="499" y="33"/>
                </a:lnTo>
                <a:lnTo>
                  <a:pt x="501" y="41"/>
                </a:lnTo>
                <a:lnTo>
                  <a:pt x="502" y="45"/>
                </a:lnTo>
                <a:lnTo>
                  <a:pt x="501" y="48"/>
                </a:lnTo>
                <a:lnTo>
                  <a:pt x="502" y="48"/>
                </a:lnTo>
                <a:lnTo>
                  <a:pt x="501" y="49"/>
                </a:lnTo>
                <a:lnTo>
                  <a:pt x="503" y="52"/>
                </a:lnTo>
                <a:lnTo>
                  <a:pt x="504" y="54"/>
                </a:lnTo>
                <a:lnTo>
                  <a:pt x="503" y="54"/>
                </a:lnTo>
                <a:lnTo>
                  <a:pt x="504" y="56"/>
                </a:lnTo>
                <a:lnTo>
                  <a:pt x="504" y="59"/>
                </a:lnTo>
                <a:lnTo>
                  <a:pt x="505" y="61"/>
                </a:lnTo>
                <a:lnTo>
                  <a:pt x="505" y="62"/>
                </a:lnTo>
                <a:lnTo>
                  <a:pt x="506" y="65"/>
                </a:lnTo>
                <a:lnTo>
                  <a:pt x="506" y="70"/>
                </a:lnTo>
                <a:lnTo>
                  <a:pt x="504" y="70"/>
                </a:lnTo>
                <a:lnTo>
                  <a:pt x="505" y="72"/>
                </a:lnTo>
                <a:lnTo>
                  <a:pt x="503" y="73"/>
                </a:lnTo>
                <a:lnTo>
                  <a:pt x="503" y="76"/>
                </a:lnTo>
                <a:lnTo>
                  <a:pt x="502" y="76"/>
                </a:lnTo>
                <a:lnTo>
                  <a:pt x="503" y="78"/>
                </a:lnTo>
                <a:lnTo>
                  <a:pt x="502" y="79"/>
                </a:lnTo>
                <a:lnTo>
                  <a:pt x="503" y="81"/>
                </a:lnTo>
                <a:lnTo>
                  <a:pt x="502" y="82"/>
                </a:lnTo>
                <a:lnTo>
                  <a:pt x="502" y="82"/>
                </a:lnTo>
                <a:lnTo>
                  <a:pt x="503" y="83"/>
                </a:lnTo>
                <a:lnTo>
                  <a:pt x="503" y="85"/>
                </a:lnTo>
                <a:lnTo>
                  <a:pt x="504" y="85"/>
                </a:lnTo>
                <a:lnTo>
                  <a:pt x="503" y="94"/>
                </a:lnTo>
                <a:lnTo>
                  <a:pt x="505" y="94"/>
                </a:lnTo>
                <a:lnTo>
                  <a:pt x="504" y="98"/>
                </a:lnTo>
                <a:lnTo>
                  <a:pt x="502" y="97"/>
                </a:lnTo>
                <a:lnTo>
                  <a:pt x="503" y="98"/>
                </a:lnTo>
                <a:lnTo>
                  <a:pt x="504" y="99"/>
                </a:lnTo>
                <a:lnTo>
                  <a:pt x="502" y="101"/>
                </a:lnTo>
                <a:lnTo>
                  <a:pt x="503" y="101"/>
                </a:lnTo>
                <a:lnTo>
                  <a:pt x="504" y="103"/>
                </a:lnTo>
                <a:lnTo>
                  <a:pt x="502" y="104"/>
                </a:lnTo>
                <a:lnTo>
                  <a:pt x="504" y="104"/>
                </a:lnTo>
                <a:lnTo>
                  <a:pt x="503" y="109"/>
                </a:lnTo>
                <a:lnTo>
                  <a:pt x="505" y="109"/>
                </a:lnTo>
                <a:lnTo>
                  <a:pt x="504" y="110"/>
                </a:lnTo>
                <a:lnTo>
                  <a:pt x="505" y="111"/>
                </a:lnTo>
                <a:lnTo>
                  <a:pt x="505" y="112"/>
                </a:lnTo>
                <a:lnTo>
                  <a:pt x="504" y="112"/>
                </a:lnTo>
                <a:lnTo>
                  <a:pt x="505" y="114"/>
                </a:lnTo>
                <a:lnTo>
                  <a:pt x="505" y="115"/>
                </a:lnTo>
                <a:lnTo>
                  <a:pt x="503" y="116"/>
                </a:lnTo>
                <a:lnTo>
                  <a:pt x="504" y="117"/>
                </a:lnTo>
                <a:lnTo>
                  <a:pt x="504" y="120"/>
                </a:lnTo>
                <a:lnTo>
                  <a:pt x="505" y="120"/>
                </a:lnTo>
                <a:lnTo>
                  <a:pt x="503" y="122"/>
                </a:lnTo>
                <a:lnTo>
                  <a:pt x="505" y="124"/>
                </a:lnTo>
                <a:lnTo>
                  <a:pt x="503" y="124"/>
                </a:lnTo>
                <a:lnTo>
                  <a:pt x="503" y="125"/>
                </a:lnTo>
                <a:lnTo>
                  <a:pt x="503" y="127"/>
                </a:lnTo>
                <a:lnTo>
                  <a:pt x="503" y="128"/>
                </a:lnTo>
                <a:lnTo>
                  <a:pt x="504" y="129"/>
                </a:lnTo>
                <a:lnTo>
                  <a:pt x="503" y="131"/>
                </a:lnTo>
                <a:lnTo>
                  <a:pt x="504" y="132"/>
                </a:lnTo>
                <a:lnTo>
                  <a:pt x="504" y="135"/>
                </a:lnTo>
                <a:lnTo>
                  <a:pt x="505" y="136"/>
                </a:lnTo>
                <a:lnTo>
                  <a:pt x="506" y="141"/>
                </a:lnTo>
                <a:lnTo>
                  <a:pt x="507" y="143"/>
                </a:lnTo>
                <a:lnTo>
                  <a:pt x="509" y="154"/>
                </a:lnTo>
                <a:lnTo>
                  <a:pt x="512" y="159"/>
                </a:lnTo>
                <a:lnTo>
                  <a:pt x="510" y="165"/>
                </a:lnTo>
                <a:lnTo>
                  <a:pt x="513" y="166"/>
                </a:lnTo>
                <a:lnTo>
                  <a:pt x="514" y="170"/>
                </a:lnTo>
                <a:lnTo>
                  <a:pt x="514" y="173"/>
                </a:lnTo>
                <a:lnTo>
                  <a:pt x="515" y="175"/>
                </a:lnTo>
                <a:lnTo>
                  <a:pt x="517" y="178"/>
                </a:lnTo>
                <a:lnTo>
                  <a:pt x="518" y="185"/>
                </a:lnTo>
                <a:lnTo>
                  <a:pt x="520" y="190"/>
                </a:lnTo>
                <a:lnTo>
                  <a:pt x="521" y="198"/>
                </a:lnTo>
                <a:lnTo>
                  <a:pt x="522" y="199"/>
                </a:lnTo>
                <a:lnTo>
                  <a:pt x="522" y="204"/>
                </a:lnTo>
                <a:lnTo>
                  <a:pt x="522" y="207"/>
                </a:lnTo>
                <a:lnTo>
                  <a:pt x="521" y="209"/>
                </a:lnTo>
                <a:lnTo>
                  <a:pt x="522" y="211"/>
                </a:lnTo>
                <a:lnTo>
                  <a:pt x="521" y="217"/>
                </a:lnTo>
                <a:lnTo>
                  <a:pt x="522" y="219"/>
                </a:lnTo>
                <a:lnTo>
                  <a:pt x="521" y="223"/>
                </a:lnTo>
                <a:lnTo>
                  <a:pt x="522" y="223"/>
                </a:lnTo>
                <a:lnTo>
                  <a:pt x="523" y="226"/>
                </a:lnTo>
                <a:lnTo>
                  <a:pt x="522" y="229"/>
                </a:lnTo>
                <a:lnTo>
                  <a:pt x="523" y="232"/>
                </a:lnTo>
                <a:lnTo>
                  <a:pt x="522" y="235"/>
                </a:lnTo>
                <a:lnTo>
                  <a:pt x="523" y="237"/>
                </a:lnTo>
                <a:lnTo>
                  <a:pt x="522" y="242"/>
                </a:lnTo>
                <a:lnTo>
                  <a:pt x="523" y="244"/>
                </a:lnTo>
                <a:lnTo>
                  <a:pt x="523" y="253"/>
                </a:lnTo>
                <a:lnTo>
                  <a:pt x="523" y="256"/>
                </a:lnTo>
                <a:lnTo>
                  <a:pt x="524" y="262"/>
                </a:lnTo>
                <a:lnTo>
                  <a:pt x="523" y="265"/>
                </a:lnTo>
                <a:lnTo>
                  <a:pt x="524" y="270"/>
                </a:lnTo>
                <a:lnTo>
                  <a:pt x="523" y="273"/>
                </a:lnTo>
                <a:lnTo>
                  <a:pt x="523" y="274"/>
                </a:lnTo>
                <a:lnTo>
                  <a:pt x="524" y="278"/>
                </a:lnTo>
                <a:lnTo>
                  <a:pt x="525" y="278"/>
                </a:lnTo>
                <a:lnTo>
                  <a:pt x="525" y="280"/>
                </a:lnTo>
                <a:lnTo>
                  <a:pt x="526" y="281"/>
                </a:lnTo>
                <a:lnTo>
                  <a:pt x="526" y="283"/>
                </a:lnTo>
                <a:lnTo>
                  <a:pt x="528" y="282"/>
                </a:lnTo>
                <a:lnTo>
                  <a:pt x="529" y="284"/>
                </a:lnTo>
                <a:lnTo>
                  <a:pt x="526" y="291"/>
                </a:lnTo>
                <a:lnTo>
                  <a:pt x="528" y="293"/>
                </a:lnTo>
                <a:lnTo>
                  <a:pt x="525" y="298"/>
                </a:lnTo>
                <a:lnTo>
                  <a:pt x="526" y="305"/>
                </a:lnTo>
                <a:lnTo>
                  <a:pt x="526" y="311"/>
                </a:lnTo>
                <a:lnTo>
                  <a:pt x="525" y="315"/>
                </a:lnTo>
                <a:lnTo>
                  <a:pt x="525" y="320"/>
                </a:lnTo>
                <a:lnTo>
                  <a:pt x="526" y="322"/>
                </a:lnTo>
                <a:lnTo>
                  <a:pt x="528" y="324"/>
                </a:lnTo>
                <a:lnTo>
                  <a:pt x="529" y="326"/>
                </a:lnTo>
                <a:lnTo>
                  <a:pt x="530" y="339"/>
                </a:lnTo>
                <a:lnTo>
                  <a:pt x="531" y="341"/>
                </a:lnTo>
                <a:lnTo>
                  <a:pt x="532" y="345"/>
                </a:lnTo>
                <a:lnTo>
                  <a:pt x="533" y="348"/>
                </a:lnTo>
                <a:lnTo>
                  <a:pt x="535" y="355"/>
                </a:lnTo>
                <a:lnTo>
                  <a:pt x="538" y="356"/>
                </a:lnTo>
                <a:lnTo>
                  <a:pt x="539" y="357"/>
                </a:lnTo>
                <a:lnTo>
                  <a:pt x="539" y="369"/>
                </a:lnTo>
                <a:lnTo>
                  <a:pt x="540" y="373"/>
                </a:lnTo>
                <a:lnTo>
                  <a:pt x="540" y="375"/>
                </a:lnTo>
                <a:lnTo>
                  <a:pt x="541" y="377"/>
                </a:lnTo>
                <a:lnTo>
                  <a:pt x="542" y="387"/>
                </a:lnTo>
                <a:lnTo>
                  <a:pt x="540" y="397"/>
                </a:lnTo>
                <a:lnTo>
                  <a:pt x="541" y="406"/>
                </a:lnTo>
                <a:lnTo>
                  <a:pt x="541" y="408"/>
                </a:lnTo>
                <a:lnTo>
                  <a:pt x="493" y="407"/>
                </a:lnTo>
                <a:lnTo>
                  <a:pt x="439" y="407"/>
                </a:lnTo>
                <a:lnTo>
                  <a:pt x="436" y="407"/>
                </a:lnTo>
                <a:lnTo>
                  <a:pt x="385" y="405"/>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4" name="Freeform 10"/>
          <p:cNvSpPr>
            <a:spLocks/>
          </p:cNvSpPr>
          <p:nvPr/>
        </p:nvSpPr>
        <p:spPr bwMode="auto">
          <a:xfrm>
            <a:off x="3484150" y="1450012"/>
            <a:ext cx="1096371" cy="637865"/>
          </a:xfrm>
          <a:custGeom>
            <a:avLst/>
            <a:gdLst/>
            <a:ahLst/>
            <a:cxnLst>
              <a:cxn ang="0">
                <a:pos x="42" y="370"/>
              </a:cxn>
              <a:cxn ang="0">
                <a:pos x="5" y="303"/>
              </a:cxn>
              <a:cxn ang="0">
                <a:pos x="12" y="219"/>
              </a:cxn>
              <a:cxn ang="0">
                <a:pos x="21" y="117"/>
              </a:cxn>
              <a:cxn ang="0">
                <a:pos x="30" y="0"/>
              </a:cxn>
              <a:cxn ang="0">
                <a:pos x="178" y="11"/>
              </a:cxn>
              <a:cxn ang="0">
                <a:pos x="343" y="20"/>
              </a:cxn>
              <a:cxn ang="0">
                <a:pos x="466" y="26"/>
              </a:cxn>
              <a:cxn ang="0">
                <a:pos x="571" y="27"/>
              </a:cxn>
              <a:cxn ang="0">
                <a:pos x="565" y="51"/>
              </a:cxn>
              <a:cxn ang="0">
                <a:pos x="551" y="70"/>
              </a:cxn>
              <a:cxn ang="0">
                <a:pos x="562" y="92"/>
              </a:cxn>
              <a:cxn ang="0">
                <a:pos x="578" y="102"/>
              </a:cxn>
              <a:cxn ang="0">
                <a:pos x="579" y="147"/>
              </a:cxn>
              <a:cxn ang="0">
                <a:pos x="579" y="201"/>
              </a:cxn>
              <a:cxn ang="0">
                <a:pos x="578" y="332"/>
              </a:cxn>
              <a:cxn ang="0">
                <a:pos x="568" y="339"/>
              </a:cxn>
              <a:cxn ang="0">
                <a:pos x="572" y="349"/>
              </a:cxn>
              <a:cxn ang="0">
                <a:pos x="569" y="361"/>
              </a:cxn>
              <a:cxn ang="0">
                <a:pos x="570" y="366"/>
              </a:cxn>
              <a:cxn ang="0">
                <a:pos x="578" y="378"/>
              </a:cxn>
              <a:cxn ang="0">
                <a:pos x="576" y="386"/>
              </a:cxn>
              <a:cxn ang="0">
                <a:pos x="572" y="395"/>
              </a:cxn>
              <a:cxn ang="0">
                <a:pos x="571" y="407"/>
              </a:cxn>
              <a:cxn ang="0">
                <a:pos x="567" y="414"/>
              </a:cxn>
              <a:cxn ang="0">
                <a:pos x="563" y="425"/>
              </a:cxn>
              <a:cxn ang="0">
                <a:pos x="571" y="436"/>
              </a:cxn>
              <a:cxn ang="0">
                <a:pos x="574" y="447"/>
              </a:cxn>
              <a:cxn ang="0">
                <a:pos x="579" y="458"/>
              </a:cxn>
              <a:cxn ang="0">
                <a:pos x="567" y="454"/>
              </a:cxn>
              <a:cxn ang="0">
                <a:pos x="564" y="450"/>
              </a:cxn>
              <a:cxn ang="0">
                <a:pos x="560" y="438"/>
              </a:cxn>
              <a:cxn ang="0">
                <a:pos x="551" y="435"/>
              </a:cxn>
              <a:cxn ang="0">
                <a:pos x="543" y="427"/>
              </a:cxn>
              <a:cxn ang="0">
                <a:pos x="538" y="425"/>
              </a:cxn>
              <a:cxn ang="0">
                <a:pos x="526" y="421"/>
              </a:cxn>
              <a:cxn ang="0">
                <a:pos x="519" y="413"/>
              </a:cxn>
              <a:cxn ang="0">
                <a:pos x="513" y="410"/>
              </a:cxn>
              <a:cxn ang="0">
                <a:pos x="499" y="411"/>
              </a:cxn>
              <a:cxn ang="0">
                <a:pos x="487" y="410"/>
              </a:cxn>
              <a:cxn ang="0">
                <a:pos x="478" y="412"/>
              </a:cxn>
              <a:cxn ang="0">
                <a:pos x="468" y="410"/>
              </a:cxn>
              <a:cxn ang="0">
                <a:pos x="463" y="420"/>
              </a:cxn>
              <a:cxn ang="0">
                <a:pos x="450" y="416"/>
              </a:cxn>
              <a:cxn ang="0">
                <a:pos x="447" y="412"/>
              </a:cxn>
              <a:cxn ang="0">
                <a:pos x="425" y="399"/>
              </a:cxn>
              <a:cxn ang="0">
                <a:pos x="343" y="389"/>
              </a:cxn>
              <a:cxn ang="0">
                <a:pos x="149" y="379"/>
              </a:cxn>
            </a:cxnLst>
            <a:rect l="0" t="0" r="r" b="b"/>
            <a:pathLst>
              <a:path w="579" h="458">
                <a:moveTo>
                  <a:pt x="96" y="375"/>
                </a:moveTo>
                <a:lnTo>
                  <a:pt x="80" y="372"/>
                </a:lnTo>
                <a:lnTo>
                  <a:pt x="42" y="370"/>
                </a:lnTo>
                <a:lnTo>
                  <a:pt x="0" y="366"/>
                </a:lnTo>
                <a:lnTo>
                  <a:pt x="4" y="307"/>
                </a:lnTo>
                <a:lnTo>
                  <a:pt x="5" y="303"/>
                </a:lnTo>
                <a:lnTo>
                  <a:pt x="9" y="260"/>
                </a:lnTo>
                <a:lnTo>
                  <a:pt x="12" y="224"/>
                </a:lnTo>
                <a:lnTo>
                  <a:pt x="12" y="219"/>
                </a:lnTo>
                <a:lnTo>
                  <a:pt x="16" y="170"/>
                </a:lnTo>
                <a:lnTo>
                  <a:pt x="19" y="117"/>
                </a:lnTo>
                <a:lnTo>
                  <a:pt x="21" y="117"/>
                </a:lnTo>
                <a:lnTo>
                  <a:pt x="23" y="91"/>
                </a:lnTo>
                <a:lnTo>
                  <a:pt x="29" y="6"/>
                </a:lnTo>
                <a:lnTo>
                  <a:pt x="30" y="0"/>
                </a:lnTo>
                <a:lnTo>
                  <a:pt x="106" y="6"/>
                </a:lnTo>
                <a:lnTo>
                  <a:pt x="110" y="6"/>
                </a:lnTo>
                <a:lnTo>
                  <a:pt x="178" y="11"/>
                </a:lnTo>
                <a:lnTo>
                  <a:pt x="286" y="18"/>
                </a:lnTo>
                <a:lnTo>
                  <a:pt x="332" y="19"/>
                </a:lnTo>
                <a:lnTo>
                  <a:pt x="343" y="20"/>
                </a:lnTo>
                <a:lnTo>
                  <a:pt x="394" y="22"/>
                </a:lnTo>
                <a:lnTo>
                  <a:pt x="415" y="24"/>
                </a:lnTo>
                <a:lnTo>
                  <a:pt x="466" y="26"/>
                </a:lnTo>
                <a:lnTo>
                  <a:pt x="469" y="26"/>
                </a:lnTo>
                <a:lnTo>
                  <a:pt x="523" y="26"/>
                </a:lnTo>
                <a:lnTo>
                  <a:pt x="571" y="27"/>
                </a:lnTo>
                <a:lnTo>
                  <a:pt x="569" y="41"/>
                </a:lnTo>
                <a:lnTo>
                  <a:pt x="568" y="43"/>
                </a:lnTo>
                <a:lnTo>
                  <a:pt x="565" y="51"/>
                </a:lnTo>
                <a:lnTo>
                  <a:pt x="551" y="62"/>
                </a:lnTo>
                <a:lnTo>
                  <a:pt x="550" y="67"/>
                </a:lnTo>
                <a:lnTo>
                  <a:pt x="551" y="70"/>
                </a:lnTo>
                <a:lnTo>
                  <a:pt x="556" y="78"/>
                </a:lnTo>
                <a:lnTo>
                  <a:pt x="559" y="86"/>
                </a:lnTo>
                <a:lnTo>
                  <a:pt x="562" y="92"/>
                </a:lnTo>
                <a:lnTo>
                  <a:pt x="568" y="94"/>
                </a:lnTo>
                <a:lnTo>
                  <a:pt x="574" y="96"/>
                </a:lnTo>
                <a:lnTo>
                  <a:pt x="578" y="102"/>
                </a:lnTo>
                <a:lnTo>
                  <a:pt x="579" y="106"/>
                </a:lnTo>
                <a:lnTo>
                  <a:pt x="579" y="109"/>
                </a:lnTo>
                <a:lnTo>
                  <a:pt x="579" y="147"/>
                </a:lnTo>
                <a:lnTo>
                  <a:pt x="579" y="168"/>
                </a:lnTo>
                <a:lnTo>
                  <a:pt x="579" y="189"/>
                </a:lnTo>
                <a:lnTo>
                  <a:pt x="579" y="201"/>
                </a:lnTo>
                <a:lnTo>
                  <a:pt x="578" y="244"/>
                </a:lnTo>
                <a:lnTo>
                  <a:pt x="578" y="287"/>
                </a:lnTo>
                <a:lnTo>
                  <a:pt x="578" y="332"/>
                </a:lnTo>
                <a:lnTo>
                  <a:pt x="567" y="332"/>
                </a:lnTo>
                <a:lnTo>
                  <a:pt x="568" y="334"/>
                </a:lnTo>
                <a:lnTo>
                  <a:pt x="568" y="339"/>
                </a:lnTo>
                <a:lnTo>
                  <a:pt x="570" y="344"/>
                </a:lnTo>
                <a:lnTo>
                  <a:pt x="572" y="345"/>
                </a:lnTo>
                <a:lnTo>
                  <a:pt x="572" y="349"/>
                </a:lnTo>
                <a:lnTo>
                  <a:pt x="571" y="355"/>
                </a:lnTo>
                <a:lnTo>
                  <a:pt x="568" y="358"/>
                </a:lnTo>
                <a:lnTo>
                  <a:pt x="569" y="361"/>
                </a:lnTo>
                <a:lnTo>
                  <a:pt x="570" y="362"/>
                </a:lnTo>
                <a:lnTo>
                  <a:pt x="569" y="363"/>
                </a:lnTo>
                <a:lnTo>
                  <a:pt x="570" y="366"/>
                </a:lnTo>
                <a:lnTo>
                  <a:pt x="576" y="367"/>
                </a:lnTo>
                <a:lnTo>
                  <a:pt x="577" y="368"/>
                </a:lnTo>
                <a:lnTo>
                  <a:pt x="578" y="378"/>
                </a:lnTo>
                <a:lnTo>
                  <a:pt x="578" y="383"/>
                </a:lnTo>
                <a:lnTo>
                  <a:pt x="577" y="384"/>
                </a:lnTo>
                <a:lnTo>
                  <a:pt x="576" y="386"/>
                </a:lnTo>
                <a:lnTo>
                  <a:pt x="572" y="387"/>
                </a:lnTo>
                <a:lnTo>
                  <a:pt x="575" y="392"/>
                </a:lnTo>
                <a:lnTo>
                  <a:pt x="572" y="395"/>
                </a:lnTo>
                <a:lnTo>
                  <a:pt x="574" y="400"/>
                </a:lnTo>
                <a:lnTo>
                  <a:pt x="570" y="404"/>
                </a:lnTo>
                <a:lnTo>
                  <a:pt x="571" y="407"/>
                </a:lnTo>
                <a:lnTo>
                  <a:pt x="570" y="413"/>
                </a:lnTo>
                <a:lnTo>
                  <a:pt x="568" y="414"/>
                </a:lnTo>
                <a:lnTo>
                  <a:pt x="567" y="414"/>
                </a:lnTo>
                <a:lnTo>
                  <a:pt x="566" y="419"/>
                </a:lnTo>
                <a:lnTo>
                  <a:pt x="564" y="421"/>
                </a:lnTo>
                <a:lnTo>
                  <a:pt x="563" y="425"/>
                </a:lnTo>
                <a:lnTo>
                  <a:pt x="564" y="430"/>
                </a:lnTo>
                <a:lnTo>
                  <a:pt x="569" y="435"/>
                </a:lnTo>
                <a:lnTo>
                  <a:pt x="571" y="436"/>
                </a:lnTo>
                <a:lnTo>
                  <a:pt x="574" y="439"/>
                </a:lnTo>
                <a:lnTo>
                  <a:pt x="575" y="446"/>
                </a:lnTo>
                <a:lnTo>
                  <a:pt x="574" y="447"/>
                </a:lnTo>
                <a:lnTo>
                  <a:pt x="575" y="449"/>
                </a:lnTo>
                <a:lnTo>
                  <a:pt x="576" y="454"/>
                </a:lnTo>
                <a:lnTo>
                  <a:pt x="579" y="458"/>
                </a:lnTo>
                <a:lnTo>
                  <a:pt x="575" y="458"/>
                </a:lnTo>
                <a:lnTo>
                  <a:pt x="570" y="453"/>
                </a:lnTo>
                <a:lnTo>
                  <a:pt x="567" y="454"/>
                </a:lnTo>
                <a:lnTo>
                  <a:pt x="566" y="455"/>
                </a:lnTo>
                <a:lnTo>
                  <a:pt x="564" y="453"/>
                </a:lnTo>
                <a:lnTo>
                  <a:pt x="564" y="450"/>
                </a:lnTo>
                <a:lnTo>
                  <a:pt x="558" y="442"/>
                </a:lnTo>
                <a:lnTo>
                  <a:pt x="558" y="441"/>
                </a:lnTo>
                <a:lnTo>
                  <a:pt x="560" y="438"/>
                </a:lnTo>
                <a:lnTo>
                  <a:pt x="559" y="436"/>
                </a:lnTo>
                <a:lnTo>
                  <a:pt x="558" y="435"/>
                </a:lnTo>
                <a:lnTo>
                  <a:pt x="551" y="435"/>
                </a:lnTo>
                <a:lnTo>
                  <a:pt x="550" y="434"/>
                </a:lnTo>
                <a:lnTo>
                  <a:pt x="550" y="430"/>
                </a:lnTo>
                <a:lnTo>
                  <a:pt x="543" y="427"/>
                </a:lnTo>
                <a:lnTo>
                  <a:pt x="538" y="428"/>
                </a:lnTo>
                <a:lnTo>
                  <a:pt x="537" y="427"/>
                </a:lnTo>
                <a:lnTo>
                  <a:pt x="538" y="425"/>
                </a:lnTo>
                <a:lnTo>
                  <a:pt x="537" y="424"/>
                </a:lnTo>
                <a:lnTo>
                  <a:pt x="535" y="424"/>
                </a:lnTo>
                <a:lnTo>
                  <a:pt x="526" y="421"/>
                </a:lnTo>
                <a:lnTo>
                  <a:pt x="523" y="418"/>
                </a:lnTo>
                <a:lnTo>
                  <a:pt x="520" y="417"/>
                </a:lnTo>
                <a:lnTo>
                  <a:pt x="519" y="413"/>
                </a:lnTo>
                <a:lnTo>
                  <a:pt x="517" y="411"/>
                </a:lnTo>
                <a:lnTo>
                  <a:pt x="515" y="412"/>
                </a:lnTo>
                <a:lnTo>
                  <a:pt x="513" y="410"/>
                </a:lnTo>
                <a:lnTo>
                  <a:pt x="506" y="410"/>
                </a:lnTo>
                <a:lnTo>
                  <a:pt x="501" y="411"/>
                </a:lnTo>
                <a:lnTo>
                  <a:pt x="499" y="411"/>
                </a:lnTo>
                <a:lnTo>
                  <a:pt x="498" y="410"/>
                </a:lnTo>
                <a:lnTo>
                  <a:pt x="493" y="412"/>
                </a:lnTo>
                <a:lnTo>
                  <a:pt x="487" y="410"/>
                </a:lnTo>
                <a:lnTo>
                  <a:pt x="484" y="413"/>
                </a:lnTo>
                <a:lnTo>
                  <a:pt x="481" y="410"/>
                </a:lnTo>
                <a:lnTo>
                  <a:pt x="478" y="412"/>
                </a:lnTo>
                <a:lnTo>
                  <a:pt x="475" y="411"/>
                </a:lnTo>
                <a:lnTo>
                  <a:pt x="473" y="409"/>
                </a:lnTo>
                <a:lnTo>
                  <a:pt x="468" y="410"/>
                </a:lnTo>
                <a:lnTo>
                  <a:pt x="468" y="413"/>
                </a:lnTo>
                <a:lnTo>
                  <a:pt x="465" y="418"/>
                </a:lnTo>
                <a:lnTo>
                  <a:pt x="463" y="420"/>
                </a:lnTo>
                <a:lnTo>
                  <a:pt x="459" y="421"/>
                </a:lnTo>
                <a:lnTo>
                  <a:pt x="457" y="421"/>
                </a:lnTo>
                <a:lnTo>
                  <a:pt x="450" y="416"/>
                </a:lnTo>
                <a:lnTo>
                  <a:pt x="450" y="414"/>
                </a:lnTo>
                <a:lnTo>
                  <a:pt x="449" y="412"/>
                </a:lnTo>
                <a:lnTo>
                  <a:pt x="447" y="412"/>
                </a:lnTo>
                <a:lnTo>
                  <a:pt x="436" y="407"/>
                </a:lnTo>
                <a:lnTo>
                  <a:pt x="430" y="401"/>
                </a:lnTo>
                <a:lnTo>
                  <a:pt x="425" y="399"/>
                </a:lnTo>
                <a:lnTo>
                  <a:pt x="422" y="392"/>
                </a:lnTo>
                <a:lnTo>
                  <a:pt x="365" y="391"/>
                </a:lnTo>
                <a:lnTo>
                  <a:pt x="343" y="389"/>
                </a:lnTo>
                <a:lnTo>
                  <a:pt x="293" y="387"/>
                </a:lnTo>
                <a:lnTo>
                  <a:pt x="214" y="384"/>
                </a:lnTo>
                <a:lnTo>
                  <a:pt x="149" y="379"/>
                </a:lnTo>
                <a:lnTo>
                  <a:pt x="96" y="375"/>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5" name="Freeform 11"/>
          <p:cNvSpPr>
            <a:spLocks/>
          </p:cNvSpPr>
          <p:nvPr/>
        </p:nvSpPr>
        <p:spPr bwMode="auto">
          <a:xfrm>
            <a:off x="2414289" y="1521041"/>
            <a:ext cx="1105839" cy="785493"/>
          </a:xfrm>
          <a:custGeom>
            <a:avLst/>
            <a:gdLst/>
            <a:ahLst/>
            <a:cxnLst>
              <a:cxn ang="0">
                <a:pos x="552" y="477"/>
              </a:cxn>
              <a:cxn ang="0">
                <a:pos x="551" y="494"/>
              </a:cxn>
              <a:cxn ang="0">
                <a:pos x="549" y="516"/>
              </a:cxn>
              <a:cxn ang="0">
                <a:pos x="546" y="564"/>
              </a:cxn>
              <a:cxn ang="0">
                <a:pos x="477" y="558"/>
              </a:cxn>
              <a:cxn ang="0">
                <a:pos x="450" y="556"/>
              </a:cxn>
              <a:cxn ang="0">
                <a:pos x="377" y="546"/>
              </a:cxn>
              <a:cxn ang="0">
                <a:pos x="368" y="545"/>
              </a:cxn>
              <a:cxn ang="0">
                <a:pos x="325" y="541"/>
              </a:cxn>
              <a:cxn ang="0">
                <a:pos x="291" y="536"/>
              </a:cxn>
              <a:cxn ang="0">
                <a:pos x="243" y="529"/>
              </a:cxn>
              <a:cxn ang="0">
                <a:pos x="156" y="518"/>
              </a:cxn>
              <a:cxn ang="0">
                <a:pos x="81" y="507"/>
              </a:cxn>
              <a:cxn ang="0">
                <a:pos x="77" y="506"/>
              </a:cxn>
              <a:cxn ang="0">
                <a:pos x="0" y="493"/>
              </a:cxn>
              <a:cxn ang="0">
                <a:pos x="4" y="461"/>
              </a:cxn>
              <a:cxn ang="0">
                <a:pos x="11" y="421"/>
              </a:cxn>
              <a:cxn ang="0">
                <a:pos x="18" y="370"/>
              </a:cxn>
              <a:cxn ang="0">
                <a:pos x="28" y="308"/>
              </a:cxn>
              <a:cxn ang="0">
                <a:pos x="37" y="244"/>
              </a:cxn>
              <a:cxn ang="0">
                <a:pos x="43" y="211"/>
              </a:cxn>
              <a:cxn ang="0">
                <a:pos x="47" y="183"/>
              </a:cxn>
              <a:cxn ang="0">
                <a:pos x="55" y="125"/>
              </a:cxn>
              <a:cxn ang="0">
                <a:pos x="64" y="65"/>
              </a:cxn>
              <a:cxn ang="0">
                <a:pos x="68" y="41"/>
              </a:cxn>
              <a:cxn ang="0">
                <a:pos x="74" y="0"/>
              </a:cxn>
              <a:cxn ang="0">
                <a:pos x="119" y="8"/>
              </a:cxn>
              <a:cxn ang="0">
                <a:pos x="122" y="7"/>
              </a:cxn>
              <a:cxn ang="0">
                <a:pos x="150" y="11"/>
              </a:cxn>
              <a:cxn ang="0">
                <a:pos x="165" y="13"/>
              </a:cxn>
              <a:cxn ang="0">
                <a:pos x="251" y="27"/>
              </a:cxn>
              <a:cxn ang="0">
                <a:pos x="277" y="30"/>
              </a:cxn>
              <a:cxn ang="0">
                <a:pos x="304" y="34"/>
              </a:cxn>
              <a:cxn ang="0">
                <a:pos x="423" y="50"/>
              </a:cxn>
              <a:cxn ang="0">
                <a:pos x="441" y="51"/>
              </a:cxn>
              <a:cxn ang="0">
                <a:pos x="510" y="59"/>
              </a:cxn>
              <a:cxn ang="0">
                <a:pos x="513" y="59"/>
              </a:cxn>
              <a:cxn ang="0">
                <a:pos x="584" y="66"/>
              </a:cxn>
              <a:cxn ang="0">
                <a:pos x="581" y="119"/>
              </a:cxn>
              <a:cxn ang="0">
                <a:pos x="577" y="168"/>
              </a:cxn>
              <a:cxn ang="0">
                <a:pos x="577" y="173"/>
              </a:cxn>
              <a:cxn ang="0">
                <a:pos x="574" y="209"/>
              </a:cxn>
              <a:cxn ang="0">
                <a:pos x="570" y="252"/>
              </a:cxn>
              <a:cxn ang="0">
                <a:pos x="569" y="256"/>
              </a:cxn>
              <a:cxn ang="0">
                <a:pos x="565" y="315"/>
              </a:cxn>
              <a:cxn ang="0">
                <a:pos x="561" y="363"/>
              </a:cxn>
              <a:cxn ang="0">
                <a:pos x="555" y="440"/>
              </a:cxn>
              <a:cxn ang="0">
                <a:pos x="552" y="477"/>
              </a:cxn>
            </a:cxnLst>
            <a:rect l="0" t="0" r="r" b="b"/>
            <a:pathLst>
              <a:path w="584" h="564">
                <a:moveTo>
                  <a:pt x="552" y="477"/>
                </a:moveTo>
                <a:lnTo>
                  <a:pt x="551" y="494"/>
                </a:lnTo>
                <a:lnTo>
                  <a:pt x="549" y="516"/>
                </a:lnTo>
                <a:lnTo>
                  <a:pt x="546" y="564"/>
                </a:lnTo>
                <a:lnTo>
                  <a:pt x="477" y="558"/>
                </a:lnTo>
                <a:lnTo>
                  <a:pt x="450" y="556"/>
                </a:lnTo>
                <a:lnTo>
                  <a:pt x="377" y="546"/>
                </a:lnTo>
                <a:lnTo>
                  <a:pt x="368" y="545"/>
                </a:lnTo>
                <a:lnTo>
                  <a:pt x="325" y="541"/>
                </a:lnTo>
                <a:lnTo>
                  <a:pt x="291" y="536"/>
                </a:lnTo>
                <a:lnTo>
                  <a:pt x="243" y="529"/>
                </a:lnTo>
                <a:lnTo>
                  <a:pt x="156" y="518"/>
                </a:lnTo>
                <a:lnTo>
                  <a:pt x="81" y="507"/>
                </a:lnTo>
                <a:lnTo>
                  <a:pt x="77" y="506"/>
                </a:lnTo>
                <a:lnTo>
                  <a:pt x="0" y="493"/>
                </a:lnTo>
                <a:lnTo>
                  <a:pt x="4" y="461"/>
                </a:lnTo>
                <a:lnTo>
                  <a:pt x="11" y="421"/>
                </a:lnTo>
                <a:lnTo>
                  <a:pt x="18" y="370"/>
                </a:lnTo>
                <a:lnTo>
                  <a:pt x="28" y="308"/>
                </a:lnTo>
                <a:lnTo>
                  <a:pt x="37" y="244"/>
                </a:lnTo>
                <a:lnTo>
                  <a:pt x="43" y="211"/>
                </a:lnTo>
                <a:lnTo>
                  <a:pt x="47" y="183"/>
                </a:lnTo>
                <a:lnTo>
                  <a:pt x="55" y="125"/>
                </a:lnTo>
                <a:lnTo>
                  <a:pt x="64" y="65"/>
                </a:lnTo>
                <a:lnTo>
                  <a:pt x="68" y="41"/>
                </a:lnTo>
                <a:lnTo>
                  <a:pt x="74" y="0"/>
                </a:lnTo>
                <a:lnTo>
                  <a:pt x="119" y="8"/>
                </a:lnTo>
                <a:lnTo>
                  <a:pt x="122" y="7"/>
                </a:lnTo>
                <a:lnTo>
                  <a:pt x="150" y="11"/>
                </a:lnTo>
                <a:lnTo>
                  <a:pt x="165" y="13"/>
                </a:lnTo>
                <a:lnTo>
                  <a:pt x="251" y="27"/>
                </a:lnTo>
                <a:lnTo>
                  <a:pt x="277" y="30"/>
                </a:lnTo>
                <a:lnTo>
                  <a:pt x="304" y="34"/>
                </a:lnTo>
                <a:lnTo>
                  <a:pt x="423" y="50"/>
                </a:lnTo>
                <a:lnTo>
                  <a:pt x="441" y="51"/>
                </a:lnTo>
                <a:lnTo>
                  <a:pt x="510" y="59"/>
                </a:lnTo>
                <a:lnTo>
                  <a:pt x="513" y="59"/>
                </a:lnTo>
                <a:lnTo>
                  <a:pt x="584" y="66"/>
                </a:lnTo>
                <a:lnTo>
                  <a:pt x="581" y="119"/>
                </a:lnTo>
                <a:lnTo>
                  <a:pt x="577" y="168"/>
                </a:lnTo>
                <a:lnTo>
                  <a:pt x="577" y="173"/>
                </a:lnTo>
                <a:lnTo>
                  <a:pt x="574" y="209"/>
                </a:lnTo>
                <a:lnTo>
                  <a:pt x="570" y="252"/>
                </a:lnTo>
                <a:lnTo>
                  <a:pt x="569" y="256"/>
                </a:lnTo>
                <a:lnTo>
                  <a:pt x="565" y="315"/>
                </a:lnTo>
                <a:lnTo>
                  <a:pt x="561" y="363"/>
                </a:lnTo>
                <a:lnTo>
                  <a:pt x="555" y="440"/>
                </a:lnTo>
                <a:lnTo>
                  <a:pt x="552" y="477"/>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6" name="Freeform 12"/>
          <p:cNvSpPr>
            <a:spLocks noEditPoints="1"/>
          </p:cNvSpPr>
          <p:nvPr/>
        </p:nvSpPr>
        <p:spPr bwMode="auto">
          <a:xfrm>
            <a:off x="5072847" y="1295420"/>
            <a:ext cx="823698" cy="771566"/>
          </a:xfrm>
          <a:custGeom>
            <a:avLst/>
            <a:gdLst/>
            <a:ahLst/>
            <a:cxnLst>
              <a:cxn ang="0">
                <a:pos x="366" y="269"/>
              </a:cxn>
              <a:cxn ang="0">
                <a:pos x="369" y="286"/>
              </a:cxn>
              <a:cxn ang="0">
                <a:pos x="391" y="246"/>
              </a:cxn>
              <a:cxn ang="0">
                <a:pos x="414" y="249"/>
              </a:cxn>
              <a:cxn ang="0">
                <a:pos x="397" y="338"/>
              </a:cxn>
              <a:cxn ang="0">
                <a:pos x="387" y="432"/>
              </a:cxn>
              <a:cxn ang="0">
                <a:pos x="397" y="496"/>
              </a:cxn>
              <a:cxn ang="0">
                <a:pos x="363" y="543"/>
              </a:cxn>
              <a:cxn ang="0">
                <a:pos x="279" y="549"/>
              </a:cxn>
              <a:cxn ang="0">
                <a:pos x="185" y="552"/>
              </a:cxn>
              <a:cxn ang="0">
                <a:pos x="164" y="533"/>
              </a:cxn>
              <a:cxn ang="0">
                <a:pos x="147" y="511"/>
              </a:cxn>
              <a:cxn ang="0">
                <a:pos x="141" y="477"/>
              </a:cxn>
              <a:cxn ang="0">
                <a:pos x="136" y="448"/>
              </a:cxn>
              <a:cxn ang="0">
                <a:pos x="132" y="420"/>
              </a:cxn>
              <a:cxn ang="0">
                <a:pos x="119" y="378"/>
              </a:cxn>
              <a:cxn ang="0">
                <a:pos x="98" y="363"/>
              </a:cxn>
              <a:cxn ang="0">
                <a:pos x="77" y="333"/>
              </a:cxn>
              <a:cxn ang="0">
                <a:pos x="52" y="316"/>
              </a:cxn>
              <a:cxn ang="0">
                <a:pos x="24" y="298"/>
              </a:cxn>
              <a:cxn ang="0">
                <a:pos x="12" y="267"/>
              </a:cxn>
              <a:cxn ang="0">
                <a:pos x="12" y="247"/>
              </a:cxn>
              <a:cxn ang="0">
                <a:pos x="12" y="223"/>
              </a:cxn>
              <a:cxn ang="0">
                <a:pos x="18" y="195"/>
              </a:cxn>
              <a:cxn ang="0">
                <a:pos x="4" y="180"/>
              </a:cxn>
              <a:cxn ang="0">
                <a:pos x="7" y="155"/>
              </a:cxn>
              <a:cxn ang="0">
                <a:pos x="23" y="131"/>
              </a:cxn>
              <a:cxn ang="0">
                <a:pos x="37" y="121"/>
              </a:cxn>
              <a:cxn ang="0">
                <a:pos x="39" y="41"/>
              </a:cxn>
              <a:cxn ang="0">
                <a:pos x="91" y="27"/>
              </a:cxn>
              <a:cxn ang="0">
                <a:pos x="150" y="38"/>
              </a:cxn>
              <a:cxn ang="0">
                <a:pos x="181" y="48"/>
              </a:cxn>
              <a:cxn ang="0">
                <a:pos x="193" y="61"/>
              </a:cxn>
              <a:cxn ang="0">
                <a:pos x="271" y="92"/>
              </a:cxn>
              <a:cxn ang="0">
                <a:pos x="295" y="104"/>
              </a:cxn>
              <a:cxn ang="0">
                <a:pos x="305" y="108"/>
              </a:cxn>
              <a:cxn ang="0">
                <a:pos x="314" y="104"/>
              </a:cxn>
              <a:cxn ang="0">
                <a:pos x="325" y="106"/>
              </a:cxn>
              <a:cxn ang="0">
                <a:pos x="339" y="111"/>
              </a:cxn>
              <a:cxn ang="0">
                <a:pos x="349" y="120"/>
              </a:cxn>
              <a:cxn ang="0">
                <a:pos x="354" y="129"/>
              </a:cxn>
              <a:cxn ang="0">
                <a:pos x="369" y="139"/>
              </a:cxn>
              <a:cxn ang="0">
                <a:pos x="372" y="150"/>
              </a:cxn>
              <a:cxn ang="0">
                <a:pos x="372" y="164"/>
              </a:cxn>
              <a:cxn ang="0">
                <a:pos x="367" y="182"/>
              </a:cxn>
              <a:cxn ang="0">
                <a:pos x="375" y="182"/>
              </a:cxn>
              <a:cxn ang="0">
                <a:pos x="381" y="195"/>
              </a:cxn>
              <a:cxn ang="0">
                <a:pos x="384" y="208"/>
              </a:cxn>
              <a:cxn ang="0">
                <a:pos x="381" y="231"/>
              </a:cxn>
              <a:cxn ang="0">
                <a:pos x="429" y="190"/>
              </a:cxn>
              <a:cxn ang="0">
                <a:pos x="429" y="215"/>
              </a:cxn>
              <a:cxn ang="0">
                <a:pos x="415" y="248"/>
              </a:cxn>
              <a:cxn ang="0">
                <a:pos x="416" y="200"/>
              </a:cxn>
            </a:cxnLst>
            <a:rect l="0" t="0" r="r" b="b"/>
            <a:pathLst>
              <a:path w="435" h="554">
                <a:moveTo>
                  <a:pt x="381" y="231"/>
                </a:moveTo>
                <a:lnTo>
                  <a:pt x="374" y="236"/>
                </a:lnTo>
                <a:lnTo>
                  <a:pt x="375" y="242"/>
                </a:lnTo>
                <a:lnTo>
                  <a:pt x="366" y="263"/>
                </a:lnTo>
                <a:lnTo>
                  <a:pt x="366" y="269"/>
                </a:lnTo>
                <a:lnTo>
                  <a:pt x="365" y="273"/>
                </a:lnTo>
                <a:lnTo>
                  <a:pt x="368" y="278"/>
                </a:lnTo>
                <a:lnTo>
                  <a:pt x="365" y="275"/>
                </a:lnTo>
                <a:lnTo>
                  <a:pt x="362" y="282"/>
                </a:lnTo>
                <a:lnTo>
                  <a:pt x="369" y="286"/>
                </a:lnTo>
                <a:lnTo>
                  <a:pt x="372" y="285"/>
                </a:lnTo>
                <a:lnTo>
                  <a:pt x="375" y="275"/>
                </a:lnTo>
                <a:lnTo>
                  <a:pt x="383" y="271"/>
                </a:lnTo>
                <a:lnTo>
                  <a:pt x="385" y="265"/>
                </a:lnTo>
                <a:lnTo>
                  <a:pt x="391" y="246"/>
                </a:lnTo>
                <a:lnTo>
                  <a:pt x="395" y="244"/>
                </a:lnTo>
                <a:lnTo>
                  <a:pt x="397" y="247"/>
                </a:lnTo>
                <a:lnTo>
                  <a:pt x="404" y="238"/>
                </a:lnTo>
                <a:lnTo>
                  <a:pt x="410" y="247"/>
                </a:lnTo>
                <a:lnTo>
                  <a:pt x="414" y="249"/>
                </a:lnTo>
                <a:lnTo>
                  <a:pt x="411" y="264"/>
                </a:lnTo>
                <a:lnTo>
                  <a:pt x="405" y="282"/>
                </a:lnTo>
                <a:lnTo>
                  <a:pt x="403" y="308"/>
                </a:lnTo>
                <a:lnTo>
                  <a:pt x="405" y="328"/>
                </a:lnTo>
                <a:lnTo>
                  <a:pt x="397" y="338"/>
                </a:lnTo>
                <a:lnTo>
                  <a:pt x="393" y="364"/>
                </a:lnTo>
                <a:lnTo>
                  <a:pt x="397" y="391"/>
                </a:lnTo>
                <a:lnTo>
                  <a:pt x="392" y="407"/>
                </a:lnTo>
                <a:lnTo>
                  <a:pt x="391" y="419"/>
                </a:lnTo>
                <a:lnTo>
                  <a:pt x="387" y="432"/>
                </a:lnTo>
                <a:lnTo>
                  <a:pt x="388" y="452"/>
                </a:lnTo>
                <a:lnTo>
                  <a:pt x="391" y="468"/>
                </a:lnTo>
                <a:lnTo>
                  <a:pt x="389" y="473"/>
                </a:lnTo>
                <a:lnTo>
                  <a:pt x="394" y="481"/>
                </a:lnTo>
                <a:lnTo>
                  <a:pt x="397" y="496"/>
                </a:lnTo>
                <a:lnTo>
                  <a:pt x="402" y="504"/>
                </a:lnTo>
                <a:lnTo>
                  <a:pt x="401" y="518"/>
                </a:lnTo>
                <a:lnTo>
                  <a:pt x="402" y="539"/>
                </a:lnTo>
                <a:lnTo>
                  <a:pt x="371" y="543"/>
                </a:lnTo>
                <a:lnTo>
                  <a:pt x="363" y="543"/>
                </a:lnTo>
                <a:lnTo>
                  <a:pt x="333" y="546"/>
                </a:lnTo>
                <a:lnTo>
                  <a:pt x="328" y="546"/>
                </a:lnTo>
                <a:lnTo>
                  <a:pt x="314" y="547"/>
                </a:lnTo>
                <a:lnTo>
                  <a:pt x="282" y="548"/>
                </a:lnTo>
                <a:lnTo>
                  <a:pt x="279" y="549"/>
                </a:lnTo>
                <a:lnTo>
                  <a:pt x="246" y="550"/>
                </a:lnTo>
                <a:lnTo>
                  <a:pt x="239" y="550"/>
                </a:lnTo>
                <a:lnTo>
                  <a:pt x="201" y="553"/>
                </a:lnTo>
                <a:lnTo>
                  <a:pt x="184" y="554"/>
                </a:lnTo>
                <a:lnTo>
                  <a:pt x="185" y="552"/>
                </a:lnTo>
                <a:lnTo>
                  <a:pt x="184" y="548"/>
                </a:lnTo>
                <a:lnTo>
                  <a:pt x="182" y="546"/>
                </a:lnTo>
                <a:lnTo>
                  <a:pt x="179" y="538"/>
                </a:lnTo>
                <a:lnTo>
                  <a:pt x="175" y="536"/>
                </a:lnTo>
                <a:lnTo>
                  <a:pt x="164" y="533"/>
                </a:lnTo>
                <a:lnTo>
                  <a:pt x="162" y="533"/>
                </a:lnTo>
                <a:lnTo>
                  <a:pt x="156" y="531"/>
                </a:lnTo>
                <a:lnTo>
                  <a:pt x="150" y="527"/>
                </a:lnTo>
                <a:lnTo>
                  <a:pt x="148" y="521"/>
                </a:lnTo>
                <a:lnTo>
                  <a:pt x="147" y="511"/>
                </a:lnTo>
                <a:lnTo>
                  <a:pt x="144" y="504"/>
                </a:lnTo>
                <a:lnTo>
                  <a:pt x="142" y="495"/>
                </a:lnTo>
                <a:lnTo>
                  <a:pt x="141" y="485"/>
                </a:lnTo>
                <a:lnTo>
                  <a:pt x="141" y="485"/>
                </a:lnTo>
                <a:lnTo>
                  <a:pt x="141" y="477"/>
                </a:lnTo>
                <a:lnTo>
                  <a:pt x="147" y="462"/>
                </a:lnTo>
                <a:lnTo>
                  <a:pt x="147" y="460"/>
                </a:lnTo>
                <a:lnTo>
                  <a:pt x="146" y="455"/>
                </a:lnTo>
                <a:lnTo>
                  <a:pt x="137" y="450"/>
                </a:lnTo>
                <a:lnTo>
                  <a:pt x="136" y="448"/>
                </a:lnTo>
                <a:lnTo>
                  <a:pt x="135" y="443"/>
                </a:lnTo>
                <a:lnTo>
                  <a:pt x="133" y="437"/>
                </a:lnTo>
                <a:lnTo>
                  <a:pt x="133" y="432"/>
                </a:lnTo>
                <a:lnTo>
                  <a:pt x="132" y="427"/>
                </a:lnTo>
                <a:lnTo>
                  <a:pt x="132" y="420"/>
                </a:lnTo>
                <a:lnTo>
                  <a:pt x="130" y="411"/>
                </a:lnTo>
                <a:lnTo>
                  <a:pt x="130" y="405"/>
                </a:lnTo>
                <a:lnTo>
                  <a:pt x="130" y="397"/>
                </a:lnTo>
                <a:lnTo>
                  <a:pt x="127" y="389"/>
                </a:lnTo>
                <a:lnTo>
                  <a:pt x="119" y="378"/>
                </a:lnTo>
                <a:lnTo>
                  <a:pt x="116" y="373"/>
                </a:lnTo>
                <a:lnTo>
                  <a:pt x="108" y="368"/>
                </a:lnTo>
                <a:lnTo>
                  <a:pt x="104" y="368"/>
                </a:lnTo>
                <a:lnTo>
                  <a:pt x="102" y="366"/>
                </a:lnTo>
                <a:lnTo>
                  <a:pt x="98" y="363"/>
                </a:lnTo>
                <a:lnTo>
                  <a:pt x="91" y="355"/>
                </a:lnTo>
                <a:lnTo>
                  <a:pt x="83" y="348"/>
                </a:lnTo>
                <a:lnTo>
                  <a:pt x="80" y="340"/>
                </a:lnTo>
                <a:lnTo>
                  <a:pt x="77" y="337"/>
                </a:lnTo>
                <a:lnTo>
                  <a:pt x="77" y="333"/>
                </a:lnTo>
                <a:lnTo>
                  <a:pt x="76" y="330"/>
                </a:lnTo>
                <a:lnTo>
                  <a:pt x="72" y="328"/>
                </a:lnTo>
                <a:lnTo>
                  <a:pt x="64" y="321"/>
                </a:lnTo>
                <a:lnTo>
                  <a:pt x="55" y="319"/>
                </a:lnTo>
                <a:lnTo>
                  <a:pt x="52" y="316"/>
                </a:lnTo>
                <a:lnTo>
                  <a:pt x="48" y="312"/>
                </a:lnTo>
                <a:lnTo>
                  <a:pt x="46" y="306"/>
                </a:lnTo>
                <a:lnTo>
                  <a:pt x="45" y="305"/>
                </a:lnTo>
                <a:lnTo>
                  <a:pt x="32" y="303"/>
                </a:lnTo>
                <a:lnTo>
                  <a:pt x="24" y="298"/>
                </a:lnTo>
                <a:lnTo>
                  <a:pt x="22" y="295"/>
                </a:lnTo>
                <a:lnTo>
                  <a:pt x="15" y="286"/>
                </a:lnTo>
                <a:lnTo>
                  <a:pt x="10" y="282"/>
                </a:lnTo>
                <a:lnTo>
                  <a:pt x="13" y="271"/>
                </a:lnTo>
                <a:lnTo>
                  <a:pt x="12" y="267"/>
                </a:lnTo>
                <a:lnTo>
                  <a:pt x="12" y="263"/>
                </a:lnTo>
                <a:lnTo>
                  <a:pt x="13" y="261"/>
                </a:lnTo>
                <a:lnTo>
                  <a:pt x="13" y="258"/>
                </a:lnTo>
                <a:lnTo>
                  <a:pt x="12" y="250"/>
                </a:lnTo>
                <a:lnTo>
                  <a:pt x="12" y="247"/>
                </a:lnTo>
                <a:lnTo>
                  <a:pt x="9" y="242"/>
                </a:lnTo>
                <a:lnTo>
                  <a:pt x="13" y="236"/>
                </a:lnTo>
                <a:lnTo>
                  <a:pt x="13" y="231"/>
                </a:lnTo>
                <a:lnTo>
                  <a:pt x="11" y="227"/>
                </a:lnTo>
                <a:lnTo>
                  <a:pt x="12" y="223"/>
                </a:lnTo>
                <a:lnTo>
                  <a:pt x="12" y="213"/>
                </a:lnTo>
                <a:lnTo>
                  <a:pt x="14" y="211"/>
                </a:lnTo>
                <a:lnTo>
                  <a:pt x="16" y="205"/>
                </a:lnTo>
                <a:lnTo>
                  <a:pt x="18" y="200"/>
                </a:lnTo>
                <a:lnTo>
                  <a:pt x="18" y="195"/>
                </a:lnTo>
                <a:lnTo>
                  <a:pt x="18" y="192"/>
                </a:lnTo>
                <a:lnTo>
                  <a:pt x="15" y="191"/>
                </a:lnTo>
                <a:lnTo>
                  <a:pt x="12" y="182"/>
                </a:lnTo>
                <a:lnTo>
                  <a:pt x="10" y="180"/>
                </a:lnTo>
                <a:lnTo>
                  <a:pt x="4" y="180"/>
                </a:lnTo>
                <a:lnTo>
                  <a:pt x="1" y="178"/>
                </a:lnTo>
                <a:lnTo>
                  <a:pt x="0" y="170"/>
                </a:lnTo>
                <a:lnTo>
                  <a:pt x="2" y="162"/>
                </a:lnTo>
                <a:lnTo>
                  <a:pt x="3" y="160"/>
                </a:lnTo>
                <a:lnTo>
                  <a:pt x="7" y="155"/>
                </a:lnTo>
                <a:lnTo>
                  <a:pt x="10" y="146"/>
                </a:lnTo>
                <a:lnTo>
                  <a:pt x="11" y="145"/>
                </a:lnTo>
                <a:lnTo>
                  <a:pt x="12" y="139"/>
                </a:lnTo>
                <a:lnTo>
                  <a:pt x="15" y="136"/>
                </a:lnTo>
                <a:lnTo>
                  <a:pt x="23" y="131"/>
                </a:lnTo>
                <a:lnTo>
                  <a:pt x="24" y="127"/>
                </a:lnTo>
                <a:lnTo>
                  <a:pt x="30" y="127"/>
                </a:lnTo>
                <a:lnTo>
                  <a:pt x="32" y="121"/>
                </a:lnTo>
                <a:lnTo>
                  <a:pt x="36" y="122"/>
                </a:lnTo>
                <a:lnTo>
                  <a:pt x="37" y="121"/>
                </a:lnTo>
                <a:lnTo>
                  <a:pt x="38" y="117"/>
                </a:lnTo>
                <a:lnTo>
                  <a:pt x="42" y="115"/>
                </a:lnTo>
                <a:lnTo>
                  <a:pt x="42" y="104"/>
                </a:lnTo>
                <a:lnTo>
                  <a:pt x="39" y="72"/>
                </a:lnTo>
                <a:lnTo>
                  <a:pt x="39" y="41"/>
                </a:lnTo>
                <a:lnTo>
                  <a:pt x="45" y="42"/>
                </a:lnTo>
                <a:lnTo>
                  <a:pt x="52" y="31"/>
                </a:lnTo>
                <a:lnTo>
                  <a:pt x="59" y="38"/>
                </a:lnTo>
                <a:lnTo>
                  <a:pt x="65" y="38"/>
                </a:lnTo>
                <a:lnTo>
                  <a:pt x="91" y="27"/>
                </a:lnTo>
                <a:lnTo>
                  <a:pt x="139" y="0"/>
                </a:lnTo>
                <a:lnTo>
                  <a:pt x="145" y="4"/>
                </a:lnTo>
                <a:lnTo>
                  <a:pt x="145" y="8"/>
                </a:lnTo>
                <a:lnTo>
                  <a:pt x="136" y="46"/>
                </a:lnTo>
                <a:lnTo>
                  <a:pt x="150" y="38"/>
                </a:lnTo>
                <a:lnTo>
                  <a:pt x="164" y="44"/>
                </a:lnTo>
                <a:lnTo>
                  <a:pt x="174" y="46"/>
                </a:lnTo>
                <a:lnTo>
                  <a:pt x="176" y="49"/>
                </a:lnTo>
                <a:lnTo>
                  <a:pt x="181" y="47"/>
                </a:lnTo>
                <a:lnTo>
                  <a:pt x="181" y="48"/>
                </a:lnTo>
                <a:lnTo>
                  <a:pt x="182" y="50"/>
                </a:lnTo>
                <a:lnTo>
                  <a:pt x="184" y="50"/>
                </a:lnTo>
                <a:lnTo>
                  <a:pt x="185" y="53"/>
                </a:lnTo>
                <a:lnTo>
                  <a:pt x="189" y="53"/>
                </a:lnTo>
                <a:lnTo>
                  <a:pt x="193" y="61"/>
                </a:lnTo>
                <a:lnTo>
                  <a:pt x="194" y="66"/>
                </a:lnTo>
                <a:lnTo>
                  <a:pt x="196" y="70"/>
                </a:lnTo>
                <a:lnTo>
                  <a:pt x="197" y="73"/>
                </a:lnTo>
                <a:lnTo>
                  <a:pt x="210" y="77"/>
                </a:lnTo>
                <a:lnTo>
                  <a:pt x="271" y="92"/>
                </a:lnTo>
                <a:lnTo>
                  <a:pt x="279" y="97"/>
                </a:lnTo>
                <a:lnTo>
                  <a:pt x="285" y="100"/>
                </a:lnTo>
                <a:lnTo>
                  <a:pt x="293" y="105"/>
                </a:lnTo>
                <a:lnTo>
                  <a:pt x="294" y="104"/>
                </a:lnTo>
                <a:lnTo>
                  <a:pt x="295" y="104"/>
                </a:lnTo>
                <a:lnTo>
                  <a:pt x="295" y="106"/>
                </a:lnTo>
                <a:lnTo>
                  <a:pt x="298" y="104"/>
                </a:lnTo>
                <a:lnTo>
                  <a:pt x="301" y="105"/>
                </a:lnTo>
                <a:lnTo>
                  <a:pt x="303" y="105"/>
                </a:lnTo>
                <a:lnTo>
                  <a:pt x="305" y="108"/>
                </a:lnTo>
                <a:lnTo>
                  <a:pt x="307" y="108"/>
                </a:lnTo>
                <a:lnTo>
                  <a:pt x="308" y="105"/>
                </a:lnTo>
                <a:lnTo>
                  <a:pt x="310" y="106"/>
                </a:lnTo>
                <a:lnTo>
                  <a:pt x="312" y="105"/>
                </a:lnTo>
                <a:lnTo>
                  <a:pt x="314" y="104"/>
                </a:lnTo>
                <a:lnTo>
                  <a:pt x="316" y="105"/>
                </a:lnTo>
                <a:lnTo>
                  <a:pt x="317" y="106"/>
                </a:lnTo>
                <a:lnTo>
                  <a:pt x="319" y="106"/>
                </a:lnTo>
                <a:lnTo>
                  <a:pt x="323" y="108"/>
                </a:lnTo>
                <a:lnTo>
                  <a:pt x="325" y="106"/>
                </a:lnTo>
                <a:lnTo>
                  <a:pt x="328" y="110"/>
                </a:lnTo>
                <a:lnTo>
                  <a:pt x="330" y="111"/>
                </a:lnTo>
                <a:lnTo>
                  <a:pt x="334" y="110"/>
                </a:lnTo>
                <a:lnTo>
                  <a:pt x="337" y="112"/>
                </a:lnTo>
                <a:lnTo>
                  <a:pt x="339" y="111"/>
                </a:lnTo>
                <a:lnTo>
                  <a:pt x="341" y="113"/>
                </a:lnTo>
                <a:lnTo>
                  <a:pt x="344" y="113"/>
                </a:lnTo>
                <a:lnTo>
                  <a:pt x="345" y="114"/>
                </a:lnTo>
                <a:lnTo>
                  <a:pt x="345" y="117"/>
                </a:lnTo>
                <a:lnTo>
                  <a:pt x="349" y="120"/>
                </a:lnTo>
                <a:lnTo>
                  <a:pt x="344" y="124"/>
                </a:lnTo>
                <a:lnTo>
                  <a:pt x="344" y="127"/>
                </a:lnTo>
                <a:lnTo>
                  <a:pt x="348" y="130"/>
                </a:lnTo>
                <a:lnTo>
                  <a:pt x="350" y="130"/>
                </a:lnTo>
                <a:lnTo>
                  <a:pt x="354" y="129"/>
                </a:lnTo>
                <a:lnTo>
                  <a:pt x="356" y="132"/>
                </a:lnTo>
                <a:lnTo>
                  <a:pt x="363" y="133"/>
                </a:lnTo>
                <a:lnTo>
                  <a:pt x="366" y="137"/>
                </a:lnTo>
                <a:lnTo>
                  <a:pt x="369" y="138"/>
                </a:lnTo>
                <a:lnTo>
                  <a:pt x="369" y="139"/>
                </a:lnTo>
                <a:lnTo>
                  <a:pt x="371" y="141"/>
                </a:lnTo>
                <a:lnTo>
                  <a:pt x="371" y="142"/>
                </a:lnTo>
                <a:lnTo>
                  <a:pt x="368" y="144"/>
                </a:lnTo>
                <a:lnTo>
                  <a:pt x="368" y="146"/>
                </a:lnTo>
                <a:lnTo>
                  <a:pt x="372" y="150"/>
                </a:lnTo>
                <a:lnTo>
                  <a:pt x="372" y="152"/>
                </a:lnTo>
                <a:lnTo>
                  <a:pt x="371" y="156"/>
                </a:lnTo>
                <a:lnTo>
                  <a:pt x="369" y="156"/>
                </a:lnTo>
                <a:lnTo>
                  <a:pt x="370" y="158"/>
                </a:lnTo>
                <a:lnTo>
                  <a:pt x="372" y="164"/>
                </a:lnTo>
                <a:lnTo>
                  <a:pt x="371" y="169"/>
                </a:lnTo>
                <a:lnTo>
                  <a:pt x="368" y="172"/>
                </a:lnTo>
                <a:lnTo>
                  <a:pt x="369" y="177"/>
                </a:lnTo>
                <a:lnTo>
                  <a:pt x="367" y="182"/>
                </a:lnTo>
                <a:lnTo>
                  <a:pt x="367" y="182"/>
                </a:lnTo>
                <a:lnTo>
                  <a:pt x="368" y="181"/>
                </a:lnTo>
                <a:lnTo>
                  <a:pt x="368" y="181"/>
                </a:lnTo>
                <a:lnTo>
                  <a:pt x="370" y="183"/>
                </a:lnTo>
                <a:lnTo>
                  <a:pt x="371" y="182"/>
                </a:lnTo>
                <a:lnTo>
                  <a:pt x="375" y="182"/>
                </a:lnTo>
                <a:lnTo>
                  <a:pt x="381" y="178"/>
                </a:lnTo>
                <a:lnTo>
                  <a:pt x="384" y="181"/>
                </a:lnTo>
                <a:lnTo>
                  <a:pt x="384" y="182"/>
                </a:lnTo>
                <a:lnTo>
                  <a:pt x="381" y="192"/>
                </a:lnTo>
                <a:lnTo>
                  <a:pt x="381" y="195"/>
                </a:lnTo>
                <a:lnTo>
                  <a:pt x="379" y="197"/>
                </a:lnTo>
                <a:lnTo>
                  <a:pt x="379" y="199"/>
                </a:lnTo>
                <a:lnTo>
                  <a:pt x="378" y="202"/>
                </a:lnTo>
                <a:lnTo>
                  <a:pt x="379" y="204"/>
                </a:lnTo>
                <a:lnTo>
                  <a:pt x="384" y="208"/>
                </a:lnTo>
                <a:lnTo>
                  <a:pt x="385" y="212"/>
                </a:lnTo>
                <a:lnTo>
                  <a:pt x="391" y="213"/>
                </a:lnTo>
                <a:lnTo>
                  <a:pt x="389" y="219"/>
                </a:lnTo>
                <a:lnTo>
                  <a:pt x="389" y="227"/>
                </a:lnTo>
                <a:lnTo>
                  <a:pt x="381" y="231"/>
                </a:lnTo>
                <a:close/>
                <a:moveTo>
                  <a:pt x="430" y="186"/>
                </a:moveTo>
                <a:lnTo>
                  <a:pt x="433" y="183"/>
                </a:lnTo>
                <a:lnTo>
                  <a:pt x="435" y="191"/>
                </a:lnTo>
                <a:lnTo>
                  <a:pt x="433" y="194"/>
                </a:lnTo>
                <a:lnTo>
                  <a:pt x="429" y="190"/>
                </a:lnTo>
                <a:lnTo>
                  <a:pt x="432" y="203"/>
                </a:lnTo>
                <a:lnTo>
                  <a:pt x="427" y="204"/>
                </a:lnTo>
                <a:lnTo>
                  <a:pt x="431" y="210"/>
                </a:lnTo>
                <a:lnTo>
                  <a:pt x="427" y="211"/>
                </a:lnTo>
                <a:lnTo>
                  <a:pt x="429" y="215"/>
                </a:lnTo>
                <a:lnTo>
                  <a:pt x="426" y="214"/>
                </a:lnTo>
                <a:lnTo>
                  <a:pt x="422" y="224"/>
                </a:lnTo>
                <a:lnTo>
                  <a:pt x="423" y="231"/>
                </a:lnTo>
                <a:lnTo>
                  <a:pt x="421" y="238"/>
                </a:lnTo>
                <a:lnTo>
                  <a:pt x="415" y="248"/>
                </a:lnTo>
                <a:lnTo>
                  <a:pt x="409" y="244"/>
                </a:lnTo>
                <a:lnTo>
                  <a:pt x="406" y="235"/>
                </a:lnTo>
                <a:lnTo>
                  <a:pt x="409" y="222"/>
                </a:lnTo>
                <a:lnTo>
                  <a:pt x="414" y="216"/>
                </a:lnTo>
                <a:lnTo>
                  <a:pt x="416" y="200"/>
                </a:lnTo>
                <a:lnTo>
                  <a:pt x="420" y="203"/>
                </a:lnTo>
                <a:lnTo>
                  <a:pt x="426" y="185"/>
                </a:lnTo>
                <a:lnTo>
                  <a:pt x="430" y="186"/>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7" name="Freeform 13"/>
          <p:cNvSpPr>
            <a:spLocks/>
          </p:cNvSpPr>
          <p:nvPr/>
        </p:nvSpPr>
        <p:spPr bwMode="auto">
          <a:xfrm>
            <a:off x="1590590" y="716049"/>
            <a:ext cx="944886" cy="1320297"/>
          </a:xfrm>
          <a:custGeom>
            <a:avLst/>
            <a:gdLst/>
            <a:ahLst/>
            <a:cxnLst>
              <a:cxn ang="0">
                <a:pos x="48" y="629"/>
              </a:cxn>
              <a:cxn ang="0">
                <a:pos x="59" y="611"/>
              </a:cxn>
              <a:cxn ang="0">
                <a:pos x="60" y="587"/>
              </a:cxn>
              <a:cxn ang="0">
                <a:pos x="52" y="577"/>
              </a:cxn>
              <a:cxn ang="0">
                <a:pos x="47" y="565"/>
              </a:cxn>
              <a:cxn ang="0">
                <a:pos x="57" y="543"/>
              </a:cxn>
              <a:cxn ang="0">
                <a:pos x="77" y="516"/>
              </a:cxn>
              <a:cxn ang="0">
                <a:pos x="91" y="495"/>
              </a:cxn>
              <a:cxn ang="0">
                <a:pos x="96" y="483"/>
              </a:cxn>
              <a:cxn ang="0">
                <a:pos x="122" y="440"/>
              </a:cxn>
              <a:cxn ang="0">
                <a:pos x="129" y="405"/>
              </a:cxn>
              <a:cxn ang="0">
                <a:pos x="112" y="371"/>
              </a:cxn>
              <a:cxn ang="0">
                <a:pos x="112" y="344"/>
              </a:cxn>
              <a:cxn ang="0">
                <a:pos x="113" y="314"/>
              </a:cxn>
              <a:cxn ang="0">
                <a:pos x="155" y="116"/>
              </a:cxn>
              <a:cxn ang="0">
                <a:pos x="221" y="141"/>
              </a:cxn>
              <a:cxn ang="0">
                <a:pos x="230" y="165"/>
              </a:cxn>
              <a:cxn ang="0">
                <a:pos x="236" y="190"/>
              </a:cxn>
              <a:cxn ang="0">
                <a:pos x="236" y="211"/>
              </a:cxn>
              <a:cxn ang="0">
                <a:pos x="235" y="221"/>
              </a:cxn>
              <a:cxn ang="0">
                <a:pos x="247" y="238"/>
              </a:cxn>
              <a:cxn ang="0">
                <a:pos x="261" y="263"/>
              </a:cxn>
              <a:cxn ang="0">
                <a:pos x="271" y="287"/>
              </a:cxn>
              <a:cxn ang="0">
                <a:pos x="275" y="306"/>
              </a:cxn>
              <a:cxn ang="0">
                <a:pos x="287" y="314"/>
              </a:cxn>
              <a:cxn ang="0">
                <a:pos x="297" y="330"/>
              </a:cxn>
              <a:cxn ang="0">
                <a:pos x="304" y="346"/>
              </a:cxn>
              <a:cxn ang="0">
                <a:pos x="293" y="373"/>
              </a:cxn>
              <a:cxn ang="0">
                <a:pos x="285" y="387"/>
              </a:cxn>
              <a:cxn ang="0">
                <a:pos x="283" y="404"/>
              </a:cxn>
              <a:cxn ang="0">
                <a:pos x="286" y="419"/>
              </a:cxn>
              <a:cxn ang="0">
                <a:pos x="276" y="430"/>
              </a:cxn>
              <a:cxn ang="0">
                <a:pos x="274" y="449"/>
              </a:cxn>
              <a:cxn ang="0">
                <a:pos x="274" y="463"/>
              </a:cxn>
              <a:cxn ang="0">
                <a:pos x="287" y="473"/>
              </a:cxn>
              <a:cxn ang="0">
                <a:pos x="300" y="465"/>
              </a:cxn>
              <a:cxn ang="0">
                <a:pos x="309" y="453"/>
              </a:cxn>
              <a:cxn ang="0">
                <a:pos x="316" y="463"/>
              </a:cxn>
              <a:cxn ang="0">
                <a:pos x="323" y="478"/>
              </a:cxn>
              <a:cxn ang="0">
                <a:pos x="324" y="507"/>
              </a:cxn>
              <a:cxn ang="0">
                <a:pos x="328" y="529"/>
              </a:cxn>
              <a:cxn ang="0">
                <a:pos x="336" y="539"/>
              </a:cxn>
              <a:cxn ang="0">
                <a:pos x="331" y="553"/>
              </a:cxn>
              <a:cxn ang="0">
                <a:pos x="344" y="571"/>
              </a:cxn>
              <a:cxn ang="0">
                <a:pos x="355" y="590"/>
              </a:cxn>
              <a:cxn ang="0">
                <a:pos x="355" y="615"/>
              </a:cxn>
              <a:cxn ang="0">
                <a:pos x="364" y="630"/>
              </a:cxn>
              <a:cxn ang="0">
                <a:pos x="372" y="619"/>
              </a:cxn>
              <a:cxn ang="0">
                <a:pos x="396" y="624"/>
              </a:cxn>
              <a:cxn ang="0">
                <a:pos x="413" y="615"/>
              </a:cxn>
              <a:cxn ang="0">
                <a:pos x="426" y="622"/>
              </a:cxn>
              <a:cxn ang="0">
                <a:pos x="445" y="629"/>
              </a:cxn>
              <a:cxn ang="0">
                <a:pos x="463" y="626"/>
              </a:cxn>
              <a:cxn ang="0">
                <a:pos x="468" y="621"/>
              </a:cxn>
              <a:cxn ang="0">
                <a:pos x="472" y="610"/>
              </a:cxn>
              <a:cxn ang="0">
                <a:pos x="482" y="607"/>
              </a:cxn>
              <a:cxn ang="0">
                <a:pos x="489" y="621"/>
              </a:cxn>
              <a:cxn ang="0">
                <a:pos x="494" y="635"/>
              </a:cxn>
              <a:cxn ang="0">
                <a:pos x="478" y="789"/>
              </a:cxn>
              <a:cxn ang="0">
                <a:pos x="370" y="932"/>
              </a:cxn>
              <a:cxn ang="0">
                <a:pos x="2" y="855"/>
              </a:cxn>
            </a:cxnLst>
            <a:rect l="0" t="0" r="r" b="b"/>
            <a:pathLst>
              <a:path w="499" h="948">
                <a:moveTo>
                  <a:pt x="43" y="649"/>
                </a:moveTo>
                <a:lnTo>
                  <a:pt x="45" y="640"/>
                </a:lnTo>
                <a:lnTo>
                  <a:pt x="45" y="635"/>
                </a:lnTo>
                <a:lnTo>
                  <a:pt x="47" y="631"/>
                </a:lnTo>
                <a:lnTo>
                  <a:pt x="48" y="630"/>
                </a:lnTo>
                <a:lnTo>
                  <a:pt x="48" y="629"/>
                </a:lnTo>
                <a:lnTo>
                  <a:pt x="50" y="628"/>
                </a:lnTo>
                <a:lnTo>
                  <a:pt x="51" y="627"/>
                </a:lnTo>
                <a:lnTo>
                  <a:pt x="52" y="623"/>
                </a:lnTo>
                <a:lnTo>
                  <a:pt x="54" y="620"/>
                </a:lnTo>
                <a:lnTo>
                  <a:pt x="54" y="615"/>
                </a:lnTo>
                <a:lnTo>
                  <a:pt x="59" y="611"/>
                </a:lnTo>
                <a:lnTo>
                  <a:pt x="57" y="602"/>
                </a:lnTo>
                <a:lnTo>
                  <a:pt x="59" y="601"/>
                </a:lnTo>
                <a:lnTo>
                  <a:pt x="60" y="601"/>
                </a:lnTo>
                <a:lnTo>
                  <a:pt x="64" y="595"/>
                </a:lnTo>
                <a:lnTo>
                  <a:pt x="64" y="590"/>
                </a:lnTo>
                <a:lnTo>
                  <a:pt x="60" y="587"/>
                </a:lnTo>
                <a:lnTo>
                  <a:pt x="61" y="583"/>
                </a:lnTo>
                <a:lnTo>
                  <a:pt x="60" y="581"/>
                </a:lnTo>
                <a:lnTo>
                  <a:pt x="58" y="580"/>
                </a:lnTo>
                <a:lnTo>
                  <a:pt x="55" y="581"/>
                </a:lnTo>
                <a:lnTo>
                  <a:pt x="53" y="580"/>
                </a:lnTo>
                <a:lnTo>
                  <a:pt x="52" y="577"/>
                </a:lnTo>
                <a:lnTo>
                  <a:pt x="52" y="576"/>
                </a:lnTo>
                <a:lnTo>
                  <a:pt x="49" y="578"/>
                </a:lnTo>
                <a:lnTo>
                  <a:pt x="47" y="577"/>
                </a:lnTo>
                <a:lnTo>
                  <a:pt x="45" y="572"/>
                </a:lnTo>
                <a:lnTo>
                  <a:pt x="45" y="570"/>
                </a:lnTo>
                <a:lnTo>
                  <a:pt x="47" y="565"/>
                </a:lnTo>
                <a:lnTo>
                  <a:pt x="46" y="558"/>
                </a:lnTo>
                <a:lnTo>
                  <a:pt x="48" y="555"/>
                </a:lnTo>
                <a:lnTo>
                  <a:pt x="49" y="549"/>
                </a:lnTo>
                <a:lnTo>
                  <a:pt x="51" y="548"/>
                </a:lnTo>
                <a:lnTo>
                  <a:pt x="53" y="545"/>
                </a:lnTo>
                <a:lnTo>
                  <a:pt x="57" y="543"/>
                </a:lnTo>
                <a:lnTo>
                  <a:pt x="58" y="540"/>
                </a:lnTo>
                <a:lnTo>
                  <a:pt x="59" y="539"/>
                </a:lnTo>
                <a:lnTo>
                  <a:pt x="65" y="526"/>
                </a:lnTo>
                <a:lnTo>
                  <a:pt x="66" y="524"/>
                </a:lnTo>
                <a:lnTo>
                  <a:pt x="69" y="519"/>
                </a:lnTo>
                <a:lnTo>
                  <a:pt x="77" y="516"/>
                </a:lnTo>
                <a:lnTo>
                  <a:pt x="81" y="511"/>
                </a:lnTo>
                <a:lnTo>
                  <a:pt x="82" y="508"/>
                </a:lnTo>
                <a:lnTo>
                  <a:pt x="85" y="507"/>
                </a:lnTo>
                <a:lnTo>
                  <a:pt x="89" y="502"/>
                </a:lnTo>
                <a:lnTo>
                  <a:pt x="89" y="497"/>
                </a:lnTo>
                <a:lnTo>
                  <a:pt x="91" y="495"/>
                </a:lnTo>
                <a:lnTo>
                  <a:pt x="90" y="495"/>
                </a:lnTo>
                <a:lnTo>
                  <a:pt x="89" y="494"/>
                </a:lnTo>
                <a:lnTo>
                  <a:pt x="90" y="491"/>
                </a:lnTo>
                <a:lnTo>
                  <a:pt x="90" y="489"/>
                </a:lnTo>
                <a:lnTo>
                  <a:pt x="94" y="486"/>
                </a:lnTo>
                <a:lnTo>
                  <a:pt x="96" y="483"/>
                </a:lnTo>
                <a:lnTo>
                  <a:pt x="97" y="480"/>
                </a:lnTo>
                <a:lnTo>
                  <a:pt x="99" y="480"/>
                </a:lnTo>
                <a:lnTo>
                  <a:pt x="101" y="477"/>
                </a:lnTo>
                <a:lnTo>
                  <a:pt x="108" y="462"/>
                </a:lnTo>
                <a:lnTo>
                  <a:pt x="111" y="454"/>
                </a:lnTo>
                <a:lnTo>
                  <a:pt x="122" y="440"/>
                </a:lnTo>
                <a:lnTo>
                  <a:pt x="124" y="436"/>
                </a:lnTo>
                <a:lnTo>
                  <a:pt x="131" y="429"/>
                </a:lnTo>
                <a:lnTo>
                  <a:pt x="132" y="423"/>
                </a:lnTo>
                <a:lnTo>
                  <a:pt x="130" y="416"/>
                </a:lnTo>
                <a:lnTo>
                  <a:pt x="131" y="410"/>
                </a:lnTo>
                <a:lnTo>
                  <a:pt x="129" y="405"/>
                </a:lnTo>
                <a:lnTo>
                  <a:pt x="124" y="399"/>
                </a:lnTo>
                <a:lnTo>
                  <a:pt x="122" y="394"/>
                </a:lnTo>
                <a:lnTo>
                  <a:pt x="116" y="393"/>
                </a:lnTo>
                <a:lnTo>
                  <a:pt x="115" y="389"/>
                </a:lnTo>
                <a:lnTo>
                  <a:pt x="112" y="381"/>
                </a:lnTo>
                <a:lnTo>
                  <a:pt x="112" y="371"/>
                </a:lnTo>
                <a:lnTo>
                  <a:pt x="110" y="369"/>
                </a:lnTo>
                <a:lnTo>
                  <a:pt x="110" y="360"/>
                </a:lnTo>
                <a:lnTo>
                  <a:pt x="108" y="357"/>
                </a:lnTo>
                <a:lnTo>
                  <a:pt x="110" y="355"/>
                </a:lnTo>
                <a:lnTo>
                  <a:pt x="114" y="348"/>
                </a:lnTo>
                <a:lnTo>
                  <a:pt x="112" y="344"/>
                </a:lnTo>
                <a:lnTo>
                  <a:pt x="113" y="337"/>
                </a:lnTo>
                <a:lnTo>
                  <a:pt x="112" y="330"/>
                </a:lnTo>
                <a:lnTo>
                  <a:pt x="112" y="325"/>
                </a:lnTo>
                <a:lnTo>
                  <a:pt x="109" y="323"/>
                </a:lnTo>
                <a:lnTo>
                  <a:pt x="112" y="319"/>
                </a:lnTo>
                <a:lnTo>
                  <a:pt x="113" y="314"/>
                </a:lnTo>
                <a:lnTo>
                  <a:pt x="115" y="300"/>
                </a:lnTo>
                <a:lnTo>
                  <a:pt x="131" y="230"/>
                </a:lnTo>
                <a:lnTo>
                  <a:pt x="134" y="213"/>
                </a:lnTo>
                <a:lnTo>
                  <a:pt x="136" y="200"/>
                </a:lnTo>
                <a:lnTo>
                  <a:pt x="152" y="125"/>
                </a:lnTo>
                <a:lnTo>
                  <a:pt x="155" y="116"/>
                </a:lnTo>
                <a:lnTo>
                  <a:pt x="176" y="21"/>
                </a:lnTo>
                <a:lnTo>
                  <a:pt x="180" y="0"/>
                </a:lnTo>
                <a:lnTo>
                  <a:pt x="245" y="16"/>
                </a:lnTo>
                <a:lnTo>
                  <a:pt x="232" y="78"/>
                </a:lnTo>
                <a:lnTo>
                  <a:pt x="226" y="113"/>
                </a:lnTo>
                <a:lnTo>
                  <a:pt x="221" y="141"/>
                </a:lnTo>
                <a:lnTo>
                  <a:pt x="222" y="143"/>
                </a:lnTo>
                <a:lnTo>
                  <a:pt x="223" y="148"/>
                </a:lnTo>
                <a:lnTo>
                  <a:pt x="226" y="156"/>
                </a:lnTo>
                <a:lnTo>
                  <a:pt x="227" y="160"/>
                </a:lnTo>
                <a:lnTo>
                  <a:pt x="229" y="162"/>
                </a:lnTo>
                <a:lnTo>
                  <a:pt x="230" y="165"/>
                </a:lnTo>
                <a:lnTo>
                  <a:pt x="229" y="171"/>
                </a:lnTo>
                <a:lnTo>
                  <a:pt x="232" y="173"/>
                </a:lnTo>
                <a:lnTo>
                  <a:pt x="232" y="178"/>
                </a:lnTo>
                <a:lnTo>
                  <a:pt x="236" y="180"/>
                </a:lnTo>
                <a:lnTo>
                  <a:pt x="234" y="187"/>
                </a:lnTo>
                <a:lnTo>
                  <a:pt x="236" y="190"/>
                </a:lnTo>
                <a:lnTo>
                  <a:pt x="236" y="194"/>
                </a:lnTo>
                <a:lnTo>
                  <a:pt x="230" y="200"/>
                </a:lnTo>
                <a:lnTo>
                  <a:pt x="234" y="203"/>
                </a:lnTo>
                <a:lnTo>
                  <a:pt x="234" y="206"/>
                </a:lnTo>
                <a:lnTo>
                  <a:pt x="237" y="208"/>
                </a:lnTo>
                <a:lnTo>
                  <a:pt x="236" y="211"/>
                </a:lnTo>
                <a:lnTo>
                  <a:pt x="235" y="212"/>
                </a:lnTo>
                <a:lnTo>
                  <a:pt x="229" y="211"/>
                </a:lnTo>
                <a:lnTo>
                  <a:pt x="228" y="212"/>
                </a:lnTo>
                <a:lnTo>
                  <a:pt x="227" y="213"/>
                </a:lnTo>
                <a:lnTo>
                  <a:pt x="232" y="218"/>
                </a:lnTo>
                <a:lnTo>
                  <a:pt x="235" y="221"/>
                </a:lnTo>
                <a:lnTo>
                  <a:pt x="237" y="222"/>
                </a:lnTo>
                <a:lnTo>
                  <a:pt x="239" y="228"/>
                </a:lnTo>
                <a:lnTo>
                  <a:pt x="240" y="233"/>
                </a:lnTo>
                <a:lnTo>
                  <a:pt x="241" y="235"/>
                </a:lnTo>
                <a:lnTo>
                  <a:pt x="246" y="237"/>
                </a:lnTo>
                <a:lnTo>
                  <a:pt x="247" y="238"/>
                </a:lnTo>
                <a:lnTo>
                  <a:pt x="252" y="240"/>
                </a:lnTo>
                <a:lnTo>
                  <a:pt x="253" y="241"/>
                </a:lnTo>
                <a:lnTo>
                  <a:pt x="254" y="250"/>
                </a:lnTo>
                <a:lnTo>
                  <a:pt x="259" y="258"/>
                </a:lnTo>
                <a:lnTo>
                  <a:pt x="260" y="262"/>
                </a:lnTo>
                <a:lnTo>
                  <a:pt x="261" y="263"/>
                </a:lnTo>
                <a:lnTo>
                  <a:pt x="261" y="266"/>
                </a:lnTo>
                <a:lnTo>
                  <a:pt x="264" y="272"/>
                </a:lnTo>
                <a:lnTo>
                  <a:pt x="265" y="279"/>
                </a:lnTo>
                <a:lnTo>
                  <a:pt x="267" y="280"/>
                </a:lnTo>
                <a:lnTo>
                  <a:pt x="269" y="281"/>
                </a:lnTo>
                <a:lnTo>
                  <a:pt x="271" y="287"/>
                </a:lnTo>
                <a:lnTo>
                  <a:pt x="273" y="289"/>
                </a:lnTo>
                <a:lnTo>
                  <a:pt x="271" y="291"/>
                </a:lnTo>
                <a:lnTo>
                  <a:pt x="270" y="296"/>
                </a:lnTo>
                <a:lnTo>
                  <a:pt x="272" y="303"/>
                </a:lnTo>
                <a:lnTo>
                  <a:pt x="274" y="304"/>
                </a:lnTo>
                <a:lnTo>
                  <a:pt x="275" y="306"/>
                </a:lnTo>
                <a:lnTo>
                  <a:pt x="278" y="308"/>
                </a:lnTo>
                <a:lnTo>
                  <a:pt x="279" y="310"/>
                </a:lnTo>
                <a:lnTo>
                  <a:pt x="278" y="316"/>
                </a:lnTo>
                <a:lnTo>
                  <a:pt x="280" y="318"/>
                </a:lnTo>
                <a:lnTo>
                  <a:pt x="285" y="314"/>
                </a:lnTo>
                <a:lnTo>
                  <a:pt x="287" y="314"/>
                </a:lnTo>
                <a:lnTo>
                  <a:pt x="289" y="321"/>
                </a:lnTo>
                <a:lnTo>
                  <a:pt x="287" y="322"/>
                </a:lnTo>
                <a:lnTo>
                  <a:pt x="287" y="323"/>
                </a:lnTo>
                <a:lnTo>
                  <a:pt x="288" y="328"/>
                </a:lnTo>
                <a:lnTo>
                  <a:pt x="293" y="328"/>
                </a:lnTo>
                <a:lnTo>
                  <a:pt x="297" y="330"/>
                </a:lnTo>
                <a:lnTo>
                  <a:pt x="301" y="329"/>
                </a:lnTo>
                <a:lnTo>
                  <a:pt x="305" y="328"/>
                </a:lnTo>
                <a:lnTo>
                  <a:pt x="308" y="329"/>
                </a:lnTo>
                <a:lnTo>
                  <a:pt x="308" y="332"/>
                </a:lnTo>
                <a:lnTo>
                  <a:pt x="306" y="337"/>
                </a:lnTo>
                <a:lnTo>
                  <a:pt x="304" y="346"/>
                </a:lnTo>
                <a:lnTo>
                  <a:pt x="303" y="347"/>
                </a:lnTo>
                <a:lnTo>
                  <a:pt x="300" y="348"/>
                </a:lnTo>
                <a:lnTo>
                  <a:pt x="300" y="356"/>
                </a:lnTo>
                <a:lnTo>
                  <a:pt x="299" y="360"/>
                </a:lnTo>
                <a:lnTo>
                  <a:pt x="297" y="360"/>
                </a:lnTo>
                <a:lnTo>
                  <a:pt x="293" y="373"/>
                </a:lnTo>
                <a:lnTo>
                  <a:pt x="289" y="375"/>
                </a:lnTo>
                <a:lnTo>
                  <a:pt x="289" y="377"/>
                </a:lnTo>
                <a:lnTo>
                  <a:pt x="291" y="380"/>
                </a:lnTo>
                <a:lnTo>
                  <a:pt x="290" y="387"/>
                </a:lnTo>
                <a:lnTo>
                  <a:pt x="288" y="388"/>
                </a:lnTo>
                <a:lnTo>
                  <a:pt x="285" y="387"/>
                </a:lnTo>
                <a:lnTo>
                  <a:pt x="284" y="389"/>
                </a:lnTo>
                <a:lnTo>
                  <a:pt x="284" y="393"/>
                </a:lnTo>
                <a:lnTo>
                  <a:pt x="286" y="394"/>
                </a:lnTo>
                <a:lnTo>
                  <a:pt x="287" y="397"/>
                </a:lnTo>
                <a:lnTo>
                  <a:pt x="286" y="401"/>
                </a:lnTo>
                <a:lnTo>
                  <a:pt x="283" y="404"/>
                </a:lnTo>
                <a:lnTo>
                  <a:pt x="284" y="406"/>
                </a:lnTo>
                <a:lnTo>
                  <a:pt x="283" y="408"/>
                </a:lnTo>
                <a:lnTo>
                  <a:pt x="288" y="412"/>
                </a:lnTo>
                <a:lnTo>
                  <a:pt x="288" y="414"/>
                </a:lnTo>
                <a:lnTo>
                  <a:pt x="285" y="418"/>
                </a:lnTo>
                <a:lnTo>
                  <a:pt x="286" y="419"/>
                </a:lnTo>
                <a:lnTo>
                  <a:pt x="287" y="424"/>
                </a:lnTo>
                <a:lnTo>
                  <a:pt x="285" y="427"/>
                </a:lnTo>
                <a:lnTo>
                  <a:pt x="283" y="426"/>
                </a:lnTo>
                <a:lnTo>
                  <a:pt x="280" y="427"/>
                </a:lnTo>
                <a:lnTo>
                  <a:pt x="278" y="426"/>
                </a:lnTo>
                <a:lnTo>
                  <a:pt x="276" y="430"/>
                </a:lnTo>
                <a:lnTo>
                  <a:pt x="272" y="435"/>
                </a:lnTo>
                <a:lnTo>
                  <a:pt x="273" y="437"/>
                </a:lnTo>
                <a:lnTo>
                  <a:pt x="273" y="440"/>
                </a:lnTo>
                <a:lnTo>
                  <a:pt x="275" y="444"/>
                </a:lnTo>
                <a:lnTo>
                  <a:pt x="274" y="446"/>
                </a:lnTo>
                <a:lnTo>
                  <a:pt x="274" y="449"/>
                </a:lnTo>
                <a:lnTo>
                  <a:pt x="269" y="452"/>
                </a:lnTo>
                <a:lnTo>
                  <a:pt x="270" y="455"/>
                </a:lnTo>
                <a:lnTo>
                  <a:pt x="268" y="461"/>
                </a:lnTo>
                <a:lnTo>
                  <a:pt x="270" y="461"/>
                </a:lnTo>
                <a:lnTo>
                  <a:pt x="272" y="462"/>
                </a:lnTo>
                <a:lnTo>
                  <a:pt x="274" y="463"/>
                </a:lnTo>
                <a:lnTo>
                  <a:pt x="276" y="465"/>
                </a:lnTo>
                <a:lnTo>
                  <a:pt x="276" y="470"/>
                </a:lnTo>
                <a:lnTo>
                  <a:pt x="279" y="472"/>
                </a:lnTo>
                <a:lnTo>
                  <a:pt x="280" y="474"/>
                </a:lnTo>
                <a:lnTo>
                  <a:pt x="281" y="476"/>
                </a:lnTo>
                <a:lnTo>
                  <a:pt x="287" y="473"/>
                </a:lnTo>
                <a:lnTo>
                  <a:pt x="289" y="471"/>
                </a:lnTo>
                <a:lnTo>
                  <a:pt x="290" y="468"/>
                </a:lnTo>
                <a:lnTo>
                  <a:pt x="293" y="469"/>
                </a:lnTo>
                <a:lnTo>
                  <a:pt x="295" y="468"/>
                </a:lnTo>
                <a:lnTo>
                  <a:pt x="297" y="468"/>
                </a:lnTo>
                <a:lnTo>
                  <a:pt x="300" y="465"/>
                </a:lnTo>
                <a:lnTo>
                  <a:pt x="302" y="464"/>
                </a:lnTo>
                <a:lnTo>
                  <a:pt x="305" y="460"/>
                </a:lnTo>
                <a:lnTo>
                  <a:pt x="308" y="457"/>
                </a:lnTo>
                <a:lnTo>
                  <a:pt x="309" y="456"/>
                </a:lnTo>
                <a:lnTo>
                  <a:pt x="308" y="454"/>
                </a:lnTo>
                <a:lnTo>
                  <a:pt x="309" y="453"/>
                </a:lnTo>
                <a:lnTo>
                  <a:pt x="312" y="452"/>
                </a:lnTo>
                <a:lnTo>
                  <a:pt x="312" y="454"/>
                </a:lnTo>
                <a:lnTo>
                  <a:pt x="316" y="455"/>
                </a:lnTo>
                <a:lnTo>
                  <a:pt x="316" y="457"/>
                </a:lnTo>
                <a:lnTo>
                  <a:pt x="317" y="460"/>
                </a:lnTo>
                <a:lnTo>
                  <a:pt x="316" y="463"/>
                </a:lnTo>
                <a:lnTo>
                  <a:pt x="319" y="464"/>
                </a:lnTo>
                <a:lnTo>
                  <a:pt x="321" y="465"/>
                </a:lnTo>
                <a:lnTo>
                  <a:pt x="322" y="468"/>
                </a:lnTo>
                <a:lnTo>
                  <a:pt x="319" y="476"/>
                </a:lnTo>
                <a:lnTo>
                  <a:pt x="322" y="477"/>
                </a:lnTo>
                <a:lnTo>
                  <a:pt x="323" y="478"/>
                </a:lnTo>
                <a:lnTo>
                  <a:pt x="322" y="481"/>
                </a:lnTo>
                <a:lnTo>
                  <a:pt x="321" y="486"/>
                </a:lnTo>
                <a:lnTo>
                  <a:pt x="321" y="490"/>
                </a:lnTo>
                <a:lnTo>
                  <a:pt x="322" y="494"/>
                </a:lnTo>
                <a:lnTo>
                  <a:pt x="321" y="502"/>
                </a:lnTo>
                <a:lnTo>
                  <a:pt x="324" y="507"/>
                </a:lnTo>
                <a:lnTo>
                  <a:pt x="323" y="510"/>
                </a:lnTo>
                <a:lnTo>
                  <a:pt x="325" y="516"/>
                </a:lnTo>
                <a:lnTo>
                  <a:pt x="328" y="521"/>
                </a:lnTo>
                <a:lnTo>
                  <a:pt x="327" y="524"/>
                </a:lnTo>
                <a:lnTo>
                  <a:pt x="329" y="527"/>
                </a:lnTo>
                <a:lnTo>
                  <a:pt x="328" y="529"/>
                </a:lnTo>
                <a:lnTo>
                  <a:pt x="329" y="530"/>
                </a:lnTo>
                <a:lnTo>
                  <a:pt x="333" y="531"/>
                </a:lnTo>
                <a:lnTo>
                  <a:pt x="332" y="533"/>
                </a:lnTo>
                <a:lnTo>
                  <a:pt x="334" y="536"/>
                </a:lnTo>
                <a:lnTo>
                  <a:pt x="334" y="537"/>
                </a:lnTo>
                <a:lnTo>
                  <a:pt x="336" y="539"/>
                </a:lnTo>
                <a:lnTo>
                  <a:pt x="335" y="541"/>
                </a:lnTo>
                <a:lnTo>
                  <a:pt x="336" y="545"/>
                </a:lnTo>
                <a:lnTo>
                  <a:pt x="334" y="551"/>
                </a:lnTo>
                <a:lnTo>
                  <a:pt x="333" y="552"/>
                </a:lnTo>
                <a:lnTo>
                  <a:pt x="331" y="552"/>
                </a:lnTo>
                <a:lnTo>
                  <a:pt x="331" y="553"/>
                </a:lnTo>
                <a:lnTo>
                  <a:pt x="332" y="563"/>
                </a:lnTo>
                <a:lnTo>
                  <a:pt x="334" y="565"/>
                </a:lnTo>
                <a:lnTo>
                  <a:pt x="338" y="570"/>
                </a:lnTo>
                <a:lnTo>
                  <a:pt x="338" y="573"/>
                </a:lnTo>
                <a:lnTo>
                  <a:pt x="340" y="573"/>
                </a:lnTo>
                <a:lnTo>
                  <a:pt x="344" y="571"/>
                </a:lnTo>
                <a:lnTo>
                  <a:pt x="347" y="571"/>
                </a:lnTo>
                <a:lnTo>
                  <a:pt x="353" y="579"/>
                </a:lnTo>
                <a:lnTo>
                  <a:pt x="353" y="581"/>
                </a:lnTo>
                <a:lnTo>
                  <a:pt x="354" y="585"/>
                </a:lnTo>
                <a:lnTo>
                  <a:pt x="354" y="587"/>
                </a:lnTo>
                <a:lnTo>
                  <a:pt x="355" y="590"/>
                </a:lnTo>
                <a:lnTo>
                  <a:pt x="356" y="597"/>
                </a:lnTo>
                <a:lnTo>
                  <a:pt x="353" y="602"/>
                </a:lnTo>
                <a:lnTo>
                  <a:pt x="355" y="605"/>
                </a:lnTo>
                <a:lnTo>
                  <a:pt x="355" y="608"/>
                </a:lnTo>
                <a:lnTo>
                  <a:pt x="357" y="612"/>
                </a:lnTo>
                <a:lnTo>
                  <a:pt x="355" y="615"/>
                </a:lnTo>
                <a:lnTo>
                  <a:pt x="356" y="619"/>
                </a:lnTo>
                <a:lnTo>
                  <a:pt x="355" y="620"/>
                </a:lnTo>
                <a:lnTo>
                  <a:pt x="357" y="621"/>
                </a:lnTo>
                <a:lnTo>
                  <a:pt x="359" y="626"/>
                </a:lnTo>
                <a:lnTo>
                  <a:pt x="364" y="628"/>
                </a:lnTo>
                <a:lnTo>
                  <a:pt x="364" y="630"/>
                </a:lnTo>
                <a:lnTo>
                  <a:pt x="366" y="633"/>
                </a:lnTo>
                <a:lnTo>
                  <a:pt x="368" y="632"/>
                </a:lnTo>
                <a:lnTo>
                  <a:pt x="368" y="628"/>
                </a:lnTo>
                <a:lnTo>
                  <a:pt x="368" y="624"/>
                </a:lnTo>
                <a:lnTo>
                  <a:pt x="371" y="621"/>
                </a:lnTo>
                <a:lnTo>
                  <a:pt x="372" y="619"/>
                </a:lnTo>
                <a:lnTo>
                  <a:pt x="376" y="619"/>
                </a:lnTo>
                <a:lnTo>
                  <a:pt x="377" y="618"/>
                </a:lnTo>
                <a:lnTo>
                  <a:pt x="382" y="620"/>
                </a:lnTo>
                <a:lnTo>
                  <a:pt x="390" y="622"/>
                </a:lnTo>
                <a:lnTo>
                  <a:pt x="392" y="624"/>
                </a:lnTo>
                <a:lnTo>
                  <a:pt x="396" y="624"/>
                </a:lnTo>
                <a:lnTo>
                  <a:pt x="399" y="627"/>
                </a:lnTo>
                <a:lnTo>
                  <a:pt x="402" y="628"/>
                </a:lnTo>
                <a:lnTo>
                  <a:pt x="405" y="622"/>
                </a:lnTo>
                <a:lnTo>
                  <a:pt x="405" y="619"/>
                </a:lnTo>
                <a:lnTo>
                  <a:pt x="410" y="618"/>
                </a:lnTo>
                <a:lnTo>
                  <a:pt x="413" y="615"/>
                </a:lnTo>
                <a:lnTo>
                  <a:pt x="415" y="616"/>
                </a:lnTo>
                <a:lnTo>
                  <a:pt x="415" y="619"/>
                </a:lnTo>
                <a:lnTo>
                  <a:pt x="416" y="620"/>
                </a:lnTo>
                <a:lnTo>
                  <a:pt x="422" y="621"/>
                </a:lnTo>
                <a:lnTo>
                  <a:pt x="423" y="623"/>
                </a:lnTo>
                <a:lnTo>
                  <a:pt x="426" y="622"/>
                </a:lnTo>
                <a:lnTo>
                  <a:pt x="429" y="623"/>
                </a:lnTo>
                <a:lnTo>
                  <a:pt x="430" y="622"/>
                </a:lnTo>
                <a:lnTo>
                  <a:pt x="433" y="623"/>
                </a:lnTo>
                <a:lnTo>
                  <a:pt x="436" y="621"/>
                </a:lnTo>
                <a:lnTo>
                  <a:pt x="440" y="621"/>
                </a:lnTo>
                <a:lnTo>
                  <a:pt x="445" y="629"/>
                </a:lnTo>
                <a:lnTo>
                  <a:pt x="446" y="627"/>
                </a:lnTo>
                <a:lnTo>
                  <a:pt x="448" y="628"/>
                </a:lnTo>
                <a:lnTo>
                  <a:pt x="452" y="626"/>
                </a:lnTo>
                <a:lnTo>
                  <a:pt x="454" y="624"/>
                </a:lnTo>
                <a:lnTo>
                  <a:pt x="460" y="627"/>
                </a:lnTo>
                <a:lnTo>
                  <a:pt x="463" y="626"/>
                </a:lnTo>
                <a:lnTo>
                  <a:pt x="468" y="630"/>
                </a:lnTo>
                <a:lnTo>
                  <a:pt x="469" y="629"/>
                </a:lnTo>
                <a:lnTo>
                  <a:pt x="470" y="629"/>
                </a:lnTo>
                <a:lnTo>
                  <a:pt x="470" y="628"/>
                </a:lnTo>
                <a:lnTo>
                  <a:pt x="468" y="627"/>
                </a:lnTo>
                <a:lnTo>
                  <a:pt x="468" y="621"/>
                </a:lnTo>
                <a:lnTo>
                  <a:pt x="469" y="619"/>
                </a:lnTo>
                <a:lnTo>
                  <a:pt x="469" y="616"/>
                </a:lnTo>
                <a:lnTo>
                  <a:pt x="471" y="616"/>
                </a:lnTo>
                <a:lnTo>
                  <a:pt x="472" y="615"/>
                </a:lnTo>
                <a:lnTo>
                  <a:pt x="473" y="613"/>
                </a:lnTo>
                <a:lnTo>
                  <a:pt x="472" y="610"/>
                </a:lnTo>
                <a:lnTo>
                  <a:pt x="472" y="608"/>
                </a:lnTo>
                <a:lnTo>
                  <a:pt x="476" y="607"/>
                </a:lnTo>
                <a:lnTo>
                  <a:pt x="479" y="608"/>
                </a:lnTo>
                <a:lnTo>
                  <a:pt x="480" y="605"/>
                </a:lnTo>
                <a:lnTo>
                  <a:pt x="481" y="604"/>
                </a:lnTo>
                <a:lnTo>
                  <a:pt x="482" y="607"/>
                </a:lnTo>
                <a:lnTo>
                  <a:pt x="484" y="607"/>
                </a:lnTo>
                <a:lnTo>
                  <a:pt x="484" y="610"/>
                </a:lnTo>
                <a:lnTo>
                  <a:pt x="485" y="613"/>
                </a:lnTo>
                <a:lnTo>
                  <a:pt x="487" y="614"/>
                </a:lnTo>
                <a:lnTo>
                  <a:pt x="486" y="619"/>
                </a:lnTo>
                <a:lnTo>
                  <a:pt x="489" y="621"/>
                </a:lnTo>
                <a:lnTo>
                  <a:pt x="489" y="622"/>
                </a:lnTo>
                <a:lnTo>
                  <a:pt x="488" y="623"/>
                </a:lnTo>
                <a:lnTo>
                  <a:pt x="488" y="628"/>
                </a:lnTo>
                <a:lnTo>
                  <a:pt x="491" y="629"/>
                </a:lnTo>
                <a:lnTo>
                  <a:pt x="491" y="631"/>
                </a:lnTo>
                <a:lnTo>
                  <a:pt x="494" y="635"/>
                </a:lnTo>
                <a:lnTo>
                  <a:pt x="494" y="638"/>
                </a:lnTo>
                <a:lnTo>
                  <a:pt x="496" y="640"/>
                </a:lnTo>
                <a:lnTo>
                  <a:pt x="499" y="643"/>
                </a:lnTo>
                <a:lnTo>
                  <a:pt x="490" y="703"/>
                </a:lnTo>
                <a:lnTo>
                  <a:pt x="482" y="761"/>
                </a:lnTo>
                <a:lnTo>
                  <a:pt x="478" y="789"/>
                </a:lnTo>
                <a:lnTo>
                  <a:pt x="472" y="822"/>
                </a:lnTo>
                <a:lnTo>
                  <a:pt x="463" y="886"/>
                </a:lnTo>
                <a:lnTo>
                  <a:pt x="453" y="948"/>
                </a:lnTo>
                <a:lnTo>
                  <a:pt x="419" y="941"/>
                </a:lnTo>
                <a:lnTo>
                  <a:pt x="373" y="934"/>
                </a:lnTo>
                <a:lnTo>
                  <a:pt x="370" y="932"/>
                </a:lnTo>
                <a:lnTo>
                  <a:pt x="306" y="921"/>
                </a:lnTo>
                <a:lnTo>
                  <a:pt x="226" y="905"/>
                </a:lnTo>
                <a:lnTo>
                  <a:pt x="208" y="902"/>
                </a:lnTo>
                <a:lnTo>
                  <a:pt x="151" y="889"/>
                </a:lnTo>
                <a:lnTo>
                  <a:pt x="81" y="874"/>
                </a:lnTo>
                <a:lnTo>
                  <a:pt x="2" y="855"/>
                </a:lnTo>
                <a:lnTo>
                  <a:pt x="0" y="855"/>
                </a:lnTo>
                <a:lnTo>
                  <a:pt x="43" y="649"/>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8" name="Freeform 14"/>
          <p:cNvSpPr>
            <a:spLocks/>
          </p:cNvSpPr>
          <p:nvPr/>
        </p:nvSpPr>
        <p:spPr bwMode="auto">
          <a:xfrm>
            <a:off x="7771169" y="1303777"/>
            <a:ext cx="268885" cy="430350"/>
          </a:xfrm>
          <a:custGeom>
            <a:avLst/>
            <a:gdLst/>
            <a:ahLst/>
            <a:cxnLst>
              <a:cxn ang="0">
                <a:pos x="65" y="304"/>
              </a:cxn>
              <a:cxn ang="0">
                <a:pos x="55" y="241"/>
              </a:cxn>
              <a:cxn ang="0">
                <a:pos x="44" y="209"/>
              </a:cxn>
              <a:cxn ang="0">
                <a:pos x="42" y="204"/>
              </a:cxn>
              <a:cxn ang="0">
                <a:pos x="34" y="210"/>
              </a:cxn>
              <a:cxn ang="0">
                <a:pos x="34" y="189"/>
              </a:cxn>
              <a:cxn ang="0">
                <a:pos x="29" y="173"/>
              </a:cxn>
              <a:cxn ang="0">
                <a:pos x="23" y="158"/>
              </a:cxn>
              <a:cxn ang="0">
                <a:pos x="21" y="147"/>
              </a:cxn>
              <a:cxn ang="0">
                <a:pos x="21" y="135"/>
              </a:cxn>
              <a:cxn ang="0">
                <a:pos x="19" y="108"/>
              </a:cxn>
              <a:cxn ang="0">
                <a:pos x="12" y="91"/>
              </a:cxn>
              <a:cxn ang="0">
                <a:pos x="9" y="82"/>
              </a:cxn>
              <a:cxn ang="0">
                <a:pos x="6" y="72"/>
              </a:cxn>
              <a:cxn ang="0">
                <a:pos x="1" y="56"/>
              </a:cxn>
              <a:cxn ang="0">
                <a:pos x="0" y="36"/>
              </a:cxn>
              <a:cxn ang="0">
                <a:pos x="103" y="8"/>
              </a:cxn>
              <a:cxn ang="0">
                <a:pos x="132" y="8"/>
              </a:cxn>
              <a:cxn ang="0">
                <a:pos x="132" y="30"/>
              </a:cxn>
              <a:cxn ang="0">
                <a:pos x="136" y="46"/>
              </a:cxn>
              <a:cxn ang="0">
                <a:pos x="142" y="54"/>
              </a:cxn>
              <a:cxn ang="0">
                <a:pos x="141" y="60"/>
              </a:cxn>
              <a:cxn ang="0">
                <a:pos x="138" y="67"/>
              </a:cxn>
              <a:cxn ang="0">
                <a:pos x="137" y="75"/>
              </a:cxn>
              <a:cxn ang="0">
                <a:pos x="128" y="86"/>
              </a:cxn>
              <a:cxn ang="0">
                <a:pos x="121" y="92"/>
              </a:cxn>
              <a:cxn ang="0">
                <a:pos x="113" y="102"/>
              </a:cxn>
              <a:cxn ang="0">
                <a:pos x="118" y="115"/>
              </a:cxn>
              <a:cxn ang="0">
                <a:pos x="121" y="122"/>
              </a:cxn>
              <a:cxn ang="0">
                <a:pos x="120" y="133"/>
              </a:cxn>
              <a:cxn ang="0">
                <a:pos x="121" y="140"/>
              </a:cxn>
              <a:cxn ang="0">
                <a:pos x="116" y="150"/>
              </a:cxn>
              <a:cxn ang="0">
                <a:pos x="118" y="167"/>
              </a:cxn>
              <a:cxn ang="0">
                <a:pos x="113" y="188"/>
              </a:cxn>
              <a:cxn ang="0">
                <a:pos x="113" y="202"/>
              </a:cxn>
              <a:cxn ang="0">
                <a:pos x="115" y="219"/>
              </a:cxn>
              <a:cxn ang="0">
                <a:pos x="116" y="234"/>
              </a:cxn>
              <a:cxn ang="0">
                <a:pos x="120" y="252"/>
              </a:cxn>
              <a:cxn ang="0">
                <a:pos x="121" y="266"/>
              </a:cxn>
              <a:cxn ang="0">
                <a:pos x="119" y="275"/>
              </a:cxn>
              <a:cxn ang="0">
                <a:pos x="123" y="290"/>
              </a:cxn>
              <a:cxn ang="0">
                <a:pos x="128" y="293"/>
              </a:cxn>
              <a:cxn ang="0">
                <a:pos x="87" y="306"/>
              </a:cxn>
            </a:cxnLst>
            <a:rect l="0" t="0" r="r" b="b"/>
            <a:pathLst>
              <a:path w="142" h="309">
                <a:moveTo>
                  <a:pt x="70" y="309"/>
                </a:moveTo>
                <a:lnTo>
                  <a:pt x="69" y="309"/>
                </a:lnTo>
                <a:lnTo>
                  <a:pt x="65" y="304"/>
                </a:lnTo>
                <a:lnTo>
                  <a:pt x="65" y="299"/>
                </a:lnTo>
                <a:lnTo>
                  <a:pt x="62" y="286"/>
                </a:lnTo>
                <a:lnTo>
                  <a:pt x="55" y="241"/>
                </a:lnTo>
                <a:lnTo>
                  <a:pt x="49" y="216"/>
                </a:lnTo>
                <a:lnTo>
                  <a:pt x="46" y="210"/>
                </a:lnTo>
                <a:lnTo>
                  <a:pt x="44" y="209"/>
                </a:lnTo>
                <a:lnTo>
                  <a:pt x="44" y="207"/>
                </a:lnTo>
                <a:lnTo>
                  <a:pt x="42" y="204"/>
                </a:lnTo>
                <a:lnTo>
                  <a:pt x="42" y="204"/>
                </a:lnTo>
                <a:lnTo>
                  <a:pt x="38" y="206"/>
                </a:lnTo>
                <a:lnTo>
                  <a:pt x="37" y="211"/>
                </a:lnTo>
                <a:lnTo>
                  <a:pt x="34" y="210"/>
                </a:lnTo>
                <a:lnTo>
                  <a:pt x="32" y="205"/>
                </a:lnTo>
                <a:lnTo>
                  <a:pt x="34" y="194"/>
                </a:lnTo>
                <a:lnTo>
                  <a:pt x="34" y="189"/>
                </a:lnTo>
                <a:lnTo>
                  <a:pt x="33" y="185"/>
                </a:lnTo>
                <a:lnTo>
                  <a:pt x="30" y="183"/>
                </a:lnTo>
                <a:lnTo>
                  <a:pt x="29" y="173"/>
                </a:lnTo>
                <a:lnTo>
                  <a:pt x="26" y="171"/>
                </a:lnTo>
                <a:lnTo>
                  <a:pt x="23" y="161"/>
                </a:lnTo>
                <a:lnTo>
                  <a:pt x="23" y="158"/>
                </a:lnTo>
                <a:lnTo>
                  <a:pt x="21" y="155"/>
                </a:lnTo>
                <a:lnTo>
                  <a:pt x="19" y="152"/>
                </a:lnTo>
                <a:lnTo>
                  <a:pt x="21" y="147"/>
                </a:lnTo>
                <a:lnTo>
                  <a:pt x="19" y="143"/>
                </a:lnTo>
                <a:lnTo>
                  <a:pt x="21" y="139"/>
                </a:lnTo>
                <a:lnTo>
                  <a:pt x="21" y="135"/>
                </a:lnTo>
                <a:lnTo>
                  <a:pt x="24" y="126"/>
                </a:lnTo>
                <a:lnTo>
                  <a:pt x="18" y="114"/>
                </a:lnTo>
                <a:lnTo>
                  <a:pt x="19" y="108"/>
                </a:lnTo>
                <a:lnTo>
                  <a:pt x="19" y="105"/>
                </a:lnTo>
                <a:lnTo>
                  <a:pt x="14" y="92"/>
                </a:lnTo>
                <a:lnTo>
                  <a:pt x="12" y="91"/>
                </a:lnTo>
                <a:lnTo>
                  <a:pt x="10" y="89"/>
                </a:lnTo>
                <a:lnTo>
                  <a:pt x="8" y="84"/>
                </a:lnTo>
                <a:lnTo>
                  <a:pt x="9" y="82"/>
                </a:lnTo>
                <a:lnTo>
                  <a:pt x="8" y="79"/>
                </a:lnTo>
                <a:lnTo>
                  <a:pt x="8" y="76"/>
                </a:lnTo>
                <a:lnTo>
                  <a:pt x="6" y="72"/>
                </a:lnTo>
                <a:lnTo>
                  <a:pt x="7" y="61"/>
                </a:lnTo>
                <a:lnTo>
                  <a:pt x="3" y="59"/>
                </a:lnTo>
                <a:lnTo>
                  <a:pt x="1" y="56"/>
                </a:lnTo>
                <a:lnTo>
                  <a:pt x="2" y="46"/>
                </a:lnTo>
                <a:lnTo>
                  <a:pt x="0" y="40"/>
                </a:lnTo>
                <a:lnTo>
                  <a:pt x="0" y="36"/>
                </a:lnTo>
                <a:lnTo>
                  <a:pt x="11" y="33"/>
                </a:lnTo>
                <a:lnTo>
                  <a:pt x="57" y="22"/>
                </a:lnTo>
                <a:lnTo>
                  <a:pt x="103" y="8"/>
                </a:lnTo>
                <a:lnTo>
                  <a:pt x="131" y="0"/>
                </a:lnTo>
                <a:lnTo>
                  <a:pt x="129" y="5"/>
                </a:lnTo>
                <a:lnTo>
                  <a:pt x="132" y="8"/>
                </a:lnTo>
                <a:lnTo>
                  <a:pt x="135" y="14"/>
                </a:lnTo>
                <a:lnTo>
                  <a:pt x="132" y="25"/>
                </a:lnTo>
                <a:lnTo>
                  <a:pt x="132" y="30"/>
                </a:lnTo>
                <a:lnTo>
                  <a:pt x="130" y="35"/>
                </a:lnTo>
                <a:lnTo>
                  <a:pt x="134" y="42"/>
                </a:lnTo>
                <a:lnTo>
                  <a:pt x="136" y="46"/>
                </a:lnTo>
                <a:lnTo>
                  <a:pt x="138" y="47"/>
                </a:lnTo>
                <a:lnTo>
                  <a:pt x="140" y="51"/>
                </a:lnTo>
                <a:lnTo>
                  <a:pt x="142" y="54"/>
                </a:lnTo>
                <a:lnTo>
                  <a:pt x="139" y="58"/>
                </a:lnTo>
                <a:lnTo>
                  <a:pt x="139" y="59"/>
                </a:lnTo>
                <a:lnTo>
                  <a:pt x="141" y="60"/>
                </a:lnTo>
                <a:lnTo>
                  <a:pt x="141" y="65"/>
                </a:lnTo>
                <a:lnTo>
                  <a:pt x="140" y="67"/>
                </a:lnTo>
                <a:lnTo>
                  <a:pt x="138" y="67"/>
                </a:lnTo>
                <a:lnTo>
                  <a:pt x="137" y="68"/>
                </a:lnTo>
                <a:lnTo>
                  <a:pt x="138" y="73"/>
                </a:lnTo>
                <a:lnTo>
                  <a:pt x="137" y="75"/>
                </a:lnTo>
                <a:lnTo>
                  <a:pt x="130" y="80"/>
                </a:lnTo>
                <a:lnTo>
                  <a:pt x="129" y="82"/>
                </a:lnTo>
                <a:lnTo>
                  <a:pt x="128" y="86"/>
                </a:lnTo>
                <a:lnTo>
                  <a:pt x="127" y="88"/>
                </a:lnTo>
                <a:lnTo>
                  <a:pt x="121" y="90"/>
                </a:lnTo>
                <a:lnTo>
                  <a:pt x="121" y="92"/>
                </a:lnTo>
                <a:lnTo>
                  <a:pt x="116" y="92"/>
                </a:lnTo>
                <a:lnTo>
                  <a:pt x="114" y="97"/>
                </a:lnTo>
                <a:lnTo>
                  <a:pt x="113" y="102"/>
                </a:lnTo>
                <a:lnTo>
                  <a:pt x="115" y="105"/>
                </a:lnTo>
                <a:lnTo>
                  <a:pt x="116" y="111"/>
                </a:lnTo>
                <a:lnTo>
                  <a:pt x="118" y="115"/>
                </a:lnTo>
                <a:lnTo>
                  <a:pt x="120" y="118"/>
                </a:lnTo>
                <a:lnTo>
                  <a:pt x="119" y="122"/>
                </a:lnTo>
                <a:lnTo>
                  <a:pt x="121" y="122"/>
                </a:lnTo>
                <a:lnTo>
                  <a:pt x="121" y="123"/>
                </a:lnTo>
                <a:lnTo>
                  <a:pt x="119" y="130"/>
                </a:lnTo>
                <a:lnTo>
                  <a:pt x="120" y="133"/>
                </a:lnTo>
                <a:lnTo>
                  <a:pt x="118" y="136"/>
                </a:lnTo>
                <a:lnTo>
                  <a:pt x="119" y="138"/>
                </a:lnTo>
                <a:lnTo>
                  <a:pt x="121" y="140"/>
                </a:lnTo>
                <a:lnTo>
                  <a:pt x="120" y="142"/>
                </a:lnTo>
                <a:lnTo>
                  <a:pt x="120" y="146"/>
                </a:lnTo>
                <a:lnTo>
                  <a:pt x="116" y="150"/>
                </a:lnTo>
                <a:lnTo>
                  <a:pt x="118" y="160"/>
                </a:lnTo>
                <a:lnTo>
                  <a:pt x="118" y="165"/>
                </a:lnTo>
                <a:lnTo>
                  <a:pt x="118" y="167"/>
                </a:lnTo>
                <a:lnTo>
                  <a:pt x="114" y="169"/>
                </a:lnTo>
                <a:lnTo>
                  <a:pt x="112" y="175"/>
                </a:lnTo>
                <a:lnTo>
                  <a:pt x="113" y="188"/>
                </a:lnTo>
                <a:lnTo>
                  <a:pt x="111" y="192"/>
                </a:lnTo>
                <a:lnTo>
                  <a:pt x="111" y="199"/>
                </a:lnTo>
                <a:lnTo>
                  <a:pt x="113" y="202"/>
                </a:lnTo>
                <a:lnTo>
                  <a:pt x="114" y="211"/>
                </a:lnTo>
                <a:lnTo>
                  <a:pt x="113" y="216"/>
                </a:lnTo>
                <a:lnTo>
                  <a:pt x="115" y="219"/>
                </a:lnTo>
                <a:lnTo>
                  <a:pt x="115" y="223"/>
                </a:lnTo>
                <a:lnTo>
                  <a:pt x="116" y="224"/>
                </a:lnTo>
                <a:lnTo>
                  <a:pt x="116" y="234"/>
                </a:lnTo>
                <a:lnTo>
                  <a:pt x="118" y="243"/>
                </a:lnTo>
                <a:lnTo>
                  <a:pt x="120" y="248"/>
                </a:lnTo>
                <a:lnTo>
                  <a:pt x="120" y="252"/>
                </a:lnTo>
                <a:lnTo>
                  <a:pt x="120" y="257"/>
                </a:lnTo>
                <a:lnTo>
                  <a:pt x="122" y="263"/>
                </a:lnTo>
                <a:lnTo>
                  <a:pt x="121" y="266"/>
                </a:lnTo>
                <a:lnTo>
                  <a:pt x="119" y="268"/>
                </a:lnTo>
                <a:lnTo>
                  <a:pt x="119" y="269"/>
                </a:lnTo>
                <a:lnTo>
                  <a:pt x="119" y="275"/>
                </a:lnTo>
                <a:lnTo>
                  <a:pt x="119" y="282"/>
                </a:lnTo>
                <a:lnTo>
                  <a:pt x="121" y="288"/>
                </a:lnTo>
                <a:lnTo>
                  <a:pt x="123" y="290"/>
                </a:lnTo>
                <a:lnTo>
                  <a:pt x="124" y="292"/>
                </a:lnTo>
                <a:lnTo>
                  <a:pt x="126" y="292"/>
                </a:lnTo>
                <a:lnTo>
                  <a:pt x="128" y="293"/>
                </a:lnTo>
                <a:lnTo>
                  <a:pt x="129" y="296"/>
                </a:lnTo>
                <a:lnTo>
                  <a:pt x="94" y="304"/>
                </a:lnTo>
                <a:lnTo>
                  <a:pt x="87" y="306"/>
                </a:lnTo>
                <a:lnTo>
                  <a:pt x="70" y="309"/>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39" name="Freeform 15"/>
          <p:cNvSpPr>
            <a:spLocks/>
          </p:cNvSpPr>
          <p:nvPr/>
        </p:nvSpPr>
        <p:spPr bwMode="auto">
          <a:xfrm>
            <a:off x="4483949" y="888746"/>
            <a:ext cx="1014948" cy="1023648"/>
          </a:xfrm>
          <a:custGeom>
            <a:avLst/>
            <a:gdLst/>
            <a:ahLst/>
            <a:cxnLst>
              <a:cxn ang="0">
                <a:pos x="309" y="730"/>
              </a:cxn>
              <a:cxn ang="0">
                <a:pos x="216" y="733"/>
              </a:cxn>
              <a:cxn ang="0">
                <a:pos x="124" y="735"/>
              </a:cxn>
              <a:cxn ang="0">
                <a:pos x="50" y="647"/>
              </a:cxn>
              <a:cxn ang="0">
                <a:pos x="51" y="512"/>
              </a:cxn>
              <a:cxn ang="0">
                <a:pos x="34" y="495"/>
              </a:cxn>
              <a:cxn ang="0">
                <a:pos x="23" y="465"/>
              </a:cxn>
              <a:cxn ang="0">
                <a:pos x="43" y="428"/>
              </a:cxn>
              <a:cxn ang="0">
                <a:pos x="42" y="395"/>
              </a:cxn>
              <a:cxn ang="0">
                <a:pos x="35" y="370"/>
              </a:cxn>
              <a:cxn ang="0">
                <a:pos x="30" y="346"/>
              </a:cxn>
              <a:cxn ang="0">
                <a:pos x="28" y="327"/>
              </a:cxn>
              <a:cxn ang="0">
                <a:pos x="30" y="304"/>
              </a:cxn>
              <a:cxn ang="0">
                <a:pos x="26" y="300"/>
              </a:cxn>
              <a:cxn ang="0">
                <a:pos x="26" y="284"/>
              </a:cxn>
              <a:cxn ang="0">
                <a:pos x="25" y="259"/>
              </a:cxn>
              <a:cxn ang="0">
                <a:pos x="24" y="245"/>
              </a:cxn>
              <a:cxn ang="0">
                <a:pos x="23" y="231"/>
              </a:cxn>
              <a:cxn ang="0">
                <a:pos x="22" y="212"/>
              </a:cxn>
              <a:cxn ang="0">
                <a:pos x="16" y="192"/>
              </a:cxn>
              <a:cxn ang="0">
                <a:pos x="9" y="165"/>
              </a:cxn>
              <a:cxn ang="0">
                <a:pos x="5" y="153"/>
              </a:cxn>
              <a:cxn ang="0">
                <a:pos x="5" y="146"/>
              </a:cxn>
              <a:cxn ang="0">
                <a:pos x="6" y="139"/>
              </a:cxn>
              <a:cxn ang="0">
                <a:pos x="7" y="134"/>
              </a:cxn>
              <a:cxn ang="0">
                <a:pos x="6" y="126"/>
              </a:cxn>
              <a:cxn ang="0">
                <a:pos x="6" y="121"/>
              </a:cxn>
              <a:cxn ang="0">
                <a:pos x="5" y="116"/>
              </a:cxn>
              <a:cxn ang="0">
                <a:pos x="4" y="104"/>
              </a:cxn>
              <a:cxn ang="0">
                <a:pos x="5" y="98"/>
              </a:cxn>
              <a:cxn ang="0">
                <a:pos x="8" y="87"/>
              </a:cxn>
              <a:cxn ang="0">
                <a:pos x="5" y="76"/>
              </a:cxn>
              <a:cxn ang="0">
                <a:pos x="3" y="70"/>
              </a:cxn>
              <a:cxn ang="0">
                <a:pos x="56" y="47"/>
              </a:cxn>
              <a:cxn ang="0">
                <a:pos x="176" y="62"/>
              </a:cxn>
              <a:cxn ang="0">
                <a:pos x="207" y="89"/>
              </a:cxn>
              <a:cxn ang="0">
                <a:pos x="260" y="100"/>
              </a:cxn>
              <a:cxn ang="0">
                <a:pos x="311" y="100"/>
              </a:cxn>
              <a:cxn ang="0">
                <a:pos x="327" y="112"/>
              </a:cxn>
              <a:cxn ang="0">
                <a:pos x="342" y="129"/>
              </a:cxn>
              <a:cxn ang="0">
                <a:pos x="377" y="139"/>
              </a:cxn>
              <a:cxn ang="0">
                <a:pos x="417" y="153"/>
              </a:cxn>
              <a:cxn ang="0">
                <a:pos x="464" y="148"/>
              </a:cxn>
              <a:cxn ang="0">
                <a:pos x="521" y="153"/>
              </a:cxn>
              <a:cxn ang="0">
                <a:pos x="470" y="196"/>
              </a:cxn>
              <a:cxn ang="0">
                <a:pos x="355" y="332"/>
              </a:cxn>
              <a:cxn ang="0">
                <a:pos x="353" y="407"/>
              </a:cxn>
              <a:cxn ang="0">
                <a:pos x="341" y="419"/>
              </a:cxn>
              <a:cxn ang="0">
                <a:pos x="322" y="437"/>
              </a:cxn>
              <a:cxn ang="0">
                <a:pos x="311" y="462"/>
              </a:cxn>
              <a:cxn ang="0">
                <a:pos x="326" y="483"/>
              </a:cxn>
              <a:cxn ang="0">
                <a:pos x="325" y="503"/>
              </a:cxn>
              <a:cxn ang="0">
                <a:pos x="324" y="528"/>
              </a:cxn>
              <a:cxn ang="0">
                <a:pos x="324" y="553"/>
              </a:cxn>
              <a:cxn ang="0">
                <a:pos x="326" y="578"/>
              </a:cxn>
              <a:cxn ang="0">
                <a:pos x="357" y="598"/>
              </a:cxn>
              <a:cxn ang="0">
                <a:pos x="383" y="620"/>
              </a:cxn>
              <a:cxn ang="0">
                <a:pos x="394" y="640"/>
              </a:cxn>
              <a:cxn ang="0">
                <a:pos x="419" y="660"/>
              </a:cxn>
              <a:cxn ang="0">
                <a:pos x="441" y="697"/>
              </a:cxn>
              <a:cxn ang="0">
                <a:pos x="415" y="725"/>
              </a:cxn>
            </a:cxnLst>
            <a:rect l="0" t="0" r="r" b="b"/>
            <a:pathLst>
              <a:path w="536" h="735">
                <a:moveTo>
                  <a:pt x="407" y="727"/>
                </a:moveTo>
                <a:lnTo>
                  <a:pt x="380" y="728"/>
                </a:lnTo>
                <a:lnTo>
                  <a:pt x="351" y="729"/>
                </a:lnTo>
                <a:lnTo>
                  <a:pt x="344" y="729"/>
                </a:lnTo>
                <a:lnTo>
                  <a:pt x="309" y="730"/>
                </a:lnTo>
                <a:lnTo>
                  <a:pt x="307" y="730"/>
                </a:lnTo>
                <a:lnTo>
                  <a:pt x="273" y="731"/>
                </a:lnTo>
                <a:lnTo>
                  <a:pt x="261" y="732"/>
                </a:lnTo>
                <a:lnTo>
                  <a:pt x="237" y="732"/>
                </a:lnTo>
                <a:lnTo>
                  <a:pt x="216" y="733"/>
                </a:lnTo>
                <a:lnTo>
                  <a:pt x="201" y="733"/>
                </a:lnTo>
                <a:lnTo>
                  <a:pt x="170" y="733"/>
                </a:lnTo>
                <a:lnTo>
                  <a:pt x="166" y="733"/>
                </a:lnTo>
                <a:lnTo>
                  <a:pt x="130" y="735"/>
                </a:lnTo>
                <a:lnTo>
                  <a:pt x="124" y="735"/>
                </a:lnTo>
                <a:lnTo>
                  <a:pt x="95" y="735"/>
                </a:lnTo>
                <a:lnTo>
                  <a:pt x="80" y="735"/>
                </a:lnTo>
                <a:lnTo>
                  <a:pt x="50" y="735"/>
                </a:lnTo>
                <a:lnTo>
                  <a:pt x="50" y="690"/>
                </a:lnTo>
                <a:lnTo>
                  <a:pt x="50" y="647"/>
                </a:lnTo>
                <a:lnTo>
                  <a:pt x="51" y="604"/>
                </a:lnTo>
                <a:lnTo>
                  <a:pt x="51" y="592"/>
                </a:lnTo>
                <a:lnTo>
                  <a:pt x="51" y="571"/>
                </a:lnTo>
                <a:lnTo>
                  <a:pt x="51" y="550"/>
                </a:lnTo>
                <a:lnTo>
                  <a:pt x="51" y="512"/>
                </a:lnTo>
                <a:lnTo>
                  <a:pt x="51" y="509"/>
                </a:lnTo>
                <a:lnTo>
                  <a:pt x="50" y="505"/>
                </a:lnTo>
                <a:lnTo>
                  <a:pt x="46" y="499"/>
                </a:lnTo>
                <a:lnTo>
                  <a:pt x="40" y="497"/>
                </a:lnTo>
                <a:lnTo>
                  <a:pt x="34" y="495"/>
                </a:lnTo>
                <a:lnTo>
                  <a:pt x="31" y="489"/>
                </a:lnTo>
                <a:lnTo>
                  <a:pt x="28" y="481"/>
                </a:lnTo>
                <a:lnTo>
                  <a:pt x="23" y="473"/>
                </a:lnTo>
                <a:lnTo>
                  <a:pt x="22" y="470"/>
                </a:lnTo>
                <a:lnTo>
                  <a:pt x="23" y="465"/>
                </a:lnTo>
                <a:lnTo>
                  <a:pt x="37" y="454"/>
                </a:lnTo>
                <a:lnTo>
                  <a:pt x="40" y="446"/>
                </a:lnTo>
                <a:lnTo>
                  <a:pt x="41" y="444"/>
                </a:lnTo>
                <a:lnTo>
                  <a:pt x="43" y="430"/>
                </a:lnTo>
                <a:lnTo>
                  <a:pt x="43" y="428"/>
                </a:lnTo>
                <a:lnTo>
                  <a:pt x="42" y="419"/>
                </a:lnTo>
                <a:lnTo>
                  <a:pt x="44" y="409"/>
                </a:lnTo>
                <a:lnTo>
                  <a:pt x="43" y="399"/>
                </a:lnTo>
                <a:lnTo>
                  <a:pt x="42" y="397"/>
                </a:lnTo>
                <a:lnTo>
                  <a:pt x="42" y="395"/>
                </a:lnTo>
                <a:lnTo>
                  <a:pt x="41" y="391"/>
                </a:lnTo>
                <a:lnTo>
                  <a:pt x="41" y="379"/>
                </a:lnTo>
                <a:lnTo>
                  <a:pt x="40" y="378"/>
                </a:lnTo>
                <a:lnTo>
                  <a:pt x="37" y="377"/>
                </a:lnTo>
                <a:lnTo>
                  <a:pt x="35" y="370"/>
                </a:lnTo>
                <a:lnTo>
                  <a:pt x="34" y="367"/>
                </a:lnTo>
                <a:lnTo>
                  <a:pt x="33" y="363"/>
                </a:lnTo>
                <a:lnTo>
                  <a:pt x="32" y="361"/>
                </a:lnTo>
                <a:lnTo>
                  <a:pt x="31" y="348"/>
                </a:lnTo>
                <a:lnTo>
                  <a:pt x="30" y="346"/>
                </a:lnTo>
                <a:lnTo>
                  <a:pt x="28" y="344"/>
                </a:lnTo>
                <a:lnTo>
                  <a:pt x="27" y="342"/>
                </a:lnTo>
                <a:lnTo>
                  <a:pt x="27" y="337"/>
                </a:lnTo>
                <a:lnTo>
                  <a:pt x="28" y="333"/>
                </a:lnTo>
                <a:lnTo>
                  <a:pt x="28" y="327"/>
                </a:lnTo>
                <a:lnTo>
                  <a:pt x="27" y="320"/>
                </a:lnTo>
                <a:lnTo>
                  <a:pt x="30" y="315"/>
                </a:lnTo>
                <a:lnTo>
                  <a:pt x="28" y="313"/>
                </a:lnTo>
                <a:lnTo>
                  <a:pt x="31" y="306"/>
                </a:lnTo>
                <a:lnTo>
                  <a:pt x="30" y="304"/>
                </a:lnTo>
                <a:lnTo>
                  <a:pt x="28" y="305"/>
                </a:lnTo>
                <a:lnTo>
                  <a:pt x="28" y="303"/>
                </a:lnTo>
                <a:lnTo>
                  <a:pt x="27" y="302"/>
                </a:lnTo>
                <a:lnTo>
                  <a:pt x="27" y="300"/>
                </a:lnTo>
                <a:lnTo>
                  <a:pt x="26" y="300"/>
                </a:lnTo>
                <a:lnTo>
                  <a:pt x="25" y="296"/>
                </a:lnTo>
                <a:lnTo>
                  <a:pt x="25" y="295"/>
                </a:lnTo>
                <a:lnTo>
                  <a:pt x="26" y="292"/>
                </a:lnTo>
                <a:lnTo>
                  <a:pt x="25" y="287"/>
                </a:lnTo>
                <a:lnTo>
                  <a:pt x="26" y="284"/>
                </a:lnTo>
                <a:lnTo>
                  <a:pt x="25" y="278"/>
                </a:lnTo>
                <a:lnTo>
                  <a:pt x="25" y="275"/>
                </a:lnTo>
                <a:lnTo>
                  <a:pt x="25" y="266"/>
                </a:lnTo>
                <a:lnTo>
                  <a:pt x="24" y="264"/>
                </a:lnTo>
                <a:lnTo>
                  <a:pt x="25" y="259"/>
                </a:lnTo>
                <a:lnTo>
                  <a:pt x="24" y="257"/>
                </a:lnTo>
                <a:lnTo>
                  <a:pt x="25" y="254"/>
                </a:lnTo>
                <a:lnTo>
                  <a:pt x="24" y="251"/>
                </a:lnTo>
                <a:lnTo>
                  <a:pt x="25" y="248"/>
                </a:lnTo>
                <a:lnTo>
                  <a:pt x="24" y="245"/>
                </a:lnTo>
                <a:lnTo>
                  <a:pt x="23" y="245"/>
                </a:lnTo>
                <a:lnTo>
                  <a:pt x="24" y="241"/>
                </a:lnTo>
                <a:lnTo>
                  <a:pt x="23" y="239"/>
                </a:lnTo>
                <a:lnTo>
                  <a:pt x="24" y="233"/>
                </a:lnTo>
                <a:lnTo>
                  <a:pt x="23" y="231"/>
                </a:lnTo>
                <a:lnTo>
                  <a:pt x="24" y="229"/>
                </a:lnTo>
                <a:lnTo>
                  <a:pt x="24" y="226"/>
                </a:lnTo>
                <a:lnTo>
                  <a:pt x="24" y="221"/>
                </a:lnTo>
                <a:lnTo>
                  <a:pt x="23" y="220"/>
                </a:lnTo>
                <a:lnTo>
                  <a:pt x="22" y="212"/>
                </a:lnTo>
                <a:lnTo>
                  <a:pt x="20" y="207"/>
                </a:lnTo>
                <a:lnTo>
                  <a:pt x="19" y="200"/>
                </a:lnTo>
                <a:lnTo>
                  <a:pt x="17" y="197"/>
                </a:lnTo>
                <a:lnTo>
                  <a:pt x="16" y="195"/>
                </a:lnTo>
                <a:lnTo>
                  <a:pt x="16" y="192"/>
                </a:lnTo>
                <a:lnTo>
                  <a:pt x="15" y="188"/>
                </a:lnTo>
                <a:lnTo>
                  <a:pt x="12" y="187"/>
                </a:lnTo>
                <a:lnTo>
                  <a:pt x="14" y="181"/>
                </a:lnTo>
                <a:lnTo>
                  <a:pt x="11" y="176"/>
                </a:lnTo>
                <a:lnTo>
                  <a:pt x="9" y="165"/>
                </a:lnTo>
                <a:lnTo>
                  <a:pt x="8" y="163"/>
                </a:lnTo>
                <a:lnTo>
                  <a:pt x="7" y="158"/>
                </a:lnTo>
                <a:lnTo>
                  <a:pt x="6" y="157"/>
                </a:lnTo>
                <a:lnTo>
                  <a:pt x="6" y="154"/>
                </a:lnTo>
                <a:lnTo>
                  <a:pt x="5" y="153"/>
                </a:lnTo>
                <a:lnTo>
                  <a:pt x="6" y="151"/>
                </a:lnTo>
                <a:lnTo>
                  <a:pt x="5" y="150"/>
                </a:lnTo>
                <a:lnTo>
                  <a:pt x="5" y="149"/>
                </a:lnTo>
                <a:lnTo>
                  <a:pt x="5" y="147"/>
                </a:lnTo>
                <a:lnTo>
                  <a:pt x="5" y="146"/>
                </a:lnTo>
                <a:lnTo>
                  <a:pt x="7" y="146"/>
                </a:lnTo>
                <a:lnTo>
                  <a:pt x="5" y="144"/>
                </a:lnTo>
                <a:lnTo>
                  <a:pt x="7" y="142"/>
                </a:lnTo>
                <a:lnTo>
                  <a:pt x="6" y="142"/>
                </a:lnTo>
                <a:lnTo>
                  <a:pt x="6" y="139"/>
                </a:lnTo>
                <a:lnTo>
                  <a:pt x="5" y="138"/>
                </a:lnTo>
                <a:lnTo>
                  <a:pt x="7" y="137"/>
                </a:lnTo>
                <a:lnTo>
                  <a:pt x="7" y="136"/>
                </a:lnTo>
                <a:lnTo>
                  <a:pt x="6" y="134"/>
                </a:lnTo>
                <a:lnTo>
                  <a:pt x="7" y="134"/>
                </a:lnTo>
                <a:lnTo>
                  <a:pt x="7" y="133"/>
                </a:lnTo>
                <a:lnTo>
                  <a:pt x="6" y="132"/>
                </a:lnTo>
                <a:lnTo>
                  <a:pt x="7" y="131"/>
                </a:lnTo>
                <a:lnTo>
                  <a:pt x="5" y="131"/>
                </a:lnTo>
                <a:lnTo>
                  <a:pt x="6" y="126"/>
                </a:lnTo>
                <a:lnTo>
                  <a:pt x="4" y="126"/>
                </a:lnTo>
                <a:lnTo>
                  <a:pt x="6" y="125"/>
                </a:lnTo>
                <a:lnTo>
                  <a:pt x="5" y="123"/>
                </a:lnTo>
                <a:lnTo>
                  <a:pt x="4" y="123"/>
                </a:lnTo>
                <a:lnTo>
                  <a:pt x="6" y="121"/>
                </a:lnTo>
                <a:lnTo>
                  <a:pt x="5" y="120"/>
                </a:lnTo>
                <a:lnTo>
                  <a:pt x="4" y="119"/>
                </a:lnTo>
                <a:lnTo>
                  <a:pt x="6" y="120"/>
                </a:lnTo>
                <a:lnTo>
                  <a:pt x="7" y="116"/>
                </a:lnTo>
                <a:lnTo>
                  <a:pt x="5" y="116"/>
                </a:lnTo>
                <a:lnTo>
                  <a:pt x="6" y="107"/>
                </a:lnTo>
                <a:lnTo>
                  <a:pt x="5" y="107"/>
                </a:lnTo>
                <a:lnTo>
                  <a:pt x="5" y="105"/>
                </a:lnTo>
                <a:lnTo>
                  <a:pt x="4" y="104"/>
                </a:lnTo>
                <a:lnTo>
                  <a:pt x="4" y="104"/>
                </a:lnTo>
                <a:lnTo>
                  <a:pt x="5" y="103"/>
                </a:lnTo>
                <a:lnTo>
                  <a:pt x="4" y="101"/>
                </a:lnTo>
                <a:lnTo>
                  <a:pt x="5" y="100"/>
                </a:lnTo>
                <a:lnTo>
                  <a:pt x="4" y="98"/>
                </a:lnTo>
                <a:lnTo>
                  <a:pt x="5" y="98"/>
                </a:lnTo>
                <a:lnTo>
                  <a:pt x="5" y="95"/>
                </a:lnTo>
                <a:lnTo>
                  <a:pt x="7" y="94"/>
                </a:lnTo>
                <a:lnTo>
                  <a:pt x="6" y="92"/>
                </a:lnTo>
                <a:lnTo>
                  <a:pt x="8" y="92"/>
                </a:lnTo>
                <a:lnTo>
                  <a:pt x="8" y="87"/>
                </a:lnTo>
                <a:lnTo>
                  <a:pt x="7" y="84"/>
                </a:lnTo>
                <a:lnTo>
                  <a:pt x="7" y="83"/>
                </a:lnTo>
                <a:lnTo>
                  <a:pt x="6" y="81"/>
                </a:lnTo>
                <a:lnTo>
                  <a:pt x="6" y="78"/>
                </a:lnTo>
                <a:lnTo>
                  <a:pt x="5" y="76"/>
                </a:lnTo>
                <a:lnTo>
                  <a:pt x="6" y="76"/>
                </a:lnTo>
                <a:lnTo>
                  <a:pt x="5" y="74"/>
                </a:lnTo>
                <a:lnTo>
                  <a:pt x="3" y="71"/>
                </a:lnTo>
                <a:lnTo>
                  <a:pt x="4" y="70"/>
                </a:lnTo>
                <a:lnTo>
                  <a:pt x="3" y="70"/>
                </a:lnTo>
                <a:lnTo>
                  <a:pt x="4" y="67"/>
                </a:lnTo>
                <a:lnTo>
                  <a:pt x="3" y="63"/>
                </a:lnTo>
                <a:lnTo>
                  <a:pt x="1" y="55"/>
                </a:lnTo>
                <a:lnTo>
                  <a:pt x="0" y="47"/>
                </a:lnTo>
                <a:lnTo>
                  <a:pt x="56" y="47"/>
                </a:lnTo>
                <a:lnTo>
                  <a:pt x="134" y="47"/>
                </a:lnTo>
                <a:lnTo>
                  <a:pt x="143" y="47"/>
                </a:lnTo>
                <a:lnTo>
                  <a:pt x="143" y="0"/>
                </a:lnTo>
                <a:lnTo>
                  <a:pt x="164" y="5"/>
                </a:lnTo>
                <a:lnTo>
                  <a:pt x="176" y="62"/>
                </a:lnTo>
                <a:lnTo>
                  <a:pt x="175" y="74"/>
                </a:lnTo>
                <a:lnTo>
                  <a:pt x="183" y="82"/>
                </a:lnTo>
                <a:lnTo>
                  <a:pt x="193" y="82"/>
                </a:lnTo>
                <a:lnTo>
                  <a:pt x="202" y="82"/>
                </a:lnTo>
                <a:lnTo>
                  <a:pt x="207" y="89"/>
                </a:lnTo>
                <a:lnTo>
                  <a:pt x="233" y="92"/>
                </a:lnTo>
                <a:lnTo>
                  <a:pt x="235" y="105"/>
                </a:lnTo>
                <a:lnTo>
                  <a:pt x="238" y="106"/>
                </a:lnTo>
                <a:lnTo>
                  <a:pt x="257" y="103"/>
                </a:lnTo>
                <a:lnTo>
                  <a:pt x="260" y="100"/>
                </a:lnTo>
                <a:lnTo>
                  <a:pt x="260" y="96"/>
                </a:lnTo>
                <a:lnTo>
                  <a:pt x="270" y="89"/>
                </a:lnTo>
                <a:lnTo>
                  <a:pt x="285" y="90"/>
                </a:lnTo>
                <a:lnTo>
                  <a:pt x="295" y="90"/>
                </a:lnTo>
                <a:lnTo>
                  <a:pt x="311" y="100"/>
                </a:lnTo>
                <a:lnTo>
                  <a:pt x="316" y="100"/>
                </a:lnTo>
                <a:lnTo>
                  <a:pt x="318" y="105"/>
                </a:lnTo>
                <a:lnTo>
                  <a:pt x="313" y="106"/>
                </a:lnTo>
                <a:lnTo>
                  <a:pt x="313" y="111"/>
                </a:lnTo>
                <a:lnTo>
                  <a:pt x="327" y="112"/>
                </a:lnTo>
                <a:lnTo>
                  <a:pt x="330" y="116"/>
                </a:lnTo>
                <a:lnTo>
                  <a:pt x="329" y="122"/>
                </a:lnTo>
                <a:lnTo>
                  <a:pt x="337" y="139"/>
                </a:lnTo>
                <a:lnTo>
                  <a:pt x="343" y="136"/>
                </a:lnTo>
                <a:lnTo>
                  <a:pt x="342" y="129"/>
                </a:lnTo>
                <a:lnTo>
                  <a:pt x="343" y="122"/>
                </a:lnTo>
                <a:lnTo>
                  <a:pt x="354" y="120"/>
                </a:lnTo>
                <a:lnTo>
                  <a:pt x="360" y="121"/>
                </a:lnTo>
                <a:lnTo>
                  <a:pt x="364" y="134"/>
                </a:lnTo>
                <a:lnTo>
                  <a:pt x="377" y="139"/>
                </a:lnTo>
                <a:lnTo>
                  <a:pt x="382" y="140"/>
                </a:lnTo>
                <a:lnTo>
                  <a:pt x="383" y="150"/>
                </a:lnTo>
                <a:lnTo>
                  <a:pt x="393" y="151"/>
                </a:lnTo>
                <a:lnTo>
                  <a:pt x="393" y="158"/>
                </a:lnTo>
                <a:lnTo>
                  <a:pt x="417" y="153"/>
                </a:lnTo>
                <a:lnTo>
                  <a:pt x="430" y="138"/>
                </a:lnTo>
                <a:lnTo>
                  <a:pt x="441" y="130"/>
                </a:lnTo>
                <a:lnTo>
                  <a:pt x="451" y="150"/>
                </a:lnTo>
                <a:lnTo>
                  <a:pt x="463" y="145"/>
                </a:lnTo>
                <a:lnTo>
                  <a:pt x="464" y="148"/>
                </a:lnTo>
                <a:lnTo>
                  <a:pt x="492" y="145"/>
                </a:lnTo>
                <a:lnTo>
                  <a:pt x="501" y="147"/>
                </a:lnTo>
                <a:lnTo>
                  <a:pt x="504" y="155"/>
                </a:lnTo>
                <a:lnTo>
                  <a:pt x="510" y="158"/>
                </a:lnTo>
                <a:lnTo>
                  <a:pt x="521" y="153"/>
                </a:lnTo>
                <a:lnTo>
                  <a:pt x="536" y="155"/>
                </a:lnTo>
                <a:lnTo>
                  <a:pt x="530" y="157"/>
                </a:lnTo>
                <a:lnTo>
                  <a:pt x="530" y="161"/>
                </a:lnTo>
                <a:lnTo>
                  <a:pt x="505" y="180"/>
                </a:lnTo>
                <a:lnTo>
                  <a:pt x="470" y="196"/>
                </a:lnTo>
                <a:lnTo>
                  <a:pt x="436" y="229"/>
                </a:lnTo>
                <a:lnTo>
                  <a:pt x="406" y="273"/>
                </a:lnTo>
                <a:lnTo>
                  <a:pt x="383" y="298"/>
                </a:lnTo>
                <a:lnTo>
                  <a:pt x="363" y="316"/>
                </a:lnTo>
                <a:lnTo>
                  <a:pt x="355" y="332"/>
                </a:lnTo>
                <a:lnTo>
                  <a:pt x="348" y="332"/>
                </a:lnTo>
                <a:lnTo>
                  <a:pt x="350" y="333"/>
                </a:lnTo>
                <a:lnTo>
                  <a:pt x="350" y="364"/>
                </a:lnTo>
                <a:lnTo>
                  <a:pt x="353" y="396"/>
                </a:lnTo>
                <a:lnTo>
                  <a:pt x="353" y="407"/>
                </a:lnTo>
                <a:lnTo>
                  <a:pt x="349" y="409"/>
                </a:lnTo>
                <a:lnTo>
                  <a:pt x="348" y="413"/>
                </a:lnTo>
                <a:lnTo>
                  <a:pt x="347" y="414"/>
                </a:lnTo>
                <a:lnTo>
                  <a:pt x="343" y="413"/>
                </a:lnTo>
                <a:lnTo>
                  <a:pt x="341" y="419"/>
                </a:lnTo>
                <a:lnTo>
                  <a:pt x="335" y="419"/>
                </a:lnTo>
                <a:lnTo>
                  <a:pt x="334" y="423"/>
                </a:lnTo>
                <a:lnTo>
                  <a:pt x="326" y="428"/>
                </a:lnTo>
                <a:lnTo>
                  <a:pt x="323" y="431"/>
                </a:lnTo>
                <a:lnTo>
                  <a:pt x="322" y="437"/>
                </a:lnTo>
                <a:lnTo>
                  <a:pt x="321" y="438"/>
                </a:lnTo>
                <a:lnTo>
                  <a:pt x="318" y="447"/>
                </a:lnTo>
                <a:lnTo>
                  <a:pt x="314" y="452"/>
                </a:lnTo>
                <a:lnTo>
                  <a:pt x="313" y="454"/>
                </a:lnTo>
                <a:lnTo>
                  <a:pt x="311" y="462"/>
                </a:lnTo>
                <a:lnTo>
                  <a:pt x="312" y="470"/>
                </a:lnTo>
                <a:lnTo>
                  <a:pt x="315" y="472"/>
                </a:lnTo>
                <a:lnTo>
                  <a:pt x="321" y="472"/>
                </a:lnTo>
                <a:lnTo>
                  <a:pt x="323" y="474"/>
                </a:lnTo>
                <a:lnTo>
                  <a:pt x="326" y="483"/>
                </a:lnTo>
                <a:lnTo>
                  <a:pt x="329" y="484"/>
                </a:lnTo>
                <a:lnTo>
                  <a:pt x="329" y="487"/>
                </a:lnTo>
                <a:lnTo>
                  <a:pt x="329" y="492"/>
                </a:lnTo>
                <a:lnTo>
                  <a:pt x="327" y="497"/>
                </a:lnTo>
                <a:lnTo>
                  <a:pt x="325" y="503"/>
                </a:lnTo>
                <a:lnTo>
                  <a:pt x="323" y="505"/>
                </a:lnTo>
                <a:lnTo>
                  <a:pt x="323" y="515"/>
                </a:lnTo>
                <a:lnTo>
                  <a:pt x="322" y="519"/>
                </a:lnTo>
                <a:lnTo>
                  <a:pt x="324" y="523"/>
                </a:lnTo>
                <a:lnTo>
                  <a:pt x="324" y="528"/>
                </a:lnTo>
                <a:lnTo>
                  <a:pt x="320" y="534"/>
                </a:lnTo>
                <a:lnTo>
                  <a:pt x="323" y="539"/>
                </a:lnTo>
                <a:lnTo>
                  <a:pt x="323" y="542"/>
                </a:lnTo>
                <a:lnTo>
                  <a:pt x="324" y="550"/>
                </a:lnTo>
                <a:lnTo>
                  <a:pt x="324" y="553"/>
                </a:lnTo>
                <a:lnTo>
                  <a:pt x="323" y="555"/>
                </a:lnTo>
                <a:lnTo>
                  <a:pt x="323" y="559"/>
                </a:lnTo>
                <a:lnTo>
                  <a:pt x="324" y="563"/>
                </a:lnTo>
                <a:lnTo>
                  <a:pt x="321" y="574"/>
                </a:lnTo>
                <a:lnTo>
                  <a:pt x="326" y="578"/>
                </a:lnTo>
                <a:lnTo>
                  <a:pt x="333" y="587"/>
                </a:lnTo>
                <a:lnTo>
                  <a:pt x="335" y="590"/>
                </a:lnTo>
                <a:lnTo>
                  <a:pt x="343" y="595"/>
                </a:lnTo>
                <a:lnTo>
                  <a:pt x="356" y="597"/>
                </a:lnTo>
                <a:lnTo>
                  <a:pt x="357" y="598"/>
                </a:lnTo>
                <a:lnTo>
                  <a:pt x="359" y="604"/>
                </a:lnTo>
                <a:lnTo>
                  <a:pt x="363" y="608"/>
                </a:lnTo>
                <a:lnTo>
                  <a:pt x="366" y="611"/>
                </a:lnTo>
                <a:lnTo>
                  <a:pt x="375" y="613"/>
                </a:lnTo>
                <a:lnTo>
                  <a:pt x="383" y="620"/>
                </a:lnTo>
                <a:lnTo>
                  <a:pt x="387" y="622"/>
                </a:lnTo>
                <a:lnTo>
                  <a:pt x="388" y="625"/>
                </a:lnTo>
                <a:lnTo>
                  <a:pt x="388" y="629"/>
                </a:lnTo>
                <a:lnTo>
                  <a:pt x="391" y="632"/>
                </a:lnTo>
                <a:lnTo>
                  <a:pt x="394" y="640"/>
                </a:lnTo>
                <a:lnTo>
                  <a:pt x="402" y="647"/>
                </a:lnTo>
                <a:lnTo>
                  <a:pt x="409" y="655"/>
                </a:lnTo>
                <a:lnTo>
                  <a:pt x="413" y="658"/>
                </a:lnTo>
                <a:lnTo>
                  <a:pt x="415" y="660"/>
                </a:lnTo>
                <a:lnTo>
                  <a:pt x="419" y="660"/>
                </a:lnTo>
                <a:lnTo>
                  <a:pt x="427" y="665"/>
                </a:lnTo>
                <a:lnTo>
                  <a:pt x="430" y="670"/>
                </a:lnTo>
                <a:lnTo>
                  <a:pt x="438" y="681"/>
                </a:lnTo>
                <a:lnTo>
                  <a:pt x="441" y="689"/>
                </a:lnTo>
                <a:lnTo>
                  <a:pt x="441" y="697"/>
                </a:lnTo>
                <a:lnTo>
                  <a:pt x="441" y="703"/>
                </a:lnTo>
                <a:lnTo>
                  <a:pt x="443" y="712"/>
                </a:lnTo>
                <a:lnTo>
                  <a:pt x="443" y="719"/>
                </a:lnTo>
                <a:lnTo>
                  <a:pt x="444" y="724"/>
                </a:lnTo>
                <a:lnTo>
                  <a:pt x="415" y="725"/>
                </a:lnTo>
                <a:lnTo>
                  <a:pt x="407" y="727"/>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0" name="Freeform 16"/>
          <p:cNvSpPr>
            <a:spLocks/>
          </p:cNvSpPr>
          <p:nvPr/>
        </p:nvSpPr>
        <p:spPr bwMode="auto">
          <a:xfrm>
            <a:off x="558600" y="1001557"/>
            <a:ext cx="1281940" cy="905267"/>
          </a:xfrm>
          <a:custGeom>
            <a:avLst/>
            <a:gdLst/>
            <a:ahLst/>
            <a:cxnLst>
              <a:cxn ang="0">
                <a:pos x="59" y="514"/>
              </a:cxn>
              <a:cxn ang="0">
                <a:pos x="1" y="463"/>
              </a:cxn>
              <a:cxn ang="0">
                <a:pos x="11" y="390"/>
              </a:cxn>
              <a:cxn ang="0">
                <a:pos x="54" y="322"/>
              </a:cxn>
              <a:cxn ang="0">
                <a:pos x="110" y="183"/>
              </a:cxn>
              <a:cxn ang="0">
                <a:pos x="144" y="85"/>
              </a:cxn>
              <a:cxn ang="0">
                <a:pos x="148" y="76"/>
              </a:cxn>
              <a:cxn ang="0">
                <a:pos x="158" y="31"/>
              </a:cxn>
              <a:cxn ang="0">
                <a:pos x="180" y="11"/>
              </a:cxn>
              <a:cxn ang="0">
                <a:pos x="189" y="10"/>
              </a:cxn>
              <a:cxn ang="0">
                <a:pos x="217" y="23"/>
              </a:cxn>
              <a:cxn ang="0">
                <a:pos x="231" y="26"/>
              </a:cxn>
              <a:cxn ang="0">
                <a:pos x="241" y="57"/>
              </a:cxn>
              <a:cxn ang="0">
                <a:pos x="238" y="74"/>
              </a:cxn>
              <a:cxn ang="0">
                <a:pos x="238" y="97"/>
              </a:cxn>
              <a:cxn ang="0">
                <a:pos x="260" y="111"/>
              </a:cxn>
              <a:cxn ang="0">
                <a:pos x="287" y="113"/>
              </a:cxn>
              <a:cxn ang="0">
                <a:pos x="303" y="107"/>
              </a:cxn>
              <a:cxn ang="0">
                <a:pos x="329" y="116"/>
              </a:cxn>
              <a:cxn ang="0">
                <a:pos x="339" y="120"/>
              </a:cxn>
              <a:cxn ang="0">
                <a:pos x="345" y="132"/>
              </a:cxn>
              <a:cxn ang="0">
                <a:pos x="361" y="131"/>
              </a:cxn>
              <a:cxn ang="0">
                <a:pos x="381" y="128"/>
              </a:cxn>
              <a:cxn ang="0">
                <a:pos x="395" y="134"/>
              </a:cxn>
              <a:cxn ang="0">
                <a:pos x="420" y="133"/>
              </a:cxn>
              <a:cxn ang="0">
                <a:pos x="446" y="130"/>
              </a:cxn>
              <a:cxn ang="0">
                <a:pos x="470" y="128"/>
              </a:cxn>
              <a:cxn ang="0">
                <a:pos x="494" y="132"/>
              </a:cxn>
              <a:cxn ang="0">
                <a:pos x="580" y="144"/>
              </a:cxn>
              <a:cxn ang="0">
                <a:pos x="655" y="164"/>
              </a:cxn>
              <a:cxn ang="0">
                <a:pos x="661" y="188"/>
              </a:cxn>
              <a:cxn ang="0">
                <a:pos x="676" y="205"/>
              </a:cxn>
              <a:cxn ang="0">
                <a:pos x="669" y="231"/>
              </a:cxn>
              <a:cxn ang="0">
                <a:pos x="646" y="272"/>
              </a:cxn>
              <a:cxn ang="0">
                <a:pos x="639" y="281"/>
              </a:cxn>
              <a:cxn ang="0">
                <a:pos x="635" y="290"/>
              </a:cxn>
              <a:cxn ang="0">
                <a:pos x="630" y="302"/>
              </a:cxn>
              <a:cxn ang="0">
                <a:pos x="614" y="314"/>
              </a:cxn>
              <a:cxn ang="0">
                <a:pos x="603" y="335"/>
              </a:cxn>
              <a:cxn ang="0">
                <a:pos x="594" y="344"/>
              </a:cxn>
              <a:cxn ang="0">
                <a:pos x="590" y="365"/>
              </a:cxn>
              <a:cxn ang="0">
                <a:pos x="597" y="371"/>
              </a:cxn>
              <a:cxn ang="0">
                <a:pos x="603" y="375"/>
              </a:cxn>
              <a:cxn ang="0">
                <a:pos x="609" y="385"/>
              </a:cxn>
              <a:cxn ang="0">
                <a:pos x="602" y="397"/>
              </a:cxn>
              <a:cxn ang="0">
                <a:pos x="597" y="418"/>
              </a:cxn>
              <a:cxn ang="0">
                <a:pos x="593" y="425"/>
              </a:cxn>
              <a:cxn ang="0">
                <a:pos x="588" y="444"/>
              </a:cxn>
              <a:cxn ang="0">
                <a:pos x="369" y="606"/>
              </a:cxn>
            </a:cxnLst>
            <a:rect l="0" t="0" r="r" b="b"/>
            <a:pathLst>
              <a:path w="677" h="650">
                <a:moveTo>
                  <a:pt x="214" y="561"/>
                </a:moveTo>
                <a:lnTo>
                  <a:pt x="151" y="542"/>
                </a:lnTo>
                <a:lnTo>
                  <a:pt x="81" y="521"/>
                </a:lnTo>
                <a:lnTo>
                  <a:pt x="59" y="514"/>
                </a:lnTo>
                <a:lnTo>
                  <a:pt x="37" y="508"/>
                </a:lnTo>
                <a:lnTo>
                  <a:pt x="8" y="498"/>
                </a:lnTo>
                <a:lnTo>
                  <a:pt x="0" y="482"/>
                </a:lnTo>
                <a:lnTo>
                  <a:pt x="1" y="463"/>
                </a:lnTo>
                <a:lnTo>
                  <a:pt x="6" y="441"/>
                </a:lnTo>
                <a:lnTo>
                  <a:pt x="14" y="427"/>
                </a:lnTo>
                <a:lnTo>
                  <a:pt x="15" y="418"/>
                </a:lnTo>
                <a:lnTo>
                  <a:pt x="11" y="390"/>
                </a:lnTo>
                <a:lnTo>
                  <a:pt x="21" y="376"/>
                </a:lnTo>
                <a:lnTo>
                  <a:pt x="39" y="342"/>
                </a:lnTo>
                <a:lnTo>
                  <a:pt x="39" y="338"/>
                </a:lnTo>
                <a:lnTo>
                  <a:pt x="54" y="322"/>
                </a:lnTo>
                <a:lnTo>
                  <a:pt x="62" y="305"/>
                </a:lnTo>
                <a:lnTo>
                  <a:pt x="76" y="276"/>
                </a:lnTo>
                <a:lnTo>
                  <a:pt x="93" y="228"/>
                </a:lnTo>
                <a:lnTo>
                  <a:pt x="110" y="183"/>
                </a:lnTo>
                <a:lnTo>
                  <a:pt x="114" y="164"/>
                </a:lnTo>
                <a:lnTo>
                  <a:pt x="127" y="139"/>
                </a:lnTo>
                <a:lnTo>
                  <a:pt x="139" y="109"/>
                </a:lnTo>
                <a:lnTo>
                  <a:pt x="144" y="85"/>
                </a:lnTo>
                <a:lnTo>
                  <a:pt x="147" y="84"/>
                </a:lnTo>
                <a:lnTo>
                  <a:pt x="150" y="89"/>
                </a:lnTo>
                <a:lnTo>
                  <a:pt x="153" y="86"/>
                </a:lnTo>
                <a:lnTo>
                  <a:pt x="148" y="76"/>
                </a:lnTo>
                <a:lnTo>
                  <a:pt x="155" y="60"/>
                </a:lnTo>
                <a:lnTo>
                  <a:pt x="154" y="51"/>
                </a:lnTo>
                <a:lnTo>
                  <a:pt x="159" y="40"/>
                </a:lnTo>
                <a:lnTo>
                  <a:pt x="158" y="31"/>
                </a:lnTo>
                <a:lnTo>
                  <a:pt x="166" y="24"/>
                </a:lnTo>
                <a:lnTo>
                  <a:pt x="169" y="0"/>
                </a:lnTo>
                <a:lnTo>
                  <a:pt x="178" y="15"/>
                </a:lnTo>
                <a:lnTo>
                  <a:pt x="180" y="11"/>
                </a:lnTo>
                <a:lnTo>
                  <a:pt x="179" y="5"/>
                </a:lnTo>
                <a:lnTo>
                  <a:pt x="184" y="3"/>
                </a:lnTo>
                <a:lnTo>
                  <a:pt x="186" y="10"/>
                </a:lnTo>
                <a:lnTo>
                  <a:pt x="189" y="10"/>
                </a:lnTo>
                <a:lnTo>
                  <a:pt x="202" y="6"/>
                </a:lnTo>
                <a:lnTo>
                  <a:pt x="209" y="20"/>
                </a:lnTo>
                <a:lnTo>
                  <a:pt x="214" y="22"/>
                </a:lnTo>
                <a:lnTo>
                  <a:pt x="217" y="23"/>
                </a:lnTo>
                <a:lnTo>
                  <a:pt x="220" y="20"/>
                </a:lnTo>
                <a:lnTo>
                  <a:pt x="223" y="20"/>
                </a:lnTo>
                <a:lnTo>
                  <a:pt x="227" y="22"/>
                </a:lnTo>
                <a:lnTo>
                  <a:pt x="231" y="26"/>
                </a:lnTo>
                <a:lnTo>
                  <a:pt x="235" y="33"/>
                </a:lnTo>
                <a:lnTo>
                  <a:pt x="239" y="39"/>
                </a:lnTo>
                <a:lnTo>
                  <a:pt x="239" y="45"/>
                </a:lnTo>
                <a:lnTo>
                  <a:pt x="241" y="57"/>
                </a:lnTo>
                <a:lnTo>
                  <a:pt x="240" y="61"/>
                </a:lnTo>
                <a:lnTo>
                  <a:pt x="240" y="66"/>
                </a:lnTo>
                <a:lnTo>
                  <a:pt x="239" y="68"/>
                </a:lnTo>
                <a:lnTo>
                  <a:pt x="238" y="74"/>
                </a:lnTo>
                <a:lnTo>
                  <a:pt x="238" y="80"/>
                </a:lnTo>
                <a:lnTo>
                  <a:pt x="236" y="83"/>
                </a:lnTo>
                <a:lnTo>
                  <a:pt x="235" y="93"/>
                </a:lnTo>
                <a:lnTo>
                  <a:pt x="238" y="97"/>
                </a:lnTo>
                <a:lnTo>
                  <a:pt x="241" y="100"/>
                </a:lnTo>
                <a:lnTo>
                  <a:pt x="247" y="103"/>
                </a:lnTo>
                <a:lnTo>
                  <a:pt x="254" y="110"/>
                </a:lnTo>
                <a:lnTo>
                  <a:pt x="260" y="111"/>
                </a:lnTo>
                <a:lnTo>
                  <a:pt x="264" y="116"/>
                </a:lnTo>
                <a:lnTo>
                  <a:pt x="268" y="116"/>
                </a:lnTo>
                <a:lnTo>
                  <a:pt x="281" y="115"/>
                </a:lnTo>
                <a:lnTo>
                  <a:pt x="287" y="113"/>
                </a:lnTo>
                <a:lnTo>
                  <a:pt x="289" y="111"/>
                </a:lnTo>
                <a:lnTo>
                  <a:pt x="292" y="111"/>
                </a:lnTo>
                <a:lnTo>
                  <a:pt x="297" y="108"/>
                </a:lnTo>
                <a:lnTo>
                  <a:pt x="303" y="107"/>
                </a:lnTo>
                <a:lnTo>
                  <a:pt x="306" y="109"/>
                </a:lnTo>
                <a:lnTo>
                  <a:pt x="309" y="110"/>
                </a:lnTo>
                <a:lnTo>
                  <a:pt x="323" y="110"/>
                </a:lnTo>
                <a:lnTo>
                  <a:pt x="329" y="116"/>
                </a:lnTo>
                <a:lnTo>
                  <a:pt x="330" y="116"/>
                </a:lnTo>
                <a:lnTo>
                  <a:pt x="334" y="116"/>
                </a:lnTo>
                <a:lnTo>
                  <a:pt x="337" y="118"/>
                </a:lnTo>
                <a:lnTo>
                  <a:pt x="339" y="120"/>
                </a:lnTo>
                <a:lnTo>
                  <a:pt x="344" y="124"/>
                </a:lnTo>
                <a:lnTo>
                  <a:pt x="344" y="125"/>
                </a:lnTo>
                <a:lnTo>
                  <a:pt x="344" y="131"/>
                </a:lnTo>
                <a:lnTo>
                  <a:pt x="345" y="132"/>
                </a:lnTo>
                <a:lnTo>
                  <a:pt x="348" y="133"/>
                </a:lnTo>
                <a:lnTo>
                  <a:pt x="353" y="128"/>
                </a:lnTo>
                <a:lnTo>
                  <a:pt x="355" y="128"/>
                </a:lnTo>
                <a:lnTo>
                  <a:pt x="361" y="131"/>
                </a:lnTo>
                <a:lnTo>
                  <a:pt x="362" y="131"/>
                </a:lnTo>
                <a:lnTo>
                  <a:pt x="364" y="133"/>
                </a:lnTo>
                <a:lnTo>
                  <a:pt x="368" y="131"/>
                </a:lnTo>
                <a:lnTo>
                  <a:pt x="381" y="128"/>
                </a:lnTo>
                <a:lnTo>
                  <a:pt x="384" y="126"/>
                </a:lnTo>
                <a:lnTo>
                  <a:pt x="387" y="126"/>
                </a:lnTo>
                <a:lnTo>
                  <a:pt x="392" y="127"/>
                </a:lnTo>
                <a:lnTo>
                  <a:pt x="395" y="134"/>
                </a:lnTo>
                <a:lnTo>
                  <a:pt x="398" y="136"/>
                </a:lnTo>
                <a:lnTo>
                  <a:pt x="411" y="136"/>
                </a:lnTo>
                <a:lnTo>
                  <a:pt x="416" y="138"/>
                </a:lnTo>
                <a:lnTo>
                  <a:pt x="420" y="133"/>
                </a:lnTo>
                <a:lnTo>
                  <a:pt x="428" y="133"/>
                </a:lnTo>
                <a:lnTo>
                  <a:pt x="433" y="131"/>
                </a:lnTo>
                <a:lnTo>
                  <a:pt x="443" y="131"/>
                </a:lnTo>
                <a:lnTo>
                  <a:pt x="446" y="130"/>
                </a:lnTo>
                <a:lnTo>
                  <a:pt x="457" y="132"/>
                </a:lnTo>
                <a:lnTo>
                  <a:pt x="462" y="127"/>
                </a:lnTo>
                <a:lnTo>
                  <a:pt x="465" y="126"/>
                </a:lnTo>
                <a:lnTo>
                  <a:pt x="470" y="128"/>
                </a:lnTo>
                <a:lnTo>
                  <a:pt x="476" y="128"/>
                </a:lnTo>
                <a:lnTo>
                  <a:pt x="480" y="130"/>
                </a:lnTo>
                <a:lnTo>
                  <a:pt x="485" y="128"/>
                </a:lnTo>
                <a:lnTo>
                  <a:pt x="494" y="132"/>
                </a:lnTo>
                <a:lnTo>
                  <a:pt x="497" y="133"/>
                </a:lnTo>
                <a:lnTo>
                  <a:pt x="506" y="130"/>
                </a:lnTo>
                <a:lnTo>
                  <a:pt x="510" y="126"/>
                </a:lnTo>
                <a:lnTo>
                  <a:pt x="580" y="144"/>
                </a:lnTo>
                <a:lnTo>
                  <a:pt x="580" y="144"/>
                </a:lnTo>
                <a:lnTo>
                  <a:pt x="607" y="151"/>
                </a:lnTo>
                <a:lnTo>
                  <a:pt x="615" y="153"/>
                </a:lnTo>
                <a:lnTo>
                  <a:pt x="655" y="164"/>
                </a:lnTo>
                <a:lnTo>
                  <a:pt x="657" y="166"/>
                </a:lnTo>
                <a:lnTo>
                  <a:pt x="657" y="176"/>
                </a:lnTo>
                <a:lnTo>
                  <a:pt x="660" y="184"/>
                </a:lnTo>
                <a:lnTo>
                  <a:pt x="661" y="188"/>
                </a:lnTo>
                <a:lnTo>
                  <a:pt x="667" y="189"/>
                </a:lnTo>
                <a:lnTo>
                  <a:pt x="669" y="194"/>
                </a:lnTo>
                <a:lnTo>
                  <a:pt x="674" y="200"/>
                </a:lnTo>
                <a:lnTo>
                  <a:pt x="676" y="205"/>
                </a:lnTo>
                <a:lnTo>
                  <a:pt x="675" y="211"/>
                </a:lnTo>
                <a:lnTo>
                  <a:pt x="677" y="218"/>
                </a:lnTo>
                <a:lnTo>
                  <a:pt x="676" y="224"/>
                </a:lnTo>
                <a:lnTo>
                  <a:pt x="669" y="231"/>
                </a:lnTo>
                <a:lnTo>
                  <a:pt x="667" y="235"/>
                </a:lnTo>
                <a:lnTo>
                  <a:pt x="656" y="249"/>
                </a:lnTo>
                <a:lnTo>
                  <a:pt x="653" y="257"/>
                </a:lnTo>
                <a:lnTo>
                  <a:pt x="646" y="272"/>
                </a:lnTo>
                <a:lnTo>
                  <a:pt x="644" y="275"/>
                </a:lnTo>
                <a:lnTo>
                  <a:pt x="642" y="275"/>
                </a:lnTo>
                <a:lnTo>
                  <a:pt x="641" y="278"/>
                </a:lnTo>
                <a:lnTo>
                  <a:pt x="639" y="281"/>
                </a:lnTo>
                <a:lnTo>
                  <a:pt x="635" y="284"/>
                </a:lnTo>
                <a:lnTo>
                  <a:pt x="635" y="286"/>
                </a:lnTo>
                <a:lnTo>
                  <a:pt x="634" y="289"/>
                </a:lnTo>
                <a:lnTo>
                  <a:pt x="635" y="290"/>
                </a:lnTo>
                <a:lnTo>
                  <a:pt x="636" y="290"/>
                </a:lnTo>
                <a:lnTo>
                  <a:pt x="634" y="292"/>
                </a:lnTo>
                <a:lnTo>
                  <a:pt x="634" y="297"/>
                </a:lnTo>
                <a:lnTo>
                  <a:pt x="630" y="302"/>
                </a:lnTo>
                <a:lnTo>
                  <a:pt x="627" y="303"/>
                </a:lnTo>
                <a:lnTo>
                  <a:pt x="626" y="306"/>
                </a:lnTo>
                <a:lnTo>
                  <a:pt x="622" y="311"/>
                </a:lnTo>
                <a:lnTo>
                  <a:pt x="614" y="314"/>
                </a:lnTo>
                <a:lnTo>
                  <a:pt x="611" y="319"/>
                </a:lnTo>
                <a:lnTo>
                  <a:pt x="610" y="321"/>
                </a:lnTo>
                <a:lnTo>
                  <a:pt x="604" y="334"/>
                </a:lnTo>
                <a:lnTo>
                  <a:pt x="603" y="335"/>
                </a:lnTo>
                <a:lnTo>
                  <a:pt x="602" y="338"/>
                </a:lnTo>
                <a:lnTo>
                  <a:pt x="598" y="340"/>
                </a:lnTo>
                <a:lnTo>
                  <a:pt x="596" y="343"/>
                </a:lnTo>
                <a:lnTo>
                  <a:pt x="594" y="344"/>
                </a:lnTo>
                <a:lnTo>
                  <a:pt x="593" y="350"/>
                </a:lnTo>
                <a:lnTo>
                  <a:pt x="591" y="353"/>
                </a:lnTo>
                <a:lnTo>
                  <a:pt x="592" y="360"/>
                </a:lnTo>
                <a:lnTo>
                  <a:pt x="590" y="365"/>
                </a:lnTo>
                <a:lnTo>
                  <a:pt x="590" y="367"/>
                </a:lnTo>
                <a:lnTo>
                  <a:pt x="592" y="372"/>
                </a:lnTo>
                <a:lnTo>
                  <a:pt x="594" y="373"/>
                </a:lnTo>
                <a:lnTo>
                  <a:pt x="597" y="371"/>
                </a:lnTo>
                <a:lnTo>
                  <a:pt x="597" y="372"/>
                </a:lnTo>
                <a:lnTo>
                  <a:pt x="598" y="375"/>
                </a:lnTo>
                <a:lnTo>
                  <a:pt x="600" y="376"/>
                </a:lnTo>
                <a:lnTo>
                  <a:pt x="603" y="375"/>
                </a:lnTo>
                <a:lnTo>
                  <a:pt x="605" y="376"/>
                </a:lnTo>
                <a:lnTo>
                  <a:pt x="606" y="378"/>
                </a:lnTo>
                <a:lnTo>
                  <a:pt x="605" y="382"/>
                </a:lnTo>
                <a:lnTo>
                  <a:pt x="609" y="385"/>
                </a:lnTo>
                <a:lnTo>
                  <a:pt x="609" y="390"/>
                </a:lnTo>
                <a:lnTo>
                  <a:pt x="605" y="396"/>
                </a:lnTo>
                <a:lnTo>
                  <a:pt x="604" y="396"/>
                </a:lnTo>
                <a:lnTo>
                  <a:pt x="602" y="397"/>
                </a:lnTo>
                <a:lnTo>
                  <a:pt x="604" y="406"/>
                </a:lnTo>
                <a:lnTo>
                  <a:pt x="599" y="410"/>
                </a:lnTo>
                <a:lnTo>
                  <a:pt x="599" y="415"/>
                </a:lnTo>
                <a:lnTo>
                  <a:pt x="597" y="418"/>
                </a:lnTo>
                <a:lnTo>
                  <a:pt x="596" y="422"/>
                </a:lnTo>
                <a:lnTo>
                  <a:pt x="595" y="423"/>
                </a:lnTo>
                <a:lnTo>
                  <a:pt x="593" y="424"/>
                </a:lnTo>
                <a:lnTo>
                  <a:pt x="593" y="425"/>
                </a:lnTo>
                <a:lnTo>
                  <a:pt x="592" y="426"/>
                </a:lnTo>
                <a:lnTo>
                  <a:pt x="590" y="430"/>
                </a:lnTo>
                <a:lnTo>
                  <a:pt x="590" y="435"/>
                </a:lnTo>
                <a:lnTo>
                  <a:pt x="588" y="444"/>
                </a:lnTo>
                <a:lnTo>
                  <a:pt x="545" y="650"/>
                </a:lnTo>
                <a:lnTo>
                  <a:pt x="458" y="629"/>
                </a:lnTo>
                <a:lnTo>
                  <a:pt x="372" y="607"/>
                </a:lnTo>
                <a:lnTo>
                  <a:pt x="369" y="606"/>
                </a:lnTo>
                <a:lnTo>
                  <a:pt x="321" y="593"/>
                </a:lnTo>
                <a:lnTo>
                  <a:pt x="256" y="575"/>
                </a:lnTo>
                <a:lnTo>
                  <a:pt x="214" y="561"/>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1" name="Freeform 17"/>
          <p:cNvSpPr>
            <a:spLocks/>
          </p:cNvSpPr>
          <p:nvPr/>
        </p:nvSpPr>
        <p:spPr bwMode="auto">
          <a:xfrm>
            <a:off x="7981354" y="1243890"/>
            <a:ext cx="257524" cy="472132"/>
          </a:xfrm>
          <a:custGeom>
            <a:avLst/>
            <a:gdLst/>
            <a:ahLst/>
            <a:cxnLst>
              <a:cxn ang="0">
                <a:pos x="18" y="339"/>
              </a:cxn>
              <a:cxn ang="0">
                <a:pos x="15" y="335"/>
              </a:cxn>
              <a:cxn ang="0">
                <a:pos x="12" y="333"/>
              </a:cxn>
              <a:cxn ang="0">
                <a:pos x="8" y="325"/>
              </a:cxn>
              <a:cxn ang="0">
                <a:pos x="8" y="312"/>
              </a:cxn>
              <a:cxn ang="0">
                <a:pos x="10" y="309"/>
              </a:cxn>
              <a:cxn ang="0">
                <a:pos x="9" y="300"/>
              </a:cxn>
              <a:cxn ang="0">
                <a:pos x="9" y="291"/>
              </a:cxn>
              <a:cxn ang="0">
                <a:pos x="5" y="277"/>
              </a:cxn>
              <a:cxn ang="0">
                <a:pos x="4" y="266"/>
              </a:cxn>
              <a:cxn ang="0">
                <a:pos x="2" y="259"/>
              </a:cxn>
              <a:cxn ang="0">
                <a:pos x="2" y="245"/>
              </a:cxn>
              <a:cxn ang="0">
                <a:pos x="0" y="235"/>
              </a:cxn>
              <a:cxn ang="0">
                <a:pos x="1" y="218"/>
              </a:cxn>
              <a:cxn ang="0">
                <a:pos x="7" y="210"/>
              </a:cxn>
              <a:cxn ang="0">
                <a:pos x="7" y="203"/>
              </a:cxn>
              <a:cxn ang="0">
                <a:pos x="9" y="189"/>
              </a:cxn>
              <a:cxn ang="0">
                <a:pos x="10" y="183"/>
              </a:cxn>
              <a:cxn ang="0">
                <a:pos x="7" y="179"/>
              </a:cxn>
              <a:cxn ang="0">
                <a:pos x="8" y="173"/>
              </a:cxn>
              <a:cxn ang="0">
                <a:pos x="10" y="165"/>
              </a:cxn>
              <a:cxn ang="0">
                <a:pos x="9" y="161"/>
              </a:cxn>
              <a:cxn ang="0">
                <a:pos x="5" y="154"/>
              </a:cxn>
              <a:cxn ang="0">
                <a:pos x="2" y="145"/>
              </a:cxn>
              <a:cxn ang="0">
                <a:pos x="5" y="135"/>
              </a:cxn>
              <a:cxn ang="0">
                <a:pos x="10" y="133"/>
              </a:cxn>
              <a:cxn ang="0">
                <a:pos x="17" y="129"/>
              </a:cxn>
              <a:cxn ang="0">
                <a:pos x="19" y="123"/>
              </a:cxn>
              <a:cxn ang="0">
                <a:pos x="27" y="116"/>
              </a:cxn>
              <a:cxn ang="0">
                <a:pos x="27" y="110"/>
              </a:cxn>
              <a:cxn ang="0">
                <a:pos x="30" y="108"/>
              </a:cxn>
              <a:cxn ang="0">
                <a:pos x="28" y="102"/>
              </a:cxn>
              <a:cxn ang="0">
                <a:pos x="31" y="97"/>
              </a:cxn>
              <a:cxn ang="0">
                <a:pos x="27" y="90"/>
              </a:cxn>
              <a:cxn ang="0">
                <a:pos x="23" y="85"/>
              </a:cxn>
              <a:cxn ang="0">
                <a:pos x="21" y="73"/>
              </a:cxn>
              <a:cxn ang="0">
                <a:pos x="24" y="57"/>
              </a:cxn>
              <a:cxn ang="0">
                <a:pos x="18" y="48"/>
              </a:cxn>
              <a:cxn ang="0">
                <a:pos x="19" y="37"/>
              </a:cxn>
              <a:cxn ang="0">
                <a:pos x="21" y="18"/>
              </a:cxn>
              <a:cxn ang="0">
                <a:pos x="21" y="14"/>
              </a:cxn>
              <a:cxn ang="0">
                <a:pos x="39" y="9"/>
              </a:cxn>
              <a:cxn ang="0">
                <a:pos x="64" y="75"/>
              </a:cxn>
              <a:cxn ang="0">
                <a:pos x="95" y="179"/>
              </a:cxn>
              <a:cxn ang="0">
                <a:pos x="104" y="207"/>
              </a:cxn>
              <a:cxn ang="0">
                <a:pos x="104" y="211"/>
              </a:cxn>
              <a:cxn ang="0">
                <a:pos x="106" y="218"/>
              </a:cxn>
              <a:cxn ang="0">
                <a:pos x="107" y="227"/>
              </a:cxn>
              <a:cxn ang="0">
                <a:pos x="115" y="237"/>
              </a:cxn>
              <a:cxn ang="0">
                <a:pos x="124" y="243"/>
              </a:cxn>
              <a:cxn ang="0">
                <a:pos x="127" y="258"/>
              </a:cxn>
              <a:cxn ang="0">
                <a:pos x="124" y="261"/>
              </a:cxn>
              <a:cxn ang="0">
                <a:pos x="124" y="266"/>
              </a:cxn>
              <a:cxn ang="0">
                <a:pos x="136" y="264"/>
              </a:cxn>
              <a:cxn ang="0">
                <a:pos x="132" y="290"/>
              </a:cxn>
              <a:cxn ang="0">
                <a:pos x="127" y="289"/>
              </a:cxn>
              <a:cxn ang="0">
                <a:pos x="118" y="301"/>
              </a:cxn>
              <a:cxn ang="0">
                <a:pos x="110" y="303"/>
              </a:cxn>
              <a:cxn ang="0">
                <a:pos x="108" y="312"/>
              </a:cxn>
              <a:cxn ang="0">
                <a:pos x="106" y="318"/>
              </a:cxn>
              <a:cxn ang="0">
                <a:pos x="58" y="331"/>
              </a:cxn>
            </a:cxnLst>
            <a:rect l="0" t="0" r="r" b="b"/>
            <a:pathLst>
              <a:path w="136" h="339">
                <a:moveTo>
                  <a:pt x="31" y="336"/>
                </a:moveTo>
                <a:lnTo>
                  <a:pt x="18" y="339"/>
                </a:lnTo>
                <a:lnTo>
                  <a:pt x="17" y="336"/>
                </a:lnTo>
                <a:lnTo>
                  <a:pt x="15" y="335"/>
                </a:lnTo>
                <a:lnTo>
                  <a:pt x="13" y="335"/>
                </a:lnTo>
                <a:lnTo>
                  <a:pt x="12" y="333"/>
                </a:lnTo>
                <a:lnTo>
                  <a:pt x="10" y="331"/>
                </a:lnTo>
                <a:lnTo>
                  <a:pt x="8" y="325"/>
                </a:lnTo>
                <a:lnTo>
                  <a:pt x="8" y="318"/>
                </a:lnTo>
                <a:lnTo>
                  <a:pt x="8" y="312"/>
                </a:lnTo>
                <a:lnTo>
                  <a:pt x="8" y="311"/>
                </a:lnTo>
                <a:lnTo>
                  <a:pt x="10" y="309"/>
                </a:lnTo>
                <a:lnTo>
                  <a:pt x="11" y="306"/>
                </a:lnTo>
                <a:lnTo>
                  <a:pt x="9" y="300"/>
                </a:lnTo>
                <a:lnTo>
                  <a:pt x="9" y="295"/>
                </a:lnTo>
                <a:lnTo>
                  <a:pt x="9" y="291"/>
                </a:lnTo>
                <a:lnTo>
                  <a:pt x="7" y="286"/>
                </a:lnTo>
                <a:lnTo>
                  <a:pt x="5" y="277"/>
                </a:lnTo>
                <a:lnTo>
                  <a:pt x="5" y="267"/>
                </a:lnTo>
                <a:lnTo>
                  <a:pt x="4" y="266"/>
                </a:lnTo>
                <a:lnTo>
                  <a:pt x="4" y="262"/>
                </a:lnTo>
                <a:lnTo>
                  <a:pt x="2" y="259"/>
                </a:lnTo>
                <a:lnTo>
                  <a:pt x="3" y="254"/>
                </a:lnTo>
                <a:lnTo>
                  <a:pt x="2" y="245"/>
                </a:lnTo>
                <a:lnTo>
                  <a:pt x="0" y="242"/>
                </a:lnTo>
                <a:lnTo>
                  <a:pt x="0" y="235"/>
                </a:lnTo>
                <a:lnTo>
                  <a:pt x="2" y="231"/>
                </a:lnTo>
                <a:lnTo>
                  <a:pt x="1" y="218"/>
                </a:lnTo>
                <a:lnTo>
                  <a:pt x="3" y="212"/>
                </a:lnTo>
                <a:lnTo>
                  <a:pt x="7" y="210"/>
                </a:lnTo>
                <a:lnTo>
                  <a:pt x="7" y="208"/>
                </a:lnTo>
                <a:lnTo>
                  <a:pt x="7" y="203"/>
                </a:lnTo>
                <a:lnTo>
                  <a:pt x="5" y="193"/>
                </a:lnTo>
                <a:lnTo>
                  <a:pt x="9" y="189"/>
                </a:lnTo>
                <a:lnTo>
                  <a:pt x="9" y="185"/>
                </a:lnTo>
                <a:lnTo>
                  <a:pt x="10" y="183"/>
                </a:lnTo>
                <a:lnTo>
                  <a:pt x="8" y="181"/>
                </a:lnTo>
                <a:lnTo>
                  <a:pt x="7" y="179"/>
                </a:lnTo>
                <a:lnTo>
                  <a:pt x="9" y="176"/>
                </a:lnTo>
                <a:lnTo>
                  <a:pt x="8" y="173"/>
                </a:lnTo>
                <a:lnTo>
                  <a:pt x="10" y="166"/>
                </a:lnTo>
                <a:lnTo>
                  <a:pt x="10" y="165"/>
                </a:lnTo>
                <a:lnTo>
                  <a:pt x="8" y="165"/>
                </a:lnTo>
                <a:lnTo>
                  <a:pt x="9" y="161"/>
                </a:lnTo>
                <a:lnTo>
                  <a:pt x="7" y="158"/>
                </a:lnTo>
                <a:lnTo>
                  <a:pt x="5" y="154"/>
                </a:lnTo>
                <a:lnTo>
                  <a:pt x="4" y="148"/>
                </a:lnTo>
                <a:lnTo>
                  <a:pt x="2" y="145"/>
                </a:lnTo>
                <a:lnTo>
                  <a:pt x="3" y="140"/>
                </a:lnTo>
                <a:lnTo>
                  <a:pt x="5" y="135"/>
                </a:lnTo>
                <a:lnTo>
                  <a:pt x="10" y="135"/>
                </a:lnTo>
                <a:lnTo>
                  <a:pt x="10" y="133"/>
                </a:lnTo>
                <a:lnTo>
                  <a:pt x="16" y="131"/>
                </a:lnTo>
                <a:lnTo>
                  <a:pt x="17" y="129"/>
                </a:lnTo>
                <a:lnTo>
                  <a:pt x="18" y="125"/>
                </a:lnTo>
                <a:lnTo>
                  <a:pt x="19" y="123"/>
                </a:lnTo>
                <a:lnTo>
                  <a:pt x="26" y="118"/>
                </a:lnTo>
                <a:lnTo>
                  <a:pt x="27" y="116"/>
                </a:lnTo>
                <a:lnTo>
                  <a:pt x="26" y="111"/>
                </a:lnTo>
                <a:lnTo>
                  <a:pt x="27" y="110"/>
                </a:lnTo>
                <a:lnTo>
                  <a:pt x="29" y="110"/>
                </a:lnTo>
                <a:lnTo>
                  <a:pt x="30" y="108"/>
                </a:lnTo>
                <a:lnTo>
                  <a:pt x="30" y="103"/>
                </a:lnTo>
                <a:lnTo>
                  <a:pt x="28" y="102"/>
                </a:lnTo>
                <a:lnTo>
                  <a:pt x="28" y="101"/>
                </a:lnTo>
                <a:lnTo>
                  <a:pt x="31" y="97"/>
                </a:lnTo>
                <a:lnTo>
                  <a:pt x="29" y="94"/>
                </a:lnTo>
                <a:lnTo>
                  <a:pt x="27" y="90"/>
                </a:lnTo>
                <a:lnTo>
                  <a:pt x="25" y="89"/>
                </a:lnTo>
                <a:lnTo>
                  <a:pt x="23" y="85"/>
                </a:lnTo>
                <a:lnTo>
                  <a:pt x="19" y="78"/>
                </a:lnTo>
                <a:lnTo>
                  <a:pt x="21" y="73"/>
                </a:lnTo>
                <a:lnTo>
                  <a:pt x="21" y="68"/>
                </a:lnTo>
                <a:lnTo>
                  <a:pt x="24" y="57"/>
                </a:lnTo>
                <a:lnTo>
                  <a:pt x="21" y="51"/>
                </a:lnTo>
                <a:lnTo>
                  <a:pt x="18" y="48"/>
                </a:lnTo>
                <a:lnTo>
                  <a:pt x="20" y="43"/>
                </a:lnTo>
                <a:lnTo>
                  <a:pt x="19" y="37"/>
                </a:lnTo>
                <a:lnTo>
                  <a:pt x="23" y="29"/>
                </a:lnTo>
                <a:lnTo>
                  <a:pt x="21" y="18"/>
                </a:lnTo>
                <a:lnTo>
                  <a:pt x="17" y="15"/>
                </a:lnTo>
                <a:lnTo>
                  <a:pt x="21" y="14"/>
                </a:lnTo>
                <a:lnTo>
                  <a:pt x="27" y="4"/>
                </a:lnTo>
                <a:lnTo>
                  <a:pt x="39" y="9"/>
                </a:lnTo>
                <a:lnTo>
                  <a:pt x="41" y="0"/>
                </a:lnTo>
                <a:lnTo>
                  <a:pt x="64" y="75"/>
                </a:lnTo>
                <a:lnTo>
                  <a:pt x="78" y="122"/>
                </a:lnTo>
                <a:lnTo>
                  <a:pt x="95" y="179"/>
                </a:lnTo>
                <a:lnTo>
                  <a:pt x="102" y="207"/>
                </a:lnTo>
                <a:lnTo>
                  <a:pt x="104" y="207"/>
                </a:lnTo>
                <a:lnTo>
                  <a:pt x="105" y="209"/>
                </a:lnTo>
                <a:lnTo>
                  <a:pt x="104" y="211"/>
                </a:lnTo>
                <a:lnTo>
                  <a:pt x="105" y="212"/>
                </a:lnTo>
                <a:lnTo>
                  <a:pt x="106" y="218"/>
                </a:lnTo>
                <a:lnTo>
                  <a:pt x="107" y="223"/>
                </a:lnTo>
                <a:lnTo>
                  <a:pt x="107" y="227"/>
                </a:lnTo>
                <a:lnTo>
                  <a:pt x="109" y="231"/>
                </a:lnTo>
                <a:lnTo>
                  <a:pt x="115" y="237"/>
                </a:lnTo>
                <a:lnTo>
                  <a:pt x="116" y="240"/>
                </a:lnTo>
                <a:lnTo>
                  <a:pt x="124" y="243"/>
                </a:lnTo>
                <a:lnTo>
                  <a:pt x="125" y="253"/>
                </a:lnTo>
                <a:lnTo>
                  <a:pt x="127" y="258"/>
                </a:lnTo>
                <a:lnTo>
                  <a:pt x="122" y="258"/>
                </a:lnTo>
                <a:lnTo>
                  <a:pt x="124" y="261"/>
                </a:lnTo>
                <a:lnTo>
                  <a:pt x="122" y="264"/>
                </a:lnTo>
                <a:lnTo>
                  <a:pt x="124" y="266"/>
                </a:lnTo>
                <a:lnTo>
                  <a:pt x="129" y="261"/>
                </a:lnTo>
                <a:lnTo>
                  <a:pt x="136" y="264"/>
                </a:lnTo>
                <a:lnTo>
                  <a:pt x="136" y="287"/>
                </a:lnTo>
                <a:lnTo>
                  <a:pt x="132" y="290"/>
                </a:lnTo>
                <a:lnTo>
                  <a:pt x="128" y="287"/>
                </a:lnTo>
                <a:lnTo>
                  <a:pt x="127" y="289"/>
                </a:lnTo>
                <a:lnTo>
                  <a:pt x="121" y="294"/>
                </a:lnTo>
                <a:lnTo>
                  <a:pt x="118" y="301"/>
                </a:lnTo>
                <a:lnTo>
                  <a:pt x="114" y="300"/>
                </a:lnTo>
                <a:lnTo>
                  <a:pt x="110" y="303"/>
                </a:lnTo>
                <a:lnTo>
                  <a:pt x="112" y="311"/>
                </a:lnTo>
                <a:lnTo>
                  <a:pt x="108" y="312"/>
                </a:lnTo>
                <a:lnTo>
                  <a:pt x="108" y="315"/>
                </a:lnTo>
                <a:lnTo>
                  <a:pt x="106" y="318"/>
                </a:lnTo>
                <a:lnTo>
                  <a:pt x="60" y="331"/>
                </a:lnTo>
                <a:lnTo>
                  <a:pt x="58" y="331"/>
                </a:lnTo>
                <a:lnTo>
                  <a:pt x="31" y="336"/>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2" name="Freeform 18"/>
          <p:cNvSpPr>
            <a:spLocks/>
          </p:cNvSpPr>
          <p:nvPr/>
        </p:nvSpPr>
        <p:spPr bwMode="auto">
          <a:xfrm>
            <a:off x="4550224" y="1897075"/>
            <a:ext cx="950567" cy="545946"/>
          </a:xfrm>
          <a:custGeom>
            <a:avLst/>
            <a:gdLst/>
            <a:ahLst/>
            <a:cxnLst>
              <a:cxn ang="0">
                <a:pos x="427" y="357"/>
              </a:cxn>
              <a:cxn ang="0">
                <a:pos x="412" y="370"/>
              </a:cxn>
              <a:cxn ang="0">
                <a:pos x="416" y="388"/>
              </a:cxn>
              <a:cxn ang="0">
                <a:pos x="408" y="390"/>
              </a:cxn>
              <a:cxn ang="0">
                <a:pos x="404" y="384"/>
              </a:cxn>
              <a:cxn ang="0">
                <a:pos x="399" y="379"/>
              </a:cxn>
              <a:cxn ang="0">
                <a:pos x="390" y="367"/>
              </a:cxn>
              <a:cxn ang="0">
                <a:pos x="351" y="366"/>
              </a:cxn>
              <a:cxn ang="0">
                <a:pos x="278" y="371"/>
              </a:cxn>
              <a:cxn ang="0">
                <a:pos x="206" y="374"/>
              </a:cxn>
              <a:cxn ang="0">
                <a:pos x="134" y="375"/>
              </a:cxn>
              <a:cxn ang="0">
                <a:pos x="68" y="370"/>
              </a:cxn>
              <a:cxn ang="0">
                <a:pos x="62" y="341"/>
              </a:cxn>
              <a:cxn ang="0">
                <a:pos x="61" y="323"/>
              </a:cxn>
              <a:cxn ang="0">
                <a:pos x="59" y="303"/>
              </a:cxn>
              <a:cxn ang="0">
                <a:pos x="55" y="297"/>
              </a:cxn>
              <a:cxn ang="0">
                <a:pos x="57" y="287"/>
              </a:cxn>
              <a:cxn ang="0">
                <a:pos x="54" y="265"/>
              </a:cxn>
              <a:cxn ang="0">
                <a:pos x="50" y="259"/>
              </a:cxn>
              <a:cxn ang="0">
                <a:pos x="43" y="256"/>
              </a:cxn>
              <a:cxn ang="0">
                <a:pos x="41" y="241"/>
              </a:cxn>
              <a:cxn ang="0">
                <a:pos x="41" y="231"/>
              </a:cxn>
              <a:cxn ang="0">
                <a:pos x="37" y="209"/>
              </a:cxn>
              <a:cxn ang="0">
                <a:pos x="34" y="198"/>
              </a:cxn>
              <a:cxn ang="0">
                <a:pos x="28" y="182"/>
              </a:cxn>
              <a:cxn ang="0">
                <a:pos x="23" y="165"/>
              </a:cxn>
              <a:cxn ang="0">
                <a:pos x="17" y="154"/>
              </a:cxn>
              <a:cxn ang="0">
                <a:pos x="19" y="139"/>
              </a:cxn>
              <a:cxn ang="0">
                <a:pos x="11" y="126"/>
              </a:cxn>
              <a:cxn ang="0">
                <a:pos x="6" y="114"/>
              </a:cxn>
              <a:cxn ang="0">
                <a:pos x="3" y="98"/>
              </a:cxn>
              <a:cxn ang="0">
                <a:pos x="8" y="86"/>
              </a:cxn>
              <a:cxn ang="0">
                <a:pos x="12" y="71"/>
              </a:cxn>
              <a:cxn ang="0">
                <a:pos x="15" y="62"/>
              </a:cxn>
              <a:cxn ang="0">
                <a:pos x="7" y="45"/>
              </a:cxn>
              <a:cxn ang="0">
                <a:pos x="5" y="37"/>
              </a:cxn>
              <a:cxn ang="0">
                <a:pos x="7" y="23"/>
              </a:cxn>
              <a:cxn ang="0">
                <a:pos x="15" y="11"/>
              </a:cxn>
              <a:cxn ang="0">
                <a:pos x="95" y="11"/>
              </a:cxn>
              <a:cxn ang="0">
                <a:pos x="181" y="9"/>
              </a:cxn>
              <a:cxn ang="0">
                <a:pos x="272" y="6"/>
              </a:cxn>
              <a:cxn ang="0">
                <a:pos x="345" y="4"/>
              </a:cxn>
              <a:cxn ang="0">
                <a:pos x="409" y="5"/>
              </a:cxn>
              <a:cxn ang="0">
                <a:pos x="422" y="23"/>
              </a:cxn>
              <a:cxn ang="0">
                <a:pos x="417" y="53"/>
              </a:cxn>
              <a:cxn ang="0">
                <a:pos x="423" y="79"/>
              </a:cxn>
              <a:cxn ang="0">
                <a:pos x="438" y="101"/>
              </a:cxn>
              <a:cxn ang="0">
                <a:pos x="458" y="114"/>
              </a:cxn>
              <a:cxn ang="0">
                <a:pos x="459" y="124"/>
              </a:cxn>
              <a:cxn ang="0">
                <a:pos x="472" y="136"/>
              </a:cxn>
              <a:cxn ang="0">
                <a:pos x="480" y="154"/>
              </a:cxn>
              <a:cxn ang="0">
                <a:pos x="498" y="167"/>
              </a:cxn>
              <a:cxn ang="0">
                <a:pos x="501" y="179"/>
              </a:cxn>
              <a:cxn ang="0">
                <a:pos x="495" y="211"/>
              </a:cxn>
              <a:cxn ang="0">
                <a:pos x="489" y="233"/>
              </a:cxn>
              <a:cxn ang="0">
                <a:pos x="481" y="244"/>
              </a:cxn>
              <a:cxn ang="0">
                <a:pos x="461" y="255"/>
              </a:cxn>
              <a:cxn ang="0">
                <a:pos x="439" y="258"/>
              </a:cxn>
              <a:cxn ang="0">
                <a:pos x="433" y="279"/>
              </a:cxn>
              <a:cxn ang="0">
                <a:pos x="442" y="294"/>
              </a:cxn>
              <a:cxn ang="0">
                <a:pos x="443" y="321"/>
              </a:cxn>
              <a:cxn ang="0">
                <a:pos x="435" y="349"/>
              </a:cxn>
            </a:cxnLst>
            <a:rect l="0" t="0" r="r" b="b"/>
            <a:pathLst>
              <a:path w="502" h="392">
                <a:moveTo>
                  <a:pt x="435" y="349"/>
                </a:moveTo>
                <a:lnTo>
                  <a:pt x="434" y="351"/>
                </a:lnTo>
                <a:lnTo>
                  <a:pt x="432" y="355"/>
                </a:lnTo>
                <a:lnTo>
                  <a:pt x="427" y="357"/>
                </a:lnTo>
                <a:lnTo>
                  <a:pt x="423" y="358"/>
                </a:lnTo>
                <a:lnTo>
                  <a:pt x="415" y="363"/>
                </a:lnTo>
                <a:lnTo>
                  <a:pt x="412" y="367"/>
                </a:lnTo>
                <a:lnTo>
                  <a:pt x="412" y="370"/>
                </a:lnTo>
                <a:lnTo>
                  <a:pt x="415" y="372"/>
                </a:lnTo>
                <a:lnTo>
                  <a:pt x="416" y="375"/>
                </a:lnTo>
                <a:lnTo>
                  <a:pt x="415" y="382"/>
                </a:lnTo>
                <a:lnTo>
                  <a:pt x="416" y="388"/>
                </a:lnTo>
                <a:lnTo>
                  <a:pt x="416" y="389"/>
                </a:lnTo>
                <a:lnTo>
                  <a:pt x="412" y="390"/>
                </a:lnTo>
                <a:lnTo>
                  <a:pt x="410" y="392"/>
                </a:lnTo>
                <a:lnTo>
                  <a:pt x="408" y="390"/>
                </a:lnTo>
                <a:lnTo>
                  <a:pt x="407" y="390"/>
                </a:lnTo>
                <a:lnTo>
                  <a:pt x="406" y="388"/>
                </a:lnTo>
                <a:lnTo>
                  <a:pt x="404" y="388"/>
                </a:lnTo>
                <a:lnTo>
                  <a:pt x="404" y="384"/>
                </a:lnTo>
                <a:lnTo>
                  <a:pt x="403" y="383"/>
                </a:lnTo>
                <a:lnTo>
                  <a:pt x="403" y="382"/>
                </a:lnTo>
                <a:lnTo>
                  <a:pt x="400" y="381"/>
                </a:lnTo>
                <a:lnTo>
                  <a:pt x="399" y="379"/>
                </a:lnTo>
                <a:lnTo>
                  <a:pt x="396" y="376"/>
                </a:lnTo>
                <a:lnTo>
                  <a:pt x="395" y="373"/>
                </a:lnTo>
                <a:lnTo>
                  <a:pt x="390" y="371"/>
                </a:lnTo>
                <a:lnTo>
                  <a:pt x="390" y="367"/>
                </a:lnTo>
                <a:lnTo>
                  <a:pt x="388" y="365"/>
                </a:lnTo>
                <a:lnTo>
                  <a:pt x="386" y="364"/>
                </a:lnTo>
                <a:lnTo>
                  <a:pt x="370" y="364"/>
                </a:lnTo>
                <a:lnTo>
                  <a:pt x="351" y="366"/>
                </a:lnTo>
                <a:lnTo>
                  <a:pt x="337" y="367"/>
                </a:lnTo>
                <a:lnTo>
                  <a:pt x="314" y="369"/>
                </a:lnTo>
                <a:lnTo>
                  <a:pt x="309" y="370"/>
                </a:lnTo>
                <a:lnTo>
                  <a:pt x="278" y="371"/>
                </a:lnTo>
                <a:lnTo>
                  <a:pt x="257" y="372"/>
                </a:lnTo>
                <a:lnTo>
                  <a:pt x="242" y="373"/>
                </a:lnTo>
                <a:lnTo>
                  <a:pt x="225" y="373"/>
                </a:lnTo>
                <a:lnTo>
                  <a:pt x="206" y="374"/>
                </a:lnTo>
                <a:lnTo>
                  <a:pt x="189" y="375"/>
                </a:lnTo>
                <a:lnTo>
                  <a:pt x="169" y="375"/>
                </a:lnTo>
                <a:lnTo>
                  <a:pt x="157" y="375"/>
                </a:lnTo>
                <a:lnTo>
                  <a:pt x="134" y="375"/>
                </a:lnTo>
                <a:lnTo>
                  <a:pt x="111" y="375"/>
                </a:lnTo>
                <a:lnTo>
                  <a:pt x="98" y="374"/>
                </a:lnTo>
                <a:lnTo>
                  <a:pt x="68" y="374"/>
                </a:lnTo>
                <a:lnTo>
                  <a:pt x="68" y="370"/>
                </a:lnTo>
                <a:lnTo>
                  <a:pt x="68" y="367"/>
                </a:lnTo>
                <a:lnTo>
                  <a:pt x="60" y="356"/>
                </a:lnTo>
                <a:lnTo>
                  <a:pt x="61" y="349"/>
                </a:lnTo>
                <a:lnTo>
                  <a:pt x="62" y="341"/>
                </a:lnTo>
                <a:lnTo>
                  <a:pt x="63" y="339"/>
                </a:lnTo>
                <a:lnTo>
                  <a:pt x="62" y="336"/>
                </a:lnTo>
                <a:lnTo>
                  <a:pt x="62" y="326"/>
                </a:lnTo>
                <a:lnTo>
                  <a:pt x="61" y="323"/>
                </a:lnTo>
                <a:lnTo>
                  <a:pt x="61" y="319"/>
                </a:lnTo>
                <a:lnTo>
                  <a:pt x="59" y="315"/>
                </a:lnTo>
                <a:lnTo>
                  <a:pt x="61" y="309"/>
                </a:lnTo>
                <a:lnTo>
                  <a:pt x="59" y="303"/>
                </a:lnTo>
                <a:lnTo>
                  <a:pt x="61" y="301"/>
                </a:lnTo>
                <a:lnTo>
                  <a:pt x="61" y="300"/>
                </a:lnTo>
                <a:lnTo>
                  <a:pt x="56" y="298"/>
                </a:lnTo>
                <a:lnTo>
                  <a:pt x="55" y="297"/>
                </a:lnTo>
                <a:lnTo>
                  <a:pt x="56" y="295"/>
                </a:lnTo>
                <a:lnTo>
                  <a:pt x="54" y="286"/>
                </a:lnTo>
                <a:lnTo>
                  <a:pt x="56" y="284"/>
                </a:lnTo>
                <a:lnTo>
                  <a:pt x="57" y="287"/>
                </a:lnTo>
                <a:lnTo>
                  <a:pt x="59" y="286"/>
                </a:lnTo>
                <a:lnTo>
                  <a:pt x="54" y="280"/>
                </a:lnTo>
                <a:lnTo>
                  <a:pt x="54" y="273"/>
                </a:lnTo>
                <a:lnTo>
                  <a:pt x="54" y="265"/>
                </a:lnTo>
                <a:lnTo>
                  <a:pt x="53" y="264"/>
                </a:lnTo>
                <a:lnTo>
                  <a:pt x="49" y="263"/>
                </a:lnTo>
                <a:lnTo>
                  <a:pt x="48" y="262"/>
                </a:lnTo>
                <a:lnTo>
                  <a:pt x="50" y="259"/>
                </a:lnTo>
                <a:lnTo>
                  <a:pt x="50" y="257"/>
                </a:lnTo>
                <a:lnTo>
                  <a:pt x="49" y="256"/>
                </a:lnTo>
                <a:lnTo>
                  <a:pt x="46" y="257"/>
                </a:lnTo>
                <a:lnTo>
                  <a:pt x="43" y="256"/>
                </a:lnTo>
                <a:lnTo>
                  <a:pt x="43" y="253"/>
                </a:lnTo>
                <a:lnTo>
                  <a:pt x="43" y="250"/>
                </a:lnTo>
                <a:lnTo>
                  <a:pt x="40" y="248"/>
                </a:lnTo>
                <a:lnTo>
                  <a:pt x="41" y="241"/>
                </a:lnTo>
                <a:lnTo>
                  <a:pt x="40" y="238"/>
                </a:lnTo>
                <a:lnTo>
                  <a:pt x="39" y="236"/>
                </a:lnTo>
                <a:lnTo>
                  <a:pt x="43" y="234"/>
                </a:lnTo>
                <a:lnTo>
                  <a:pt x="41" y="231"/>
                </a:lnTo>
                <a:lnTo>
                  <a:pt x="41" y="229"/>
                </a:lnTo>
                <a:lnTo>
                  <a:pt x="44" y="224"/>
                </a:lnTo>
                <a:lnTo>
                  <a:pt x="39" y="215"/>
                </a:lnTo>
                <a:lnTo>
                  <a:pt x="37" y="209"/>
                </a:lnTo>
                <a:lnTo>
                  <a:pt x="38" y="207"/>
                </a:lnTo>
                <a:lnTo>
                  <a:pt x="38" y="203"/>
                </a:lnTo>
                <a:lnTo>
                  <a:pt x="35" y="200"/>
                </a:lnTo>
                <a:lnTo>
                  <a:pt x="34" y="198"/>
                </a:lnTo>
                <a:lnTo>
                  <a:pt x="31" y="198"/>
                </a:lnTo>
                <a:lnTo>
                  <a:pt x="31" y="195"/>
                </a:lnTo>
                <a:lnTo>
                  <a:pt x="29" y="191"/>
                </a:lnTo>
                <a:lnTo>
                  <a:pt x="28" y="182"/>
                </a:lnTo>
                <a:lnTo>
                  <a:pt x="22" y="176"/>
                </a:lnTo>
                <a:lnTo>
                  <a:pt x="21" y="171"/>
                </a:lnTo>
                <a:lnTo>
                  <a:pt x="23" y="170"/>
                </a:lnTo>
                <a:lnTo>
                  <a:pt x="23" y="165"/>
                </a:lnTo>
                <a:lnTo>
                  <a:pt x="23" y="163"/>
                </a:lnTo>
                <a:lnTo>
                  <a:pt x="21" y="161"/>
                </a:lnTo>
                <a:lnTo>
                  <a:pt x="19" y="157"/>
                </a:lnTo>
                <a:lnTo>
                  <a:pt x="17" y="154"/>
                </a:lnTo>
                <a:lnTo>
                  <a:pt x="18" y="150"/>
                </a:lnTo>
                <a:lnTo>
                  <a:pt x="17" y="146"/>
                </a:lnTo>
                <a:lnTo>
                  <a:pt x="19" y="142"/>
                </a:lnTo>
                <a:lnTo>
                  <a:pt x="19" y="139"/>
                </a:lnTo>
                <a:lnTo>
                  <a:pt x="16" y="137"/>
                </a:lnTo>
                <a:lnTo>
                  <a:pt x="13" y="133"/>
                </a:lnTo>
                <a:lnTo>
                  <a:pt x="12" y="128"/>
                </a:lnTo>
                <a:lnTo>
                  <a:pt x="11" y="126"/>
                </a:lnTo>
                <a:lnTo>
                  <a:pt x="12" y="125"/>
                </a:lnTo>
                <a:lnTo>
                  <a:pt x="11" y="118"/>
                </a:lnTo>
                <a:lnTo>
                  <a:pt x="8" y="115"/>
                </a:lnTo>
                <a:lnTo>
                  <a:pt x="6" y="114"/>
                </a:lnTo>
                <a:lnTo>
                  <a:pt x="1" y="109"/>
                </a:lnTo>
                <a:lnTo>
                  <a:pt x="0" y="104"/>
                </a:lnTo>
                <a:lnTo>
                  <a:pt x="1" y="100"/>
                </a:lnTo>
                <a:lnTo>
                  <a:pt x="3" y="98"/>
                </a:lnTo>
                <a:lnTo>
                  <a:pt x="4" y="93"/>
                </a:lnTo>
                <a:lnTo>
                  <a:pt x="5" y="93"/>
                </a:lnTo>
                <a:lnTo>
                  <a:pt x="7" y="92"/>
                </a:lnTo>
                <a:lnTo>
                  <a:pt x="8" y="86"/>
                </a:lnTo>
                <a:lnTo>
                  <a:pt x="7" y="83"/>
                </a:lnTo>
                <a:lnTo>
                  <a:pt x="11" y="79"/>
                </a:lnTo>
                <a:lnTo>
                  <a:pt x="9" y="74"/>
                </a:lnTo>
                <a:lnTo>
                  <a:pt x="12" y="71"/>
                </a:lnTo>
                <a:lnTo>
                  <a:pt x="9" y="66"/>
                </a:lnTo>
                <a:lnTo>
                  <a:pt x="13" y="65"/>
                </a:lnTo>
                <a:lnTo>
                  <a:pt x="14" y="63"/>
                </a:lnTo>
                <a:lnTo>
                  <a:pt x="15" y="62"/>
                </a:lnTo>
                <a:lnTo>
                  <a:pt x="15" y="57"/>
                </a:lnTo>
                <a:lnTo>
                  <a:pt x="14" y="47"/>
                </a:lnTo>
                <a:lnTo>
                  <a:pt x="13" y="46"/>
                </a:lnTo>
                <a:lnTo>
                  <a:pt x="7" y="45"/>
                </a:lnTo>
                <a:lnTo>
                  <a:pt x="6" y="42"/>
                </a:lnTo>
                <a:lnTo>
                  <a:pt x="7" y="41"/>
                </a:lnTo>
                <a:lnTo>
                  <a:pt x="6" y="40"/>
                </a:lnTo>
                <a:lnTo>
                  <a:pt x="5" y="37"/>
                </a:lnTo>
                <a:lnTo>
                  <a:pt x="8" y="34"/>
                </a:lnTo>
                <a:lnTo>
                  <a:pt x="9" y="28"/>
                </a:lnTo>
                <a:lnTo>
                  <a:pt x="9" y="24"/>
                </a:lnTo>
                <a:lnTo>
                  <a:pt x="7" y="23"/>
                </a:lnTo>
                <a:lnTo>
                  <a:pt x="5" y="18"/>
                </a:lnTo>
                <a:lnTo>
                  <a:pt x="5" y="13"/>
                </a:lnTo>
                <a:lnTo>
                  <a:pt x="4" y="11"/>
                </a:lnTo>
                <a:lnTo>
                  <a:pt x="15" y="11"/>
                </a:lnTo>
                <a:lnTo>
                  <a:pt x="45" y="11"/>
                </a:lnTo>
                <a:lnTo>
                  <a:pt x="60" y="11"/>
                </a:lnTo>
                <a:lnTo>
                  <a:pt x="89" y="11"/>
                </a:lnTo>
                <a:lnTo>
                  <a:pt x="95" y="11"/>
                </a:lnTo>
                <a:lnTo>
                  <a:pt x="131" y="9"/>
                </a:lnTo>
                <a:lnTo>
                  <a:pt x="135" y="9"/>
                </a:lnTo>
                <a:lnTo>
                  <a:pt x="166" y="9"/>
                </a:lnTo>
                <a:lnTo>
                  <a:pt x="181" y="9"/>
                </a:lnTo>
                <a:lnTo>
                  <a:pt x="202" y="8"/>
                </a:lnTo>
                <a:lnTo>
                  <a:pt x="226" y="8"/>
                </a:lnTo>
                <a:lnTo>
                  <a:pt x="238" y="7"/>
                </a:lnTo>
                <a:lnTo>
                  <a:pt x="272" y="6"/>
                </a:lnTo>
                <a:lnTo>
                  <a:pt x="274" y="6"/>
                </a:lnTo>
                <a:lnTo>
                  <a:pt x="309" y="5"/>
                </a:lnTo>
                <a:lnTo>
                  <a:pt x="316" y="5"/>
                </a:lnTo>
                <a:lnTo>
                  <a:pt x="345" y="4"/>
                </a:lnTo>
                <a:lnTo>
                  <a:pt x="372" y="3"/>
                </a:lnTo>
                <a:lnTo>
                  <a:pt x="380" y="1"/>
                </a:lnTo>
                <a:lnTo>
                  <a:pt x="409" y="0"/>
                </a:lnTo>
                <a:lnTo>
                  <a:pt x="409" y="5"/>
                </a:lnTo>
                <a:lnTo>
                  <a:pt x="411" y="11"/>
                </a:lnTo>
                <a:lnTo>
                  <a:pt x="412" y="16"/>
                </a:lnTo>
                <a:lnTo>
                  <a:pt x="413" y="18"/>
                </a:lnTo>
                <a:lnTo>
                  <a:pt x="422" y="23"/>
                </a:lnTo>
                <a:lnTo>
                  <a:pt x="423" y="28"/>
                </a:lnTo>
                <a:lnTo>
                  <a:pt x="423" y="30"/>
                </a:lnTo>
                <a:lnTo>
                  <a:pt x="417" y="45"/>
                </a:lnTo>
                <a:lnTo>
                  <a:pt x="417" y="53"/>
                </a:lnTo>
                <a:lnTo>
                  <a:pt x="417" y="53"/>
                </a:lnTo>
                <a:lnTo>
                  <a:pt x="418" y="63"/>
                </a:lnTo>
                <a:lnTo>
                  <a:pt x="420" y="72"/>
                </a:lnTo>
                <a:lnTo>
                  <a:pt x="423" y="79"/>
                </a:lnTo>
                <a:lnTo>
                  <a:pt x="424" y="89"/>
                </a:lnTo>
                <a:lnTo>
                  <a:pt x="426" y="95"/>
                </a:lnTo>
                <a:lnTo>
                  <a:pt x="432" y="99"/>
                </a:lnTo>
                <a:lnTo>
                  <a:pt x="438" y="101"/>
                </a:lnTo>
                <a:lnTo>
                  <a:pt x="440" y="101"/>
                </a:lnTo>
                <a:lnTo>
                  <a:pt x="451" y="104"/>
                </a:lnTo>
                <a:lnTo>
                  <a:pt x="455" y="106"/>
                </a:lnTo>
                <a:lnTo>
                  <a:pt x="458" y="114"/>
                </a:lnTo>
                <a:lnTo>
                  <a:pt x="460" y="116"/>
                </a:lnTo>
                <a:lnTo>
                  <a:pt x="461" y="120"/>
                </a:lnTo>
                <a:lnTo>
                  <a:pt x="460" y="122"/>
                </a:lnTo>
                <a:lnTo>
                  <a:pt x="459" y="124"/>
                </a:lnTo>
                <a:lnTo>
                  <a:pt x="459" y="126"/>
                </a:lnTo>
                <a:lnTo>
                  <a:pt x="464" y="128"/>
                </a:lnTo>
                <a:lnTo>
                  <a:pt x="467" y="132"/>
                </a:lnTo>
                <a:lnTo>
                  <a:pt x="472" y="136"/>
                </a:lnTo>
                <a:lnTo>
                  <a:pt x="476" y="139"/>
                </a:lnTo>
                <a:lnTo>
                  <a:pt x="477" y="142"/>
                </a:lnTo>
                <a:lnTo>
                  <a:pt x="479" y="151"/>
                </a:lnTo>
                <a:lnTo>
                  <a:pt x="480" y="154"/>
                </a:lnTo>
                <a:lnTo>
                  <a:pt x="483" y="158"/>
                </a:lnTo>
                <a:lnTo>
                  <a:pt x="487" y="159"/>
                </a:lnTo>
                <a:lnTo>
                  <a:pt x="495" y="164"/>
                </a:lnTo>
                <a:lnTo>
                  <a:pt x="498" y="167"/>
                </a:lnTo>
                <a:lnTo>
                  <a:pt x="499" y="168"/>
                </a:lnTo>
                <a:lnTo>
                  <a:pt x="500" y="170"/>
                </a:lnTo>
                <a:lnTo>
                  <a:pt x="500" y="175"/>
                </a:lnTo>
                <a:lnTo>
                  <a:pt x="501" y="179"/>
                </a:lnTo>
                <a:lnTo>
                  <a:pt x="502" y="184"/>
                </a:lnTo>
                <a:lnTo>
                  <a:pt x="502" y="191"/>
                </a:lnTo>
                <a:lnTo>
                  <a:pt x="499" y="207"/>
                </a:lnTo>
                <a:lnTo>
                  <a:pt x="495" y="211"/>
                </a:lnTo>
                <a:lnTo>
                  <a:pt x="491" y="214"/>
                </a:lnTo>
                <a:lnTo>
                  <a:pt x="490" y="218"/>
                </a:lnTo>
                <a:lnTo>
                  <a:pt x="489" y="228"/>
                </a:lnTo>
                <a:lnTo>
                  <a:pt x="489" y="233"/>
                </a:lnTo>
                <a:lnTo>
                  <a:pt x="489" y="236"/>
                </a:lnTo>
                <a:lnTo>
                  <a:pt x="483" y="238"/>
                </a:lnTo>
                <a:lnTo>
                  <a:pt x="483" y="241"/>
                </a:lnTo>
                <a:lnTo>
                  <a:pt x="481" y="244"/>
                </a:lnTo>
                <a:lnTo>
                  <a:pt x="474" y="244"/>
                </a:lnTo>
                <a:lnTo>
                  <a:pt x="470" y="247"/>
                </a:lnTo>
                <a:lnTo>
                  <a:pt x="466" y="253"/>
                </a:lnTo>
                <a:lnTo>
                  <a:pt x="461" y="255"/>
                </a:lnTo>
                <a:lnTo>
                  <a:pt x="456" y="255"/>
                </a:lnTo>
                <a:lnTo>
                  <a:pt x="451" y="256"/>
                </a:lnTo>
                <a:lnTo>
                  <a:pt x="443" y="259"/>
                </a:lnTo>
                <a:lnTo>
                  <a:pt x="439" y="258"/>
                </a:lnTo>
                <a:lnTo>
                  <a:pt x="437" y="259"/>
                </a:lnTo>
                <a:lnTo>
                  <a:pt x="435" y="262"/>
                </a:lnTo>
                <a:lnTo>
                  <a:pt x="434" y="271"/>
                </a:lnTo>
                <a:lnTo>
                  <a:pt x="433" y="279"/>
                </a:lnTo>
                <a:lnTo>
                  <a:pt x="433" y="283"/>
                </a:lnTo>
                <a:lnTo>
                  <a:pt x="437" y="290"/>
                </a:lnTo>
                <a:lnTo>
                  <a:pt x="439" y="291"/>
                </a:lnTo>
                <a:lnTo>
                  <a:pt x="442" y="294"/>
                </a:lnTo>
                <a:lnTo>
                  <a:pt x="444" y="298"/>
                </a:lnTo>
                <a:lnTo>
                  <a:pt x="445" y="303"/>
                </a:lnTo>
                <a:lnTo>
                  <a:pt x="445" y="317"/>
                </a:lnTo>
                <a:lnTo>
                  <a:pt x="443" y="321"/>
                </a:lnTo>
                <a:lnTo>
                  <a:pt x="439" y="328"/>
                </a:lnTo>
                <a:lnTo>
                  <a:pt x="436" y="333"/>
                </a:lnTo>
                <a:lnTo>
                  <a:pt x="436" y="342"/>
                </a:lnTo>
                <a:lnTo>
                  <a:pt x="435" y="349"/>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3" name="Freeform 19"/>
          <p:cNvSpPr>
            <a:spLocks noEditPoints="1"/>
          </p:cNvSpPr>
          <p:nvPr/>
        </p:nvSpPr>
        <p:spPr bwMode="auto">
          <a:xfrm>
            <a:off x="7903718" y="1643600"/>
            <a:ext cx="549132" cy="263224"/>
          </a:xfrm>
          <a:custGeom>
            <a:avLst/>
            <a:gdLst/>
            <a:ahLst/>
            <a:cxnLst>
              <a:cxn ang="0">
                <a:pos x="170" y="143"/>
              </a:cxn>
              <a:cxn ang="0">
                <a:pos x="168" y="133"/>
              </a:cxn>
              <a:cxn ang="0">
                <a:pos x="167" y="129"/>
              </a:cxn>
              <a:cxn ang="0">
                <a:pos x="162" y="120"/>
              </a:cxn>
              <a:cxn ang="0">
                <a:pos x="152" y="119"/>
              </a:cxn>
              <a:cxn ang="0">
                <a:pos x="129" y="124"/>
              </a:cxn>
              <a:cxn ang="0">
                <a:pos x="103" y="130"/>
              </a:cxn>
              <a:cxn ang="0">
                <a:pos x="71" y="139"/>
              </a:cxn>
              <a:cxn ang="0">
                <a:pos x="68" y="140"/>
              </a:cxn>
              <a:cxn ang="0">
                <a:pos x="57" y="143"/>
              </a:cxn>
              <a:cxn ang="0">
                <a:pos x="53" y="148"/>
              </a:cxn>
              <a:cxn ang="0">
                <a:pos x="38" y="147"/>
              </a:cxn>
              <a:cxn ang="0">
                <a:pos x="2" y="155"/>
              </a:cxn>
              <a:cxn ang="0">
                <a:pos x="0" y="97"/>
              </a:cxn>
              <a:cxn ang="0">
                <a:pos x="17" y="62"/>
              </a:cxn>
              <a:cxn ang="0">
                <a:pos x="59" y="52"/>
              </a:cxn>
              <a:cxn ang="0">
                <a:pos x="99" y="44"/>
              </a:cxn>
              <a:cxn ang="0">
                <a:pos x="147" y="31"/>
              </a:cxn>
              <a:cxn ang="0">
                <a:pos x="149" y="25"/>
              </a:cxn>
              <a:cxn ang="0">
                <a:pos x="151" y="16"/>
              </a:cxn>
              <a:cxn ang="0">
                <a:pos x="159" y="14"/>
              </a:cxn>
              <a:cxn ang="0">
                <a:pos x="168" y="2"/>
              </a:cxn>
              <a:cxn ang="0">
                <a:pos x="173" y="3"/>
              </a:cxn>
              <a:cxn ang="0">
                <a:pos x="188" y="24"/>
              </a:cxn>
              <a:cxn ang="0">
                <a:pos x="199" y="31"/>
              </a:cxn>
              <a:cxn ang="0">
                <a:pos x="183" y="53"/>
              </a:cxn>
              <a:cxn ang="0">
                <a:pos x="178" y="75"/>
              </a:cxn>
              <a:cxn ang="0">
                <a:pos x="189" y="75"/>
              </a:cxn>
              <a:cxn ang="0">
                <a:pos x="198" y="74"/>
              </a:cxn>
              <a:cxn ang="0">
                <a:pos x="218" y="105"/>
              </a:cxn>
              <a:cxn ang="0">
                <a:pos x="230" y="123"/>
              </a:cxn>
              <a:cxn ang="0">
                <a:pos x="252" y="128"/>
              </a:cxn>
              <a:cxn ang="0">
                <a:pos x="258" y="127"/>
              </a:cxn>
              <a:cxn ang="0">
                <a:pos x="268" y="105"/>
              </a:cxn>
              <a:cxn ang="0">
                <a:pos x="243" y="86"/>
              </a:cxn>
              <a:cxn ang="0">
                <a:pos x="259" y="86"/>
              </a:cxn>
              <a:cxn ang="0">
                <a:pos x="277" y="114"/>
              </a:cxn>
              <a:cxn ang="0">
                <a:pos x="246" y="144"/>
              </a:cxn>
              <a:cxn ang="0">
                <a:pos x="231" y="157"/>
              </a:cxn>
              <a:cxn ang="0">
                <a:pos x="226" y="133"/>
              </a:cxn>
              <a:cxn ang="0">
                <a:pos x="209" y="152"/>
              </a:cxn>
              <a:cxn ang="0">
                <a:pos x="196" y="173"/>
              </a:cxn>
              <a:cxn ang="0">
                <a:pos x="184" y="153"/>
              </a:cxn>
              <a:cxn ang="0">
                <a:pos x="177" y="146"/>
              </a:cxn>
              <a:cxn ang="0">
                <a:pos x="236" y="170"/>
              </a:cxn>
              <a:cxn ang="0">
                <a:pos x="241" y="170"/>
              </a:cxn>
              <a:cxn ang="0">
                <a:pos x="244" y="172"/>
              </a:cxn>
              <a:cxn ang="0">
                <a:pos x="229" y="185"/>
              </a:cxn>
              <a:cxn ang="0">
                <a:pos x="221" y="185"/>
              </a:cxn>
              <a:cxn ang="0">
                <a:pos x="227" y="186"/>
              </a:cxn>
              <a:cxn ang="0">
                <a:pos x="231" y="169"/>
              </a:cxn>
              <a:cxn ang="0">
                <a:pos x="236" y="170"/>
              </a:cxn>
              <a:cxn ang="0">
                <a:pos x="284" y="169"/>
              </a:cxn>
              <a:cxn ang="0">
                <a:pos x="280" y="174"/>
              </a:cxn>
              <a:cxn ang="0">
                <a:pos x="279" y="162"/>
              </a:cxn>
              <a:cxn ang="0">
                <a:pos x="290" y="177"/>
              </a:cxn>
              <a:cxn ang="0">
                <a:pos x="270" y="180"/>
              </a:cxn>
              <a:cxn ang="0">
                <a:pos x="279" y="177"/>
              </a:cxn>
            </a:cxnLst>
            <a:rect l="0" t="0" r="r" b="b"/>
            <a:pathLst>
              <a:path w="290" h="189">
                <a:moveTo>
                  <a:pt x="172" y="144"/>
                </a:moveTo>
                <a:lnTo>
                  <a:pt x="170" y="143"/>
                </a:lnTo>
                <a:lnTo>
                  <a:pt x="169" y="139"/>
                </a:lnTo>
                <a:lnTo>
                  <a:pt x="168" y="133"/>
                </a:lnTo>
                <a:lnTo>
                  <a:pt x="167" y="132"/>
                </a:lnTo>
                <a:lnTo>
                  <a:pt x="167" y="129"/>
                </a:lnTo>
                <a:lnTo>
                  <a:pt x="164" y="131"/>
                </a:lnTo>
                <a:lnTo>
                  <a:pt x="162" y="120"/>
                </a:lnTo>
                <a:lnTo>
                  <a:pt x="161" y="116"/>
                </a:lnTo>
                <a:lnTo>
                  <a:pt x="152" y="119"/>
                </a:lnTo>
                <a:lnTo>
                  <a:pt x="130" y="125"/>
                </a:lnTo>
                <a:lnTo>
                  <a:pt x="129" y="124"/>
                </a:lnTo>
                <a:lnTo>
                  <a:pt x="106" y="130"/>
                </a:lnTo>
                <a:lnTo>
                  <a:pt x="103" y="130"/>
                </a:lnTo>
                <a:lnTo>
                  <a:pt x="75" y="137"/>
                </a:lnTo>
                <a:lnTo>
                  <a:pt x="71" y="139"/>
                </a:lnTo>
                <a:lnTo>
                  <a:pt x="70" y="140"/>
                </a:lnTo>
                <a:lnTo>
                  <a:pt x="68" y="140"/>
                </a:lnTo>
                <a:lnTo>
                  <a:pt x="68" y="139"/>
                </a:lnTo>
                <a:lnTo>
                  <a:pt x="57" y="143"/>
                </a:lnTo>
                <a:lnTo>
                  <a:pt x="57" y="146"/>
                </a:lnTo>
                <a:lnTo>
                  <a:pt x="53" y="148"/>
                </a:lnTo>
                <a:lnTo>
                  <a:pt x="52" y="144"/>
                </a:lnTo>
                <a:lnTo>
                  <a:pt x="38" y="147"/>
                </a:lnTo>
                <a:lnTo>
                  <a:pt x="35" y="147"/>
                </a:lnTo>
                <a:lnTo>
                  <a:pt x="2" y="155"/>
                </a:lnTo>
                <a:lnTo>
                  <a:pt x="0" y="152"/>
                </a:lnTo>
                <a:lnTo>
                  <a:pt x="0" y="97"/>
                </a:lnTo>
                <a:lnTo>
                  <a:pt x="0" y="65"/>
                </a:lnTo>
                <a:lnTo>
                  <a:pt x="17" y="62"/>
                </a:lnTo>
                <a:lnTo>
                  <a:pt x="24" y="60"/>
                </a:lnTo>
                <a:lnTo>
                  <a:pt x="59" y="52"/>
                </a:lnTo>
                <a:lnTo>
                  <a:pt x="72" y="49"/>
                </a:lnTo>
                <a:lnTo>
                  <a:pt x="99" y="44"/>
                </a:lnTo>
                <a:lnTo>
                  <a:pt x="101" y="44"/>
                </a:lnTo>
                <a:lnTo>
                  <a:pt x="147" y="31"/>
                </a:lnTo>
                <a:lnTo>
                  <a:pt x="149" y="28"/>
                </a:lnTo>
                <a:lnTo>
                  <a:pt x="149" y="25"/>
                </a:lnTo>
                <a:lnTo>
                  <a:pt x="153" y="24"/>
                </a:lnTo>
                <a:lnTo>
                  <a:pt x="151" y="16"/>
                </a:lnTo>
                <a:lnTo>
                  <a:pt x="155" y="13"/>
                </a:lnTo>
                <a:lnTo>
                  <a:pt x="159" y="14"/>
                </a:lnTo>
                <a:lnTo>
                  <a:pt x="162" y="7"/>
                </a:lnTo>
                <a:lnTo>
                  <a:pt x="168" y="2"/>
                </a:lnTo>
                <a:lnTo>
                  <a:pt x="169" y="0"/>
                </a:lnTo>
                <a:lnTo>
                  <a:pt x="173" y="3"/>
                </a:lnTo>
                <a:lnTo>
                  <a:pt x="177" y="0"/>
                </a:lnTo>
                <a:lnTo>
                  <a:pt x="188" y="24"/>
                </a:lnTo>
                <a:lnTo>
                  <a:pt x="200" y="23"/>
                </a:lnTo>
                <a:lnTo>
                  <a:pt x="199" y="31"/>
                </a:lnTo>
                <a:lnTo>
                  <a:pt x="186" y="40"/>
                </a:lnTo>
                <a:lnTo>
                  <a:pt x="183" y="53"/>
                </a:lnTo>
                <a:lnTo>
                  <a:pt x="179" y="56"/>
                </a:lnTo>
                <a:lnTo>
                  <a:pt x="178" y="75"/>
                </a:lnTo>
                <a:lnTo>
                  <a:pt x="188" y="80"/>
                </a:lnTo>
                <a:lnTo>
                  <a:pt x="189" y="75"/>
                </a:lnTo>
                <a:lnTo>
                  <a:pt x="195" y="74"/>
                </a:lnTo>
                <a:lnTo>
                  <a:pt x="198" y="74"/>
                </a:lnTo>
                <a:lnTo>
                  <a:pt x="207" y="85"/>
                </a:lnTo>
                <a:lnTo>
                  <a:pt x="218" y="105"/>
                </a:lnTo>
                <a:lnTo>
                  <a:pt x="226" y="108"/>
                </a:lnTo>
                <a:lnTo>
                  <a:pt x="230" y="123"/>
                </a:lnTo>
                <a:lnTo>
                  <a:pt x="241" y="128"/>
                </a:lnTo>
                <a:lnTo>
                  <a:pt x="252" y="128"/>
                </a:lnTo>
                <a:lnTo>
                  <a:pt x="247" y="130"/>
                </a:lnTo>
                <a:lnTo>
                  <a:pt x="258" y="127"/>
                </a:lnTo>
                <a:lnTo>
                  <a:pt x="269" y="114"/>
                </a:lnTo>
                <a:lnTo>
                  <a:pt x="268" y="105"/>
                </a:lnTo>
                <a:lnTo>
                  <a:pt x="256" y="90"/>
                </a:lnTo>
                <a:lnTo>
                  <a:pt x="243" y="86"/>
                </a:lnTo>
                <a:lnTo>
                  <a:pt x="251" y="82"/>
                </a:lnTo>
                <a:lnTo>
                  <a:pt x="259" y="86"/>
                </a:lnTo>
                <a:lnTo>
                  <a:pt x="269" y="98"/>
                </a:lnTo>
                <a:lnTo>
                  <a:pt x="277" y="114"/>
                </a:lnTo>
                <a:lnTo>
                  <a:pt x="278" y="127"/>
                </a:lnTo>
                <a:lnTo>
                  <a:pt x="246" y="144"/>
                </a:lnTo>
                <a:lnTo>
                  <a:pt x="245" y="149"/>
                </a:lnTo>
                <a:lnTo>
                  <a:pt x="231" y="157"/>
                </a:lnTo>
                <a:lnTo>
                  <a:pt x="228" y="156"/>
                </a:lnTo>
                <a:lnTo>
                  <a:pt x="226" y="133"/>
                </a:lnTo>
                <a:lnTo>
                  <a:pt x="213" y="152"/>
                </a:lnTo>
                <a:lnTo>
                  <a:pt x="209" y="152"/>
                </a:lnTo>
                <a:lnTo>
                  <a:pt x="204" y="168"/>
                </a:lnTo>
                <a:lnTo>
                  <a:pt x="196" y="173"/>
                </a:lnTo>
                <a:lnTo>
                  <a:pt x="189" y="154"/>
                </a:lnTo>
                <a:lnTo>
                  <a:pt x="184" y="153"/>
                </a:lnTo>
                <a:lnTo>
                  <a:pt x="181" y="149"/>
                </a:lnTo>
                <a:lnTo>
                  <a:pt x="177" y="146"/>
                </a:lnTo>
                <a:lnTo>
                  <a:pt x="172" y="144"/>
                </a:lnTo>
                <a:close/>
                <a:moveTo>
                  <a:pt x="236" y="170"/>
                </a:moveTo>
                <a:lnTo>
                  <a:pt x="238" y="165"/>
                </a:lnTo>
                <a:lnTo>
                  <a:pt x="241" y="170"/>
                </a:lnTo>
                <a:lnTo>
                  <a:pt x="239" y="172"/>
                </a:lnTo>
                <a:lnTo>
                  <a:pt x="244" y="172"/>
                </a:lnTo>
                <a:lnTo>
                  <a:pt x="248" y="178"/>
                </a:lnTo>
                <a:lnTo>
                  <a:pt x="229" y="185"/>
                </a:lnTo>
                <a:lnTo>
                  <a:pt x="228" y="189"/>
                </a:lnTo>
                <a:lnTo>
                  <a:pt x="221" y="185"/>
                </a:lnTo>
                <a:lnTo>
                  <a:pt x="226" y="183"/>
                </a:lnTo>
                <a:lnTo>
                  <a:pt x="227" y="186"/>
                </a:lnTo>
                <a:lnTo>
                  <a:pt x="227" y="179"/>
                </a:lnTo>
                <a:lnTo>
                  <a:pt x="231" y="169"/>
                </a:lnTo>
                <a:lnTo>
                  <a:pt x="235" y="164"/>
                </a:lnTo>
                <a:lnTo>
                  <a:pt x="236" y="170"/>
                </a:lnTo>
                <a:close/>
                <a:moveTo>
                  <a:pt x="283" y="171"/>
                </a:moveTo>
                <a:lnTo>
                  <a:pt x="284" y="169"/>
                </a:lnTo>
                <a:lnTo>
                  <a:pt x="283" y="169"/>
                </a:lnTo>
                <a:lnTo>
                  <a:pt x="280" y="174"/>
                </a:lnTo>
                <a:lnTo>
                  <a:pt x="282" y="166"/>
                </a:lnTo>
                <a:lnTo>
                  <a:pt x="279" y="162"/>
                </a:lnTo>
                <a:lnTo>
                  <a:pt x="288" y="172"/>
                </a:lnTo>
                <a:lnTo>
                  <a:pt x="290" y="177"/>
                </a:lnTo>
                <a:lnTo>
                  <a:pt x="280" y="182"/>
                </a:lnTo>
                <a:lnTo>
                  <a:pt x="270" y="180"/>
                </a:lnTo>
                <a:lnTo>
                  <a:pt x="270" y="178"/>
                </a:lnTo>
                <a:lnTo>
                  <a:pt x="279" y="177"/>
                </a:lnTo>
                <a:lnTo>
                  <a:pt x="283" y="171"/>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4" name="Freeform 20"/>
          <p:cNvSpPr>
            <a:spLocks/>
          </p:cNvSpPr>
          <p:nvPr/>
        </p:nvSpPr>
        <p:spPr bwMode="auto">
          <a:xfrm>
            <a:off x="3448172" y="1959747"/>
            <a:ext cx="1298982" cy="561266"/>
          </a:xfrm>
          <a:custGeom>
            <a:avLst/>
            <a:gdLst/>
            <a:ahLst/>
            <a:cxnLst>
              <a:cxn ang="0">
                <a:pos x="152" y="333"/>
              </a:cxn>
              <a:cxn ang="0">
                <a:pos x="112" y="259"/>
              </a:cxn>
              <a:cxn ang="0">
                <a:pos x="0" y="249"/>
              </a:cxn>
              <a:cxn ang="0">
                <a:pos x="9" y="125"/>
              </a:cxn>
              <a:cxn ang="0">
                <a:pos x="99" y="6"/>
              </a:cxn>
              <a:cxn ang="0">
                <a:pos x="312" y="21"/>
              </a:cxn>
              <a:cxn ang="0">
                <a:pos x="444" y="33"/>
              </a:cxn>
              <a:cxn ang="0">
                <a:pos x="468" y="46"/>
              </a:cxn>
              <a:cxn ang="0">
                <a:pos x="478" y="55"/>
              </a:cxn>
              <a:cxn ang="0">
                <a:pos x="487" y="44"/>
              </a:cxn>
              <a:cxn ang="0">
                <a:pos x="500" y="44"/>
              </a:cxn>
              <a:cxn ang="0">
                <a:pos x="517" y="44"/>
              </a:cxn>
              <a:cxn ang="0">
                <a:pos x="532" y="44"/>
              </a:cxn>
              <a:cxn ang="0">
                <a:pos x="539" y="51"/>
              </a:cxn>
              <a:cxn ang="0">
                <a:pos x="556" y="58"/>
              </a:cxn>
              <a:cxn ang="0">
                <a:pos x="562" y="61"/>
              </a:cxn>
              <a:cxn ang="0">
                <a:pos x="577" y="69"/>
              </a:cxn>
              <a:cxn ang="0">
                <a:pos x="577" y="76"/>
              </a:cxn>
              <a:cxn ang="0">
                <a:pos x="586" y="88"/>
              </a:cxn>
              <a:cxn ang="0">
                <a:pos x="601" y="94"/>
              </a:cxn>
              <a:cxn ang="0">
                <a:pos x="599" y="109"/>
              </a:cxn>
              <a:cxn ang="0">
                <a:pos x="605" y="120"/>
              </a:cxn>
              <a:cxn ang="0">
                <a:pos x="610" y="137"/>
              </a:cxn>
              <a:cxn ang="0">
                <a:pos x="616" y="153"/>
              </a:cxn>
              <a:cxn ang="0">
                <a:pos x="619" y="164"/>
              </a:cxn>
              <a:cxn ang="0">
                <a:pos x="623" y="186"/>
              </a:cxn>
              <a:cxn ang="0">
                <a:pos x="623" y="196"/>
              </a:cxn>
              <a:cxn ang="0">
                <a:pos x="625" y="211"/>
              </a:cxn>
              <a:cxn ang="0">
                <a:pos x="632" y="214"/>
              </a:cxn>
              <a:cxn ang="0">
                <a:pos x="636" y="220"/>
              </a:cxn>
              <a:cxn ang="0">
                <a:pos x="639" y="242"/>
              </a:cxn>
              <a:cxn ang="0">
                <a:pos x="637" y="252"/>
              </a:cxn>
              <a:cxn ang="0">
                <a:pos x="641" y="258"/>
              </a:cxn>
              <a:cxn ang="0">
                <a:pos x="643" y="278"/>
              </a:cxn>
              <a:cxn ang="0">
                <a:pos x="644" y="296"/>
              </a:cxn>
              <a:cxn ang="0">
                <a:pos x="650" y="325"/>
              </a:cxn>
              <a:cxn ang="0">
                <a:pos x="655" y="337"/>
              </a:cxn>
              <a:cxn ang="0">
                <a:pos x="659" y="336"/>
              </a:cxn>
              <a:cxn ang="0">
                <a:pos x="661" y="358"/>
              </a:cxn>
              <a:cxn ang="0">
                <a:pos x="660" y="364"/>
              </a:cxn>
              <a:cxn ang="0">
                <a:pos x="674" y="376"/>
              </a:cxn>
              <a:cxn ang="0">
                <a:pos x="680" y="391"/>
              </a:cxn>
              <a:cxn ang="0">
                <a:pos x="681" y="399"/>
              </a:cxn>
              <a:cxn ang="0">
                <a:pos x="649" y="403"/>
              </a:cxn>
              <a:cxn ang="0">
                <a:pos x="567" y="403"/>
              </a:cxn>
              <a:cxn ang="0">
                <a:pos x="477" y="401"/>
              </a:cxn>
              <a:cxn ang="0">
                <a:pos x="387" y="399"/>
              </a:cxn>
              <a:cxn ang="0">
                <a:pos x="297" y="395"/>
              </a:cxn>
              <a:cxn ang="0">
                <a:pos x="200" y="389"/>
              </a:cxn>
            </a:cxnLst>
            <a:rect l="0" t="0" r="r" b="b"/>
            <a:pathLst>
              <a:path w="686" h="403">
                <a:moveTo>
                  <a:pt x="200" y="389"/>
                </a:moveTo>
                <a:lnTo>
                  <a:pt x="149" y="386"/>
                </a:lnTo>
                <a:lnTo>
                  <a:pt x="151" y="344"/>
                </a:lnTo>
                <a:lnTo>
                  <a:pt x="152" y="333"/>
                </a:lnTo>
                <a:lnTo>
                  <a:pt x="154" y="300"/>
                </a:lnTo>
                <a:lnTo>
                  <a:pt x="154" y="294"/>
                </a:lnTo>
                <a:lnTo>
                  <a:pt x="157" y="262"/>
                </a:lnTo>
                <a:lnTo>
                  <a:pt x="112" y="259"/>
                </a:lnTo>
                <a:lnTo>
                  <a:pt x="110" y="259"/>
                </a:lnTo>
                <a:lnTo>
                  <a:pt x="52" y="254"/>
                </a:lnTo>
                <a:lnTo>
                  <a:pt x="37" y="253"/>
                </a:lnTo>
                <a:lnTo>
                  <a:pt x="0" y="249"/>
                </a:lnTo>
                <a:lnTo>
                  <a:pt x="3" y="201"/>
                </a:lnTo>
                <a:lnTo>
                  <a:pt x="5" y="179"/>
                </a:lnTo>
                <a:lnTo>
                  <a:pt x="6" y="162"/>
                </a:lnTo>
                <a:lnTo>
                  <a:pt x="9" y="125"/>
                </a:lnTo>
                <a:lnTo>
                  <a:pt x="15" y="48"/>
                </a:lnTo>
                <a:lnTo>
                  <a:pt x="19" y="0"/>
                </a:lnTo>
                <a:lnTo>
                  <a:pt x="61" y="4"/>
                </a:lnTo>
                <a:lnTo>
                  <a:pt x="99" y="6"/>
                </a:lnTo>
                <a:lnTo>
                  <a:pt x="115" y="9"/>
                </a:lnTo>
                <a:lnTo>
                  <a:pt x="168" y="13"/>
                </a:lnTo>
                <a:lnTo>
                  <a:pt x="233" y="18"/>
                </a:lnTo>
                <a:lnTo>
                  <a:pt x="312" y="21"/>
                </a:lnTo>
                <a:lnTo>
                  <a:pt x="362" y="23"/>
                </a:lnTo>
                <a:lnTo>
                  <a:pt x="384" y="25"/>
                </a:lnTo>
                <a:lnTo>
                  <a:pt x="441" y="26"/>
                </a:lnTo>
                <a:lnTo>
                  <a:pt x="444" y="33"/>
                </a:lnTo>
                <a:lnTo>
                  <a:pt x="449" y="35"/>
                </a:lnTo>
                <a:lnTo>
                  <a:pt x="455" y="41"/>
                </a:lnTo>
                <a:lnTo>
                  <a:pt x="466" y="46"/>
                </a:lnTo>
                <a:lnTo>
                  <a:pt x="468" y="46"/>
                </a:lnTo>
                <a:lnTo>
                  <a:pt x="469" y="48"/>
                </a:lnTo>
                <a:lnTo>
                  <a:pt x="469" y="50"/>
                </a:lnTo>
                <a:lnTo>
                  <a:pt x="476" y="55"/>
                </a:lnTo>
                <a:lnTo>
                  <a:pt x="478" y="55"/>
                </a:lnTo>
                <a:lnTo>
                  <a:pt x="482" y="54"/>
                </a:lnTo>
                <a:lnTo>
                  <a:pt x="484" y="52"/>
                </a:lnTo>
                <a:lnTo>
                  <a:pt x="487" y="47"/>
                </a:lnTo>
                <a:lnTo>
                  <a:pt x="487" y="44"/>
                </a:lnTo>
                <a:lnTo>
                  <a:pt x="492" y="43"/>
                </a:lnTo>
                <a:lnTo>
                  <a:pt x="494" y="45"/>
                </a:lnTo>
                <a:lnTo>
                  <a:pt x="497" y="46"/>
                </a:lnTo>
                <a:lnTo>
                  <a:pt x="500" y="44"/>
                </a:lnTo>
                <a:lnTo>
                  <a:pt x="503" y="47"/>
                </a:lnTo>
                <a:lnTo>
                  <a:pt x="506" y="44"/>
                </a:lnTo>
                <a:lnTo>
                  <a:pt x="512" y="46"/>
                </a:lnTo>
                <a:lnTo>
                  <a:pt x="517" y="44"/>
                </a:lnTo>
                <a:lnTo>
                  <a:pt x="518" y="45"/>
                </a:lnTo>
                <a:lnTo>
                  <a:pt x="520" y="45"/>
                </a:lnTo>
                <a:lnTo>
                  <a:pt x="525" y="44"/>
                </a:lnTo>
                <a:lnTo>
                  <a:pt x="532" y="44"/>
                </a:lnTo>
                <a:lnTo>
                  <a:pt x="534" y="46"/>
                </a:lnTo>
                <a:lnTo>
                  <a:pt x="536" y="45"/>
                </a:lnTo>
                <a:lnTo>
                  <a:pt x="538" y="47"/>
                </a:lnTo>
                <a:lnTo>
                  <a:pt x="539" y="51"/>
                </a:lnTo>
                <a:lnTo>
                  <a:pt x="542" y="52"/>
                </a:lnTo>
                <a:lnTo>
                  <a:pt x="545" y="55"/>
                </a:lnTo>
                <a:lnTo>
                  <a:pt x="554" y="58"/>
                </a:lnTo>
                <a:lnTo>
                  <a:pt x="556" y="58"/>
                </a:lnTo>
                <a:lnTo>
                  <a:pt x="557" y="59"/>
                </a:lnTo>
                <a:lnTo>
                  <a:pt x="556" y="61"/>
                </a:lnTo>
                <a:lnTo>
                  <a:pt x="557" y="62"/>
                </a:lnTo>
                <a:lnTo>
                  <a:pt x="562" y="61"/>
                </a:lnTo>
                <a:lnTo>
                  <a:pt x="569" y="64"/>
                </a:lnTo>
                <a:lnTo>
                  <a:pt x="569" y="68"/>
                </a:lnTo>
                <a:lnTo>
                  <a:pt x="570" y="69"/>
                </a:lnTo>
                <a:lnTo>
                  <a:pt x="577" y="69"/>
                </a:lnTo>
                <a:lnTo>
                  <a:pt x="578" y="70"/>
                </a:lnTo>
                <a:lnTo>
                  <a:pt x="579" y="72"/>
                </a:lnTo>
                <a:lnTo>
                  <a:pt x="577" y="75"/>
                </a:lnTo>
                <a:lnTo>
                  <a:pt x="577" y="76"/>
                </a:lnTo>
                <a:lnTo>
                  <a:pt x="583" y="84"/>
                </a:lnTo>
                <a:lnTo>
                  <a:pt x="583" y="87"/>
                </a:lnTo>
                <a:lnTo>
                  <a:pt x="585" y="89"/>
                </a:lnTo>
                <a:lnTo>
                  <a:pt x="586" y="88"/>
                </a:lnTo>
                <a:lnTo>
                  <a:pt x="589" y="87"/>
                </a:lnTo>
                <a:lnTo>
                  <a:pt x="594" y="92"/>
                </a:lnTo>
                <a:lnTo>
                  <a:pt x="598" y="92"/>
                </a:lnTo>
                <a:lnTo>
                  <a:pt x="601" y="94"/>
                </a:lnTo>
                <a:lnTo>
                  <a:pt x="601" y="97"/>
                </a:lnTo>
                <a:lnTo>
                  <a:pt x="599" y="101"/>
                </a:lnTo>
                <a:lnTo>
                  <a:pt x="600" y="105"/>
                </a:lnTo>
                <a:lnTo>
                  <a:pt x="599" y="109"/>
                </a:lnTo>
                <a:lnTo>
                  <a:pt x="601" y="112"/>
                </a:lnTo>
                <a:lnTo>
                  <a:pt x="603" y="116"/>
                </a:lnTo>
                <a:lnTo>
                  <a:pt x="605" y="118"/>
                </a:lnTo>
                <a:lnTo>
                  <a:pt x="605" y="120"/>
                </a:lnTo>
                <a:lnTo>
                  <a:pt x="605" y="125"/>
                </a:lnTo>
                <a:lnTo>
                  <a:pt x="603" y="126"/>
                </a:lnTo>
                <a:lnTo>
                  <a:pt x="604" y="131"/>
                </a:lnTo>
                <a:lnTo>
                  <a:pt x="610" y="137"/>
                </a:lnTo>
                <a:lnTo>
                  <a:pt x="611" y="146"/>
                </a:lnTo>
                <a:lnTo>
                  <a:pt x="613" y="150"/>
                </a:lnTo>
                <a:lnTo>
                  <a:pt x="613" y="153"/>
                </a:lnTo>
                <a:lnTo>
                  <a:pt x="616" y="153"/>
                </a:lnTo>
                <a:lnTo>
                  <a:pt x="617" y="155"/>
                </a:lnTo>
                <a:lnTo>
                  <a:pt x="620" y="158"/>
                </a:lnTo>
                <a:lnTo>
                  <a:pt x="620" y="162"/>
                </a:lnTo>
                <a:lnTo>
                  <a:pt x="619" y="164"/>
                </a:lnTo>
                <a:lnTo>
                  <a:pt x="621" y="170"/>
                </a:lnTo>
                <a:lnTo>
                  <a:pt x="626" y="179"/>
                </a:lnTo>
                <a:lnTo>
                  <a:pt x="623" y="184"/>
                </a:lnTo>
                <a:lnTo>
                  <a:pt x="623" y="186"/>
                </a:lnTo>
                <a:lnTo>
                  <a:pt x="625" y="189"/>
                </a:lnTo>
                <a:lnTo>
                  <a:pt x="621" y="191"/>
                </a:lnTo>
                <a:lnTo>
                  <a:pt x="622" y="193"/>
                </a:lnTo>
                <a:lnTo>
                  <a:pt x="623" y="196"/>
                </a:lnTo>
                <a:lnTo>
                  <a:pt x="622" y="203"/>
                </a:lnTo>
                <a:lnTo>
                  <a:pt x="625" y="205"/>
                </a:lnTo>
                <a:lnTo>
                  <a:pt x="625" y="208"/>
                </a:lnTo>
                <a:lnTo>
                  <a:pt x="625" y="211"/>
                </a:lnTo>
                <a:lnTo>
                  <a:pt x="628" y="212"/>
                </a:lnTo>
                <a:lnTo>
                  <a:pt x="631" y="211"/>
                </a:lnTo>
                <a:lnTo>
                  <a:pt x="632" y="212"/>
                </a:lnTo>
                <a:lnTo>
                  <a:pt x="632" y="214"/>
                </a:lnTo>
                <a:lnTo>
                  <a:pt x="630" y="217"/>
                </a:lnTo>
                <a:lnTo>
                  <a:pt x="631" y="218"/>
                </a:lnTo>
                <a:lnTo>
                  <a:pt x="635" y="219"/>
                </a:lnTo>
                <a:lnTo>
                  <a:pt x="636" y="220"/>
                </a:lnTo>
                <a:lnTo>
                  <a:pt x="636" y="228"/>
                </a:lnTo>
                <a:lnTo>
                  <a:pt x="636" y="235"/>
                </a:lnTo>
                <a:lnTo>
                  <a:pt x="641" y="241"/>
                </a:lnTo>
                <a:lnTo>
                  <a:pt x="639" y="242"/>
                </a:lnTo>
                <a:lnTo>
                  <a:pt x="638" y="239"/>
                </a:lnTo>
                <a:lnTo>
                  <a:pt x="636" y="241"/>
                </a:lnTo>
                <a:lnTo>
                  <a:pt x="638" y="250"/>
                </a:lnTo>
                <a:lnTo>
                  <a:pt x="637" y="252"/>
                </a:lnTo>
                <a:lnTo>
                  <a:pt x="638" y="253"/>
                </a:lnTo>
                <a:lnTo>
                  <a:pt x="643" y="255"/>
                </a:lnTo>
                <a:lnTo>
                  <a:pt x="643" y="256"/>
                </a:lnTo>
                <a:lnTo>
                  <a:pt x="641" y="258"/>
                </a:lnTo>
                <a:lnTo>
                  <a:pt x="643" y="264"/>
                </a:lnTo>
                <a:lnTo>
                  <a:pt x="641" y="270"/>
                </a:lnTo>
                <a:lnTo>
                  <a:pt x="643" y="274"/>
                </a:lnTo>
                <a:lnTo>
                  <a:pt x="643" y="278"/>
                </a:lnTo>
                <a:lnTo>
                  <a:pt x="644" y="281"/>
                </a:lnTo>
                <a:lnTo>
                  <a:pt x="644" y="291"/>
                </a:lnTo>
                <a:lnTo>
                  <a:pt x="645" y="294"/>
                </a:lnTo>
                <a:lnTo>
                  <a:pt x="644" y="296"/>
                </a:lnTo>
                <a:lnTo>
                  <a:pt x="643" y="304"/>
                </a:lnTo>
                <a:lnTo>
                  <a:pt x="642" y="311"/>
                </a:lnTo>
                <a:lnTo>
                  <a:pt x="650" y="322"/>
                </a:lnTo>
                <a:lnTo>
                  <a:pt x="650" y="325"/>
                </a:lnTo>
                <a:lnTo>
                  <a:pt x="650" y="329"/>
                </a:lnTo>
                <a:lnTo>
                  <a:pt x="650" y="334"/>
                </a:lnTo>
                <a:lnTo>
                  <a:pt x="652" y="336"/>
                </a:lnTo>
                <a:lnTo>
                  <a:pt x="655" y="337"/>
                </a:lnTo>
                <a:lnTo>
                  <a:pt x="656" y="333"/>
                </a:lnTo>
                <a:lnTo>
                  <a:pt x="656" y="333"/>
                </a:lnTo>
                <a:lnTo>
                  <a:pt x="658" y="333"/>
                </a:lnTo>
                <a:lnTo>
                  <a:pt x="659" y="336"/>
                </a:lnTo>
                <a:lnTo>
                  <a:pt x="656" y="338"/>
                </a:lnTo>
                <a:lnTo>
                  <a:pt x="655" y="342"/>
                </a:lnTo>
                <a:lnTo>
                  <a:pt x="660" y="353"/>
                </a:lnTo>
                <a:lnTo>
                  <a:pt x="661" y="358"/>
                </a:lnTo>
                <a:lnTo>
                  <a:pt x="662" y="360"/>
                </a:lnTo>
                <a:lnTo>
                  <a:pt x="662" y="361"/>
                </a:lnTo>
                <a:lnTo>
                  <a:pt x="660" y="362"/>
                </a:lnTo>
                <a:lnTo>
                  <a:pt x="660" y="364"/>
                </a:lnTo>
                <a:lnTo>
                  <a:pt x="664" y="364"/>
                </a:lnTo>
                <a:lnTo>
                  <a:pt x="667" y="369"/>
                </a:lnTo>
                <a:lnTo>
                  <a:pt x="672" y="375"/>
                </a:lnTo>
                <a:lnTo>
                  <a:pt x="674" y="376"/>
                </a:lnTo>
                <a:lnTo>
                  <a:pt x="675" y="380"/>
                </a:lnTo>
                <a:lnTo>
                  <a:pt x="678" y="386"/>
                </a:lnTo>
                <a:lnTo>
                  <a:pt x="680" y="388"/>
                </a:lnTo>
                <a:lnTo>
                  <a:pt x="680" y="391"/>
                </a:lnTo>
                <a:lnTo>
                  <a:pt x="679" y="393"/>
                </a:lnTo>
                <a:lnTo>
                  <a:pt x="678" y="396"/>
                </a:lnTo>
                <a:lnTo>
                  <a:pt x="680" y="397"/>
                </a:lnTo>
                <a:lnTo>
                  <a:pt x="681" y="399"/>
                </a:lnTo>
                <a:lnTo>
                  <a:pt x="683" y="400"/>
                </a:lnTo>
                <a:lnTo>
                  <a:pt x="686" y="403"/>
                </a:lnTo>
                <a:lnTo>
                  <a:pt x="685" y="403"/>
                </a:lnTo>
                <a:lnTo>
                  <a:pt x="649" y="403"/>
                </a:lnTo>
                <a:lnTo>
                  <a:pt x="631" y="403"/>
                </a:lnTo>
                <a:lnTo>
                  <a:pt x="612" y="403"/>
                </a:lnTo>
                <a:lnTo>
                  <a:pt x="595" y="403"/>
                </a:lnTo>
                <a:lnTo>
                  <a:pt x="567" y="403"/>
                </a:lnTo>
                <a:lnTo>
                  <a:pt x="558" y="403"/>
                </a:lnTo>
                <a:lnTo>
                  <a:pt x="522" y="402"/>
                </a:lnTo>
                <a:lnTo>
                  <a:pt x="486" y="401"/>
                </a:lnTo>
                <a:lnTo>
                  <a:pt x="477" y="401"/>
                </a:lnTo>
                <a:lnTo>
                  <a:pt x="451" y="401"/>
                </a:lnTo>
                <a:lnTo>
                  <a:pt x="432" y="401"/>
                </a:lnTo>
                <a:lnTo>
                  <a:pt x="415" y="400"/>
                </a:lnTo>
                <a:lnTo>
                  <a:pt x="387" y="399"/>
                </a:lnTo>
                <a:lnTo>
                  <a:pt x="378" y="399"/>
                </a:lnTo>
                <a:lnTo>
                  <a:pt x="342" y="396"/>
                </a:lnTo>
                <a:lnTo>
                  <a:pt x="298" y="395"/>
                </a:lnTo>
                <a:lnTo>
                  <a:pt x="297" y="395"/>
                </a:lnTo>
                <a:lnTo>
                  <a:pt x="254" y="393"/>
                </a:lnTo>
                <a:lnTo>
                  <a:pt x="252" y="393"/>
                </a:lnTo>
                <a:lnTo>
                  <a:pt x="207" y="389"/>
                </a:lnTo>
                <a:lnTo>
                  <a:pt x="200" y="389"/>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5" name="Freeform 21"/>
          <p:cNvSpPr>
            <a:spLocks noEditPoints="1"/>
          </p:cNvSpPr>
          <p:nvPr/>
        </p:nvSpPr>
        <p:spPr bwMode="auto">
          <a:xfrm>
            <a:off x="6998597" y="1353914"/>
            <a:ext cx="1192943" cy="785493"/>
          </a:xfrm>
          <a:custGeom>
            <a:avLst/>
            <a:gdLst/>
            <a:ahLst/>
            <a:cxnLst>
              <a:cxn ang="0">
                <a:pos x="42" y="394"/>
              </a:cxn>
              <a:cxn ang="0">
                <a:pos x="51" y="335"/>
              </a:cxn>
              <a:cxn ang="0">
                <a:pos x="33" y="307"/>
              </a:cxn>
              <a:cxn ang="0">
                <a:pos x="144" y="288"/>
              </a:cxn>
              <a:cxn ang="0">
                <a:pos x="206" y="264"/>
              </a:cxn>
              <a:cxn ang="0">
                <a:pos x="238" y="218"/>
              </a:cxn>
              <a:cxn ang="0">
                <a:pos x="235" y="180"/>
              </a:cxn>
              <a:cxn ang="0">
                <a:pos x="213" y="164"/>
              </a:cxn>
              <a:cxn ang="0">
                <a:pos x="293" y="37"/>
              </a:cxn>
              <a:cxn ang="0">
                <a:pos x="408" y="4"/>
              </a:cxn>
              <a:cxn ang="0">
                <a:pos x="415" y="25"/>
              </a:cxn>
              <a:cxn ang="0">
                <a:pos x="417" y="46"/>
              </a:cxn>
              <a:cxn ang="0">
                <a:pos x="422" y="56"/>
              </a:cxn>
              <a:cxn ang="0">
                <a:pos x="432" y="90"/>
              </a:cxn>
              <a:cxn ang="0">
                <a:pos x="429" y="111"/>
              </a:cxn>
              <a:cxn ang="0">
                <a:pos x="431" y="125"/>
              </a:cxn>
              <a:cxn ang="0">
                <a:pos x="441" y="149"/>
              </a:cxn>
              <a:cxn ang="0">
                <a:pos x="442" y="174"/>
              </a:cxn>
              <a:cxn ang="0">
                <a:pos x="450" y="168"/>
              </a:cxn>
              <a:cxn ang="0">
                <a:pos x="457" y="180"/>
              </a:cxn>
              <a:cxn ang="0">
                <a:pos x="473" y="268"/>
              </a:cxn>
              <a:cxn ang="0">
                <a:pos x="478" y="360"/>
              </a:cxn>
              <a:cxn ang="0">
                <a:pos x="494" y="447"/>
              </a:cxn>
              <a:cxn ang="0">
                <a:pos x="496" y="491"/>
              </a:cxn>
              <a:cxn ang="0">
                <a:pos x="481" y="522"/>
              </a:cxn>
              <a:cxn ang="0">
                <a:pos x="479" y="512"/>
              </a:cxn>
              <a:cxn ang="0">
                <a:pos x="450" y="489"/>
              </a:cxn>
              <a:cxn ang="0">
                <a:pos x="405" y="468"/>
              </a:cxn>
              <a:cxn ang="0">
                <a:pos x="398" y="463"/>
              </a:cxn>
              <a:cxn ang="0">
                <a:pos x="386" y="458"/>
              </a:cxn>
              <a:cxn ang="0">
                <a:pos x="372" y="446"/>
              </a:cxn>
              <a:cxn ang="0">
                <a:pos x="370" y="431"/>
              </a:cxn>
              <a:cxn ang="0">
                <a:pos x="366" y="421"/>
              </a:cxn>
              <a:cxn ang="0">
                <a:pos x="357" y="416"/>
              </a:cxn>
              <a:cxn ang="0">
                <a:pos x="341" y="404"/>
              </a:cxn>
              <a:cxn ang="0">
                <a:pos x="280" y="416"/>
              </a:cxn>
              <a:cxn ang="0">
                <a:pos x="169" y="441"/>
              </a:cxn>
              <a:cxn ang="0">
                <a:pos x="70" y="462"/>
              </a:cxn>
              <a:cxn ang="0">
                <a:pos x="0" y="440"/>
              </a:cxn>
              <a:cxn ang="0">
                <a:pos x="497" y="539"/>
              </a:cxn>
              <a:cxn ang="0">
                <a:pos x="481" y="551"/>
              </a:cxn>
              <a:cxn ang="0">
                <a:pos x="494" y="521"/>
              </a:cxn>
              <a:cxn ang="0">
                <a:pos x="515" y="498"/>
              </a:cxn>
              <a:cxn ang="0">
                <a:pos x="575" y="476"/>
              </a:cxn>
              <a:cxn ang="0">
                <a:pos x="590" y="465"/>
              </a:cxn>
              <a:cxn ang="0">
                <a:pos x="599" y="463"/>
              </a:cxn>
              <a:cxn ang="0">
                <a:pos x="630" y="448"/>
              </a:cxn>
              <a:cxn ang="0">
                <a:pos x="499" y="545"/>
              </a:cxn>
              <a:cxn ang="0">
                <a:pos x="551" y="521"/>
              </a:cxn>
              <a:cxn ang="0">
                <a:pos x="570" y="505"/>
              </a:cxn>
              <a:cxn ang="0">
                <a:pos x="534" y="531"/>
              </a:cxn>
              <a:cxn ang="0">
                <a:pos x="473" y="544"/>
              </a:cxn>
              <a:cxn ang="0">
                <a:pos x="465" y="564"/>
              </a:cxn>
            </a:cxnLst>
            <a:rect l="0" t="0" r="r" b="b"/>
            <a:pathLst>
              <a:path w="630" h="564">
                <a:moveTo>
                  <a:pt x="0" y="440"/>
                </a:moveTo>
                <a:lnTo>
                  <a:pt x="21" y="418"/>
                </a:lnTo>
                <a:lnTo>
                  <a:pt x="27" y="407"/>
                </a:lnTo>
                <a:lnTo>
                  <a:pt x="42" y="394"/>
                </a:lnTo>
                <a:lnTo>
                  <a:pt x="46" y="377"/>
                </a:lnTo>
                <a:lnTo>
                  <a:pt x="58" y="363"/>
                </a:lnTo>
                <a:lnTo>
                  <a:pt x="48" y="341"/>
                </a:lnTo>
                <a:lnTo>
                  <a:pt x="51" y="335"/>
                </a:lnTo>
                <a:lnTo>
                  <a:pt x="47" y="330"/>
                </a:lnTo>
                <a:lnTo>
                  <a:pt x="36" y="329"/>
                </a:lnTo>
                <a:lnTo>
                  <a:pt x="37" y="322"/>
                </a:lnTo>
                <a:lnTo>
                  <a:pt x="33" y="307"/>
                </a:lnTo>
                <a:lnTo>
                  <a:pt x="75" y="286"/>
                </a:lnTo>
                <a:lnTo>
                  <a:pt x="110" y="280"/>
                </a:lnTo>
                <a:lnTo>
                  <a:pt x="129" y="279"/>
                </a:lnTo>
                <a:lnTo>
                  <a:pt x="144" y="288"/>
                </a:lnTo>
                <a:lnTo>
                  <a:pt x="158" y="281"/>
                </a:lnTo>
                <a:lnTo>
                  <a:pt x="192" y="273"/>
                </a:lnTo>
                <a:lnTo>
                  <a:pt x="204" y="263"/>
                </a:lnTo>
                <a:lnTo>
                  <a:pt x="206" y="264"/>
                </a:lnTo>
                <a:lnTo>
                  <a:pt x="211" y="252"/>
                </a:lnTo>
                <a:lnTo>
                  <a:pt x="221" y="239"/>
                </a:lnTo>
                <a:lnTo>
                  <a:pt x="237" y="228"/>
                </a:lnTo>
                <a:lnTo>
                  <a:pt x="238" y="218"/>
                </a:lnTo>
                <a:lnTo>
                  <a:pt x="235" y="212"/>
                </a:lnTo>
                <a:lnTo>
                  <a:pt x="229" y="194"/>
                </a:lnTo>
                <a:lnTo>
                  <a:pt x="230" y="183"/>
                </a:lnTo>
                <a:lnTo>
                  <a:pt x="235" y="180"/>
                </a:lnTo>
                <a:lnTo>
                  <a:pt x="232" y="171"/>
                </a:lnTo>
                <a:lnTo>
                  <a:pt x="226" y="165"/>
                </a:lnTo>
                <a:lnTo>
                  <a:pt x="220" y="170"/>
                </a:lnTo>
                <a:lnTo>
                  <a:pt x="213" y="164"/>
                </a:lnTo>
                <a:lnTo>
                  <a:pt x="244" y="120"/>
                </a:lnTo>
                <a:lnTo>
                  <a:pt x="247" y="103"/>
                </a:lnTo>
                <a:lnTo>
                  <a:pt x="271" y="60"/>
                </a:lnTo>
                <a:lnTo>
                  <a:pt x="293" y="37"/>
                </a:lnTo>
                <a:lnTo>
                  <a:pt x="309" y="27"/>
                </a:lnTo>
                <a:lnTo>
                  <a:pt x="360" y="14"/>
                </a:lnTo>
                <a:lnTo>
                  <a:pt x="408" y="0"/>
                </a:lnTo>
                <a:lnTo>
                  <a:pt x="408" y="4"/>
                </a:lnTo>
                <a:lnTo>
                  <a:pt x="410" y="10"/>
                </a:lnTo>
                <a:lnTo>
                  <a:pt x="409" y="20"/>
                </a:lnTo>
                <a:lnTo>
                  <a:pt x="411" y="23"/>
                </a:lnTo>
                <a:lnTo>
                  <a:pt x="415" y="25"/>
                </a:lnTo>
                <a:lnTo>
                  <a:pt x="414" y="36"/>
                </a:lnTo>
                <a:lnTo>
                  <a:pt x="416" y="40"/>
                </a:lnTo>
                <a:lnTo>
                  <a:pt x="416" y="43"/>
                </a:lnTo>
                <a:lnTo>
                  <a:pt x="417" y="46"/>
                </a:lnTo>
                <a:lnTo>
                  <a:pt x="416" y="48"/>
                </a:lnTo>
                <a:lnTo>
                  <a:pt x="418" y="53"/>
                </a:lnTo>
                <a:lnTo>
                  <a:pt x="420" y="55"/>
                </a:lnTo>
                <a:lnTo>
                  <a:pt x="422" y="56"/>
                </a:lnTo>
                <a:lnTo>
                  <a:pt x="427" y="69"/>
                </a:lnTo>
                <a:lnTo>
                  <a:pt x="427" y="72"/>
                </a:lnTo>
                <a:lnTo>
                  <a:pt x="426" y="78"/>
                </a:lnTo>
                <a:lnTo>
                  <a:pt x="432" y="90"/>
                </a:lnTo>
                <a:lnTo>
                  <a:pt x="429" y="99"/>
                </a:lnTo>
                <a:lnTo>
                  <a:pt x="429" y="103"/>
                </a:lnTo>
                <a:lnTo>
                  <a:pt x="427" y="107"/>
                </a:lnTo>
                <a:lnTo>
                  <a:pt x="429" y="111"/>
                </a:lnTo>
                <a:lnTo>
                  <a:pt x="427" y="116"/>
                </a:lnTo>
                <a:lnTo>
                  <a:pt x="429" y="119"/>
                </a:lnTo>
                <a:lnTo>
                  <a:pt x="431" y="122"/>
                </a:lnTo>
                <a:lnTo>
                  <a:pt x="431" y="125"/>
                </a:lnTo>
                <a:lnTo>
                  <a:pt x="434" y="135"/>
                </a:lnTo>
                <a:lnTo>
                  <a:pt x="437" y="137"/>
                </a:lnTo>
                <a:lnTo>
                  <a:pt x="438" y="147"/>
                </a:lnTo>
                <a:lnTo>
                  <a:pt x="441" y="149"/>
                </a:lnTo>
                <a:lnTo>
                  <a:pt x="442" y="153"/>
                </a:lnTo>
                <a:lnTo>
                  <a:pt x="442" y="158"/>
                </a:lnTo>
                <a:lnTo>
                  <a:pt x="440" y="169"/>
                </a:lnTo>
                <a:lnTo>
                  <a:pt x="442" y="174"/>
                </a:lnTo>
                <a:lnTo>
                  <a:pt x="445" y="175"/>
                </a:lnTo>
                <a:lnTo>
                  <a:pt x="446" y="170"/>
                </a:lnTo>
                <a:lnTo>
                  <a:pt x="450" y="168"/>
                </a:lnTo>
                <a:lnTo>
                  <a:pt x="450" y="168"/>
                </a:lnTo>
                <a:lnTo>
                  <a:pt x="452" y="171"/>
                </a:lnTo>
                <a:lnTo>
                  <a:pt x="452" y="173"/>
                </a:lnTo>
                <a:lnTo>
                  <a:pt x="454" y="174"/>
                </a:lnTo>
                <a:lnTo>
                  <a:pt x="457" y="180"/>
                </a:lnTo>
                <a:lnTo>
                  <a:pt x="463" y="205"/>
                </a:lnTo>
                <a:lnTo>
                  <a:pt x="470" y="250"/>
                </a:lnTo>
                <a:lnTo>
                  <a:pt x="473" y="263"/>
                </a:lnTo>
                <a:lnTo>
                  <a:pt x="473" y="268"/>
                </a:lnTo>
                <a:lnTo>
                  <a:pt x="477" y="273"/>
                </a:lnTo>
                <a:lnTo>
                  <a:pt x="478" y="273"/>
                </a:lnTo>
                <a:lnTo>
                  <a:pt x="478" y="305"/>
                </a:lnTo>
                <a:lnTo>
                  <a:pt x="478" y="360"/>
                </a:lnTo>
                <a:lnTo>
                  <a:pt x="480" y="363"/>
                </a:lnTo>
                <a:lnTo>
                  <a:pt x="488" y="410"/>
                </a:lnTo>
                <a:lnTo>
                  <a:pt x="490" y="428"/>
                </a:lnTo>
                <a:lnTo>
                  <a:pt x="494" y="447"/>
                </a:lnTo>
                <a:lnTo>
                  <a:pt x="496" y="455"/>
                </a:lnTo>
                <a:lnTo>
                  <a:pt x="503" y="464"/>
                </a:lnTo>
                <a:lnTo>
                  <a:pt x="487" y="482"/>
                </a:lnTo>
                <a:lnTo>
                  <a:pt x="496" y="491"/>
                </a:lnTo>
                <a:lnTo>
                  <a:pt x="496" y="494"/>
                </a:lnTo>
                <a:lnTo>
                  <a:pt x="489" y="510"/>
                </a:lnTo>
                <a:lnTo>
                  <a:pt x="489" y="516"/>
                </a:lnTo>
                <a:lnTo>
                  <a:pt x="481" y="522"/>
                </a:lnTo>
                <a:lnTo>
                  <a:pt x="477" y="536"/>
                </a:lnTo>
                <a:lnTo>
                  <a:pt x="475" y="532"/>
                </a:lnTo>
                <a:lnTo>
                  <a:pt x="477" y="524"/>
                </a:lnTo>
                <a:lnTo>
                  <a:pt x="479" y="512"/>
                </a:lnTo>
                <a:lnTo>
                  <a:pt x="479" y="507"/>
                </a:lnTo>
                <a:lnTo>
                  <a:pt x="479" y="503"/>
                </a:lnTo>
                <a:lnTo>
                  <a:pt x="478" y="498"/>
                </a:lnTo>
                <a:lnTo>
                  <a:pt x="450" y="489"/>
                </a:lnTo>
                <a:lnTo>
                  <a:pt x="447" y="488"/>
                </a:lnTo>
                <a:lnTo>
                  <a:pt x="436" y="483"/>
                </a:lnTo>
                <a:lnTo>
                  <a:pt x="406" y="471"/>
                </a:lnTo>
                <a:lnTo>
                  <a:pt x="405" y="468"/>
                </a:lnTo>
                <a:lnTo>
                  <a:pt x="402" y="465"/>
                </a:lnTo>
                <a:lnTo>
                  <a:pt x="402" y="463"/>
                </a:lnTo>
                <a:lnTo>
                  <a:pt x="401" y="462"/>
                </a:lnTo>
                <a:lnTo>
                  <a:pt x="398" y="463"/>
                </a:lnTo>
                <a:lnTo>
                  <a:pt x="391" y="462"/>
                </a:lnTo>
                <a:lnTo>
                  <a:pt x="389" y="463"/>
                </a:lnTo>
                <a:lnTo>
                  <a:pt x="388" y="461"/>
                </a:lnTo>
                <a:lnTo>
                  <a:pt x="386" y="458"/>
                </a:lnTo>
                <a:lnTo>
                  <a:pt x="383" y="460"/>
                </a:lnTo>
                <a:lnTo>
                  <a:pt x="377" y="453"/>
                </a:lnTo>
                <a:lnTo>
                  <a:pt x="376" y="451"/>
                </a:lnTo>
                <a:lnTo>
                  <a:pt x="372" y="446"/>
                </a:lnTo>
                <a:lnTo>
                  <a:pt x="371" y="445"/>
                </a:lnTo>
                <a:lnTo>
                  <a:pt x="372" y="443"/>
                </a:lnTo>
                <a:lnTo>
                  <a:pt x="369" y="432"/>
                </a:lnTo>
                <a:lnTo>
                  <a:pt x="370" y="431"/>
                </a:lnTo>
                <a:lnTo>
                  <a:pt x="368" y="426"/>
                </a:lnTo>
                <a:lnTo>
                  <a:pt x="366" y="426"/>
                </a:lnTo>
                <a:lnTo>
                  <a:pt x="365" y="423"/>
                </a:lnTo>
                <a:lnTo>
                  <a:pt x="366" y="421"/>
                </a:lnTo>
                <a:lnTo>
                  <a:pt x="362" y="419"/>
                </a:lnTo>
                <a:lnTo>
                  <a:pt x="361" y="418"/>
                </a:lnTo>
                <a:lnTo>
                  <a:pt x="359" y="418"/>
                </a:lnTo>
                <a:lnTo>
                  <a:pt x="357" y="416"/>
                </a:lnTo>
                <a:lnTo>
                  <a:pt x="351" y="418"/>
                </a:lnTo>
                <a:lnTo>
                  <a:pt x="346" y="408"/>
                </a:lnTo>
                <a:lnTo>
                  <a:pt x="343" y="407"/>
                </a:lnTo>
                <a:lnTo>
                  <a:pt x="341" y="404"/>
                </a:lnTo>
                <a:lnTo>
                  <a:pt x="338" y="404"/>
                </a:lnTo>
                <a:lnTo>
                  <a:pt x="330" y="406"/>
                </a:lnTo>
                <a:lnTo>
                  <a:pt x="284" y="416"/>
                </a:lnTo>
                <a:lnTo>
                  <a:pt x="280" y="416"/>
                </a:lnTo>
                <a:lnTo>
                  <a:pt x="248" y="423"/>
                </a:lnTo>
                <a:lnTo>
                  <a:pt x="221" y="430"/>
                </a:lnTo>
                <a:lnTo>
                  <a:pt x="219" y="430"/>
                </a:lnTo>
                <a:lnTo>
                  <a:pt x="169" y="441"/>
                </a:lnTo>
                <a:lnTo>
                  <a:pt x="159" y="444"/>
                </a:lnTo>
                <a:lnTo>
                  <a:pt x="125" y="451"/>
                </a:lnTo>
                <a:lnTo>
                  <a:pt x="116" y="452"/>
                </a:lnTo>
                <a:lnTo>
                  <a:pt x="70" y="462"/>
                </a:lnTo>
                <a:lnTo>
                  <a:pt x="60" y="463"/>
                </a:lnTo>
                <a:lnTo>
                  <a:pt x="17" y="471"/>
                </a:lnTo>
                <a:lnTo>
                  <a:pt x="5" y="473"/>
                </a:lnTo>
                <a:lnTo>
                  <a:pt x="0" y="440"/>
                </a:lnTo>
                <a:close/>
                <a:moveTo>
                  <a:pt x="499" y="545"/>
                </a:moveTo>
                <a:lnTo>
                  <a:pt x="487" y="553"/>
                </a:lnTo>
                <a:lnTo>
                  <a:pt x="498" y="541"/>
                </a:lnTo>
                <a:lnTo>
                  <a:pt x="497" y="539"/>
                </a:lnTo>
                <a:lnTo>
                  <a:pt x="490" y="539"/>
                </a:lnTo>
                <a:lnTo>
                  <a:pt x="486" y="544"/>
                </a:lnTo>
                <a:lnTo>
                  <a:pt x="489" y="547"/>
                </a:lnTo>
                <a:lnTo>
                  <a:pt x="481" y="551"/>
                </a:lnTo>
                <a:lnTo>
                  <a:pt x="477" y="545"/>
                </a:lnTo>
                <a:lnTo>
                  <a:pt x="480" y="531"/>
                </a:lnTo>
                <a:lnTo>
                  <a:pt x="483" y="523"/>
                </a:lnTo>
                <a:lnTo>
                  <a:pt x="494" y="521"/>
                </a:lnTo>
                <a:lnTo>
                  <a:pt x="492" y="514"/>
                </a:lnTo>
                <a:lnTo>
                  <a:pt x="503" y="504"/>
                </a:lnTo>
                <a:lnTo>
                  <a:pt x="513" y="504"/>
                </a:lnTo>
                <a:lnTo>
                  <a:pt x="515" y="498"/>
                </a:lnTo>
                <a:lnTo>
                  <a:pt x="532" y="497"/>
                </a:lnTo>
                <a:lnTo>
                  <a:pt x="536" y="489"/>
                </a:lnTo>
                <a:lnTo>
                  <a:pt x="545" y="485"/>
                </a:lnTo>
                <a:lnTo>
                  <a:pt x="575" y="476"/>
                </a:lnTo>
                <a:lnTo>
                  <a:pt x="594" y="448"/>
                </a:lnTo>
                <a:lnTo>
                  <a:pt x="596" y="448"/>
                </a:lnTo>
                <a:lnTo>
                  <a:pt x="592" y="454"/>
                </a:lnTo>
                <a:lnTo>
                  <a:pt x="590" y="465"/>
                </a:lnTo>
                <a:lnTo>
                  <a:pt x="581" y="476"/>
                </a:lnTo>
                <a:lnTo>
                  <a:pt x="579" y="483"/>
                </a:lnTo>
                <a:lnTo>
                  <a:pt x="587" y="479"/>
                </a:lnTo>
                <a:lnTo>
                  <a:pt x="599" y="463"/>
                </a:lnTo>
                <a:lnTo>
                  <a:pt x="605" y="460"/>
                </a:lnTo>
                <a:lnTo>
                  <a:pt x="616" y="461"/>
                </a:lnTo>
                <a:lnTo>
                  <a:pt x="625" y="448"/>
                </a:lnTo>
                <a:lnTo>
                  <a:pt x="630" y="448"/>
                </a:lnTo>
                <a:lnTo>
                  <a:pt x="627" y="454"/>
                </a:lnTo>
                <a:lnTo>
                  <a:pt x="587" y="493"/>
                </a:lnTo>
                <a:lnTo>
                  <a:pt x="522" y="530"/>
                </a:lnTo>
                <a:lnTo>
                  <a:pt x="499" y="545"/>
                </a:lnTo>
                <a:close/>
                <a:moveTo>
                  <a:pt x="534" y="531"/>
                </a:moveTo>
                <a:lnTo>
                  <a:pt x="534" y="531"/>
                </a:lnTo>
                <a:lnTo>
                  <a:pt x="537" y="530"/>
                </a:lnTo>
                <a:lnTo>
                  <a:pt x="551" y="521"/>
                </a:lnTo>
                <a:lnTo>
                  <a:pt x="563" y="510"/>
                </a:lnTo>
                <a:lnTo>
                  <a:pt x="569" y="504"/>
                </a:lnTo>
                <a:lnTo>
                  <a:pt x="570" y="504"/>
                </a:lnTo>
                <a:lnTo>
                  <a:pt x="570" y="505"/>
                </a:lnTo>
                <a:lnTo>
                  <a:pt x="558" y="515"/>
                </a:lnTo>
                <a:lnTo>
                  <a:pt x="552" y="521"/>
                </a:lnTo>
                <a:lnTo>
                  <a:pt x="537" y="531"/>
                </a:lnTo>
                <a:lnTo>
                  <a:pt x="534" y="531"/>
                </a:lnTo>
                <a:close/>
                <a:moveTo>
                  <a:pt x="465" y="564"/>
                </a:moveTo>
                <a:lnTo>
                  <a:pt x="464" y="561"/>
                </a:lnTo>
                <a:lnTo>
                  <a:pt x="467" y="549"/>
                </a:lnTo>
                <a:lnTo>
                  <a:pt x="473" y="544"/>
                </a:lnTo>
                <a:lnTo>
                  <a:pt x="475" y="549"/>
                </a:lnTo>
                <a:lnTo>
                  <a:pt x="472" y="557"/>
                </a:lnTo>
                <a:lnTo>
                  <a:pt x="468" y="563"/>
                </a:lnTo>
                <a:lnTo>
                  <a:pt x="465" y="564"/>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6" name="Freeform 22"/>
          <p:cNvSpPr>
            <a:spLocks/>
          </p:cNvSpPr>
          <p:nvPr/>
        </p:nvSpPr>
        <p:spPr bwMode="auto">
          <a:xfrm>
            <a:off x="6900132" y="1916573"/>
            <a:ext cx="924057" cy="502772"/>
          </a:xfrm>
          <a:custGeom>
            <a:avLst/>
            <a:gdLst/>
            <a:ahLst/>
            <a:cxnLst>
              <a:cxn ang="0">
                <a:pos x="216" y="328"/>
              </a:cxn>
              <a:cxn ang="0">
                <a:pos x="169" y="337"/>
              </a:cxn>
              <a:cxn ang="0">
                <a:pos x="103" y="350"/>
              </a:cxn>
              <a:cxn ang="0">
                <a:pos x="43" y="361"/>
              </a:cxn>
              <a:cxn ang="0">
                <a:pos x="35" y="307"/>
              </a:cxn>
              <a:cxn ang="0">
                <a:pos x="25" y="248"/>
              </a:cxn>
              <a:cxn ang="0">
                <a:pos x="17" y="187"/>
              </a:cxn>
              <a:cxn ang="0">
                <a:pos x="3" y="99"/>
              </a:cxn>
              <a:cxn ang="0">
                <a:pos x="57" y="69"/>
              </a:cxn>
              <a:cxn ang="0">
                <a:pos x="122" y="58"/>
              </a:cxn>
              <a:cxn ang="0">
                <a:pos x="211" y="40"/>
              </a:cxn>
              <a:cxn ang="0">
                <a:pos x="273" y="26"/>
              </a:cxn>
              <a:cxn ang="0">
                <a:pos x="336" y="12"/>
              </a:cxn>
              <a:cxn ang="0">
                <a:pos x="393" y="0"/>
              </a:cxn>
              <a:cxn ang="0">
                <a:pos x="403" y="14"/>
              </a:cxn>
              <a:cxn ang="0">
                <a:pos x="413" y="14"/>
              </a:cxn>
              <a:cxn ang="0">
                <a:pos x="417" y="19"/>
              </a:cxn>
              <a:cxn ang="0">
                <a:pos x="422" y="27"/>
              </a:cxn>
              <a:cxn ang="0">
                <a:pos x="423" y="41"/>
              </a:cxn>
              <a:cxn ang="0">
                <a:pos x="429" y="49"/>
              </a:cxn>
              <a:cxn ang="0">
                <a:pos x="440" y="57"/>
              </a:cxn>
              <a:cxn ang="0">
                <a:pos x="450" y="59"/>
              </a:cxn>
              <a:cxn ang="0">
                <a:pos x="454" y="61"/>
              </a:cxn>
              <a:cxn ang="0">
                <a:pos x="453" y="73"/>
              </a:cxn>
              <a:cxn ang="0">
                <a:pos x="449" y="85"/>
              </a:cxn>
              <a:cxn ang="0">
                <a:pos x="445" y="100"/>
              </a:cxn>
              <a:cxn ang="0">
                <a:pos x="445" y="104"/>
              </a:cxn>
              <a:cxn ang="0">
                <a:pos x="439" y="115"/>
              </a:cxn>
              <a:cxn ang="0">
                <a:pos x="436" y="122"/>
              </a:cxn>
              <a:cxn ang="0">
                <a:pos x="443" y="132"/>
              </a:cxn>
              <a:cxn ang="0">
                <a:pos x="442" y="139"/>
              </a:cxn>
              <a:cxn ang="0">
                <a:pos x="438" y="145"/>
              </a:cxn>
              <a:cxn ang="0">
                <a:pos x="437" y="157"/>
              </a:cxn>
              <a:cxn ang="0">
                <a:pos x="439" y="164"/>
              </a:cxn>
              <a:cxn ang="0">
                <a:pos x="440" y="170"/>
              </a:cxn>
              <a:cxn ang="0">
                <a:pos x="451" y="172"/>
              </a:cxn>
              <a:cxn ang="0">
                <a:pos x="455" y="186"/>
              </a:cxn>
              <a:cxn ang="0">
                <a:pos x="462" y="187"/>
              </a:cxn>
              <a:cxn ang="0">
                <a:pos x="469" y="197"/>
              </a:cxn>
              <a:cxn ang="0">
                <a:pos x="486" y="210"/>
              </a:cxn>
              <a:cxn ang="0">
                <a:pos x="481" y="219"/>
              </a:cxn>
              <a:cxn ang="0">
                <a:pos x="471" y="232"/>
              </a:cxn>
              <a:cxn ang="0">
                <a:pos x="465" y="241"/>
              </a:cxn>
              <a:cxn ang="0">
                <a:pos x="460" y="248"/>
              </a:cxn>
              <a:cxn ang="0">
                <a:pos x="459" y="256"/>
              </a:cxn>
              <a:cxn ang="0">
                <a:pos x="447" y="261"/>
              </a:cxn>
              <a:cxn ang="0">
                <a:pos x="429" y="267"/>
              </a:cxn>
              <a:cxn ang="0">
                <a:pos x="418" y="278"/>
              </a:cxn>
              <a:cxn ang="0">
                <a:pos x="389" y="291"/>
              </a:cxn>
              <a:cxn ang="0">
                <a:pos x="338" y="303"/>
              </a:cxn>
              <a:cxn ang="0">
                <a:pos x="284" y="315"/>
              </a:cxn>
            </a:cxnLst>
            <a:rect l="0" t="0" r="r" b="b"/>
            <a:pathLst>
              <a:path w="488" h="361">
                <a:moveTo>
                  <a:pt x="283" y="315"/>
                </a:moveTo>
                <a:lnTo>
                  <a:pt x="234" y="324"/>
                </a:lnTo>
                <a:lnTo>
                  <a:pt x="216" y="328"/>
                </a:lnTo>
                <a:lnTo>
                  <a:pt x="212" y="328"/>
                </a:lnTo>
                <a:lnTo>
                  <a:pt x="178" y="335"/>
                </a:lnTo>
                <a:lnTo>
                  <a:pt x="169" y="337"/>
                </a:lnTo>
                <a:lnTo>
                  <a:pt x="132" y="345"/>
                </a:lnTo>
                <a:lnTo>
                  <a:pt x="126" y="347"/>
                </a:lnTo>
                <a:lnTo>
                  <a:pt x="103" y="350"/>
                </a:lnTo>
                <a:lnTo>
                  <a:pt x="91" y="352"/>
                </a:lnTo>
                <a:lnTo>
                  <a:pt x="51" y="360"/>
                </a:lnTo>
                <a:lnTo>
                  <a:pt x="43" y="361"/>
                </a:lnTo>
                <a:lnTo>
                  <a:pt x="38" y="332"/>
                </a:lnTo>
                <a:lnTo>
                  <a:pt x="37" y="324"/>
                </a:lnTo>
                <a:lnTo>
                  <a:pt x="35" y="307"/>
                </a:lnTo>
                <a:lnTo>
                  <a:pt x="31" y="277"/>
                </a:lnTo>
                <a:lnTo>
                  <a:pt x="29" y="267"/>
                </a:lnTo>
                <a:lnTo>
                  <a:pt x="25" y="248"/>
                </a:lnTo>
                <a:lnTo>
                  <a:pt x="22" y="222"/>
                </a:lnTo>
                <a:lnTo>
                  <a:pt x="21" y="216"/>
                </a:lnTo>
                <a:lnTo>
                  <a:pt x="17" y="187"/>
                </a:lnTo>
                <a:lnTo>
                  <a:pt x="9" y="143"/>
                </a:lnTo>
                <a:lnTo>
                  <a:pt x="9" y="142"/>
                </a:lnTo>
                <a:lnTo>
                  <a:pt x="3" y="99"/>
                </a:lnTo>
                <a:lnTo>
                  <a:pt x="0" y="82"/>
                </a:lnTo>
                <a:lnTo>
                  <a:pt x="52" y="36"/>
                </a:lnTo>
                <a:lnTo>
                  <a:pt x="57" y="69"/>
                </a:lnTo>
                <a:lnTo>
                  <a:pt x="69" y="67"/>
                </a:lnTo>
                <a:lnTo>
                  <a:pt x="112" y="59"/>
                </a:lnTo>
                <a:lnTo>
                  <a:pt x="122" y="58"/>
                </a:lnTo>
                <a:lnTo>
                  <a:pt x="168" y="48"/>
                </a:lnTo>
                <a:lnTo>
                  <a:pt x="177" y="47"/>
                </a:lnTo>
                <a:lnTo>
                  <a:pt x="211" y="40"/>
                </a:lnTo>
                <a:lnTo>
                  <a:pt x="221" y="37"/>
                </a:lnTo>
                <a:lnTo>
                  <a:pt x="271" y="26"/>
                </a:lnTo>
                <a:lnTo>
                  <a:pt x="273" y="26"/>
                </a:lnTo>
                <a:lnTo>
                  <a:pt x="300" y="19"/>
                </a:lnTo>
                <a:lnTo>
                  <a:pt x="332" y="12"/>
                </a:lnTo>
                <a:lnTo>
                  <a:pt x="336" y="12"/>
                </a:lnTo>
                <a:lnTo>
                  <a:pt x="382" y="2"/>
                </a:lnTo>
                <a:lnTo>
                  <a:pt x="390" y="0"/>
                </a:lnTo>
                <a:lnTo>
                  <a:pt x="393" y="0"/>
                </a:lnTo>
                <a:lnTo>
                  <a:pt x="395" y="3"/>
                </a:lnTo>
                <a:lnTo>
                  <a:pt x="398" y="4"/>
                </a:lnTo>
                <a:lnTo>
                  <a:pt x="403" y="14"/>
                </a:lnTo>
                <a:lnTo>
                  <a:pt x="409" y="12"/>
                </a:lnTo>
                <a:lnTo>
                  <a:pt x="411" y="14"/>
                </a:lnTo>
                <a:lnTo>
                  <a:pt x="413" y="14"/>
                </a:lnTo>
                <a:lnTo>
                  <a:pt x="414" y="15"/>
                </a:lnTo>
                <a:lnTo>
                  <a:pt x="418" y="17"/>
                </a:lnTo>
                <a:lnTo>
                  <a:pt x="417" y="19"/>
                </a:lnTo>
                <a:lnTo>
                  <a:pt x="418" y="22"/>
                </a:lnTo>
                <a:lnTo>
                  <a:pt x="420" y="22"/>
                </a:lnTo>
                <a:lnTo>
                  <a:pt x="422" y="27"/>
                </a:lnTo>
                <a:lnTo>
                  <a:pt x="421" y="28"/>
                </a:lnTo>
                <a:lnTo>
                  <a:pt x="424" y="39"/>
                </a:lnTo>
                <a:lnTo>
                  <a:pt x="423" y="41"/>
                </a:lnTo>
                <a:lnTo>
                  <a:pt x="424" y="42"/>
                </a:lnTo>
                <a:lnTo>
                  <a:pt x="428" y="47"/>
                </a:lnTo>
                <a:lnTo>
                  <a:pt x="429" y="49"/>
                </a:lnTo>
                <a:lnTo>
                  <a:pt x="435" y="56"/>
                </a:lnTo>
                <a:lnTo>
                  <a:pt x="438" y="54"/>
                </a:lnTo>
                <a:lnTo>
                  <a:pt x="440" y="57"/>
                </a:lnTo>
                <a:lnTo>
                  <a:pt x="441" y="59"/>
                </a:lnTo>
                <a:lnTo>
                  <a:pt x="443" y="58"/>
                </a:lnTo>
                <a:lnTo>
                  <a:pt x="450" y="59"/>
                </a:lnTo>
                <a:lnTo>
                  <a:pt x="453" y="58"/>
                </a:lnTo>
                <a:lnTo>
                  <a:pt x="454" y="59"/>
                </a:lnTo>
                <a:lnTo>
                  <a:pt x="454" y="61"/>
                </a:lnTo>
                <a:lnTo>
                  <a:pt x="457" y="64"/>
                </a:lnTo>
                <a:lnTo>
                  <a:pt x="458" y="67"/>
                </a:lnTo>
                <a:lnTo>
                  <a:pt x="453" y="73"/>
                </a:lnTo>
                <a:lnTo>
                  <a:pt x="453" y="75"/>
                </a:lnTo>
                <a:lnTo>
                  <a:pt x="451" y="77"/>
                </a:lnTo>
                <a:lnTo>
                  <a:pt x="449" y="85"/>
                </a:lnTo>
                <a:lnTo>
                  <a:pt x="450" y="87"/>
                </a:lnTo>
                <a:lnTo>
                  <a:pt x="447" y="97"/>
                </a:lnTo>
                <a:lnTo>
                  <a:pt x="445" y="100"/>
                </a:lnTo>
                <a:lnTo>
                  <a:pt x="443" y="102"/>
                </a:lnTo>
                <a:lnTo>
                  <a:pt x="443" y="104"/>
                </a:lnTo>
                <a:lnTo>
                  <a:pt x="445" y="104"/>
                </a:lnTo>
                <a:lnTo>
                  <a:pt x="443" y="107"/>
                </a:lnTo>
                <a:lnTo>
                  <a:pt x="441" y="112"/>
                </a:lnTo>
                <a:lnTo>
                  <a:pt x="439" y="115"/>
                </a:lnTo>
                <a:lnTo>
                  <a:pt x="436" y="117"/>
                </a:lnTo>
                <a:lnTo>
                  <a:pt x="435" y="120"/>
                </a:lnTo>
                <a:lnTo>
                  <a:pt x="436" y="122"/>
                </a:lnTo>
                <a:lnTo>
                  <a:pt x="441" y="128"/>
                </a:lnTo>
                <a:lnTo>
                  <a:pt x="442" y="131"/>
                </a:lnTo>
                <a:lnTo>
                  <a:pt x="443" y="132"/>
                </a:lnTo>
                <a:lnTo>
                  <a:pt x="444" y="133"/>
                </a:lnTo>
                <a:lnTo>
                  <a:pt x="441" y="136"/>
                </a:lnTo>
                <a:lnTo>
                  <a:pt x="442" y="139"/>
                </a:lnTo>
                <a:lnTo>
                  <a:pt x="442" y="142"/>
                </a:lnTo>
                <a:lnTo>
                  <a:pt x="440" y="145"/>
                </a:lnTo>
                <a:lnTo>
                  <a:pt x="438" y="145"/>
                </a:lnTo>
                <a:lnTo>
                  <a:pt x="437" y="149"/>
                </a:lnTo>
                <a:lnTo>
                  <a:pt x="438" y="152"/>
                </a:lnTo>
                <a:lnTo>
                  <a:pt x="437" y="157"/>
                </a:lnTo>
                <a:lnTo>
                  <a:pt x="439" y="158"/>
                </a:lnTo>
                <a:lnTo>
                  <a:pt x="438" y="161"/>
                </a:lnTo>
                <a:lnTo>
                  <a:pt x="439" y="164"/>
                </a:lnTo>
                <a:lnTo>
                  <a:pt x="439" y="166"/>
                </a:lnTo>
                <a:lnTo>
                  <a:pt x="440" y="169"/>
                </a:lnTo>
                <a:lnTo>
                  <a:pt x="440" y="170"/>
                </a:lnTo>
                <a:lnTo>
                  <a:pt x="442" y="173"/>
                </a:lnTo>
                <a:lnTo>
                  <a:pt x="446" y="170"/>
                </a:lnTo>
                <a:lnTo>
                  <a:pt x="451" y="172"/>
                </a:lnTo>
                <a:lnTo>
                  <a:pt x="452" y="175"/>
                </a:lnTo>
                <a:lnTo>
                  <a:pt x="453" y="183"/>
                </a:lnTo>
                <a:lnTo>
                  <a:pt x="455" y="186"/>
                </a:lnTo>
                <a:lnTo>
                  <a:pt x="458" y="189"/>
                </a:lnTo>
                <a:lnTo>
                  <a:pt x="460" y="187"/>
                </a:lnTo>
                <a:lnTo>
                  <a:pt x="462" y="187"/>
                </a:lnTo>
                <a:lnTo>
                  <a:pt x="466" y="193"/>
                </a:lnTo>
                <a:lnTo>
                  <a:pt x="467" y="194"/>
                </a:lnTo>
                <a:lnTo>
                  <a:pt x="469" y="197"/>
                </a:lnTo>
                <a:lnTo>
                  <a:pt x="472" y="198"/>
                </a:lnTo>
                <a:lnTo>
                  <a:pt x="476" y="203"/>
                </a:lnTo>
                <a:lnTo>
                  <a:pt x="486" y="210"/>
                </a:lnTo>
                <a:lnTo>
                  <a:pt x="488" y="214"/>
                </a:lnTo>
                <a:lnTo>
                  <a:pt x="487" y="217"/>
                </a:lnTo>
                <a:lnTo>
                  <a:pt x="481" y="219"/>
                </a:lnTo>
                <a:lnTo>
                  <a:pt x="478" y="225"/>
                </a:lnTo>
                <a:lnTo>
                  <a:pt x="472" y="228"/>
                </a:lnTo>
                <a:lnTo>
                  <a:pt x="471" y="232"/>
                </a:lnTo>
                <a:lnTo>
                  <a:pt x="467" y="236"/>
                </a:lnTo>
                <a:lnTo>
                  <a:pt x="466" y="240"/>
                </a:lnTo>
                <a:lnTo>
                  <a:pt x="465" y="241"/>
                </a:lnTo>
                <a:lnTo>
                  <a:pt x="462" y="242"/>
                </a:lnTo>
                <a:lnTo>
                  <a:pt x="460" y="244"/>
                </a:lnTo>
                <a:lnTo>
                  <a:pt x="460" y="248"/>
                </a:lnTo>
                <a:lnTo>
                  <a:pt x="462" y="252"/>
                </a:lnTo>
                <a:lnTo>
                  <a:pt x="462" y="253"/>
                </a:lnTo>
                <a:lnTo>
                  <a:pt x="459" y="256"/>
                </a:lnTo>
                <a:lnTo>
                  <a:pt x="455" y="259"/>
                </a:lnTo>
                <a:lnTo>
                  <a:pt x="455" y="260"/>
                </a:lnTo>
                <a:lnTo>
                  <a:pt x="447" y="261"/>
                </a:lnTo>
                <a:lnTo>
                  <a:pt x="443" y="269"/>
                </a:lnTo>
                <a:lnTo>
                  <a:pt x="438" y="267"/>
                </a:lnTo>
                <a:lnTo>
                  <a:pt x="429" y="267"/>
                </a:lnTo>
                <a:lnTo>
                  <a:pt x="424" y="268"/>
                </a:lnTo>
                <a:lnTo>
                  <a:pt x="421" y="272"/>
                </a:lnTo>
                <a:lnTo>
                  <a:pt x="418" y="278"/>
                </a:lnTo>
                <a:lnTo>
                  <a:pt x="417" y="284"/>
                </a:lnTo>
                <a:lnTo>
                  <a:pt x="416" y="285"/>
                </a:lnTo>
                <a:lnTo>
                  <a:pt x="389" y="291"/>
                </a:lnTo>
                <a:lnTo>
                  <a:pt x="381" y="293"/>
                </a:lnTo>
                <a:lnTo>
                  <a:pt x="355" y="299"/>
                </a:lnTo>
                <a:lnTo>
                  <a:pt x="338" y="303"/>
                </a:lnTo>
                <a:lnTo>
                  <a:pt x="322" y="307"/>
                </a:lnTo>
                <a:lnTo>
                  <a:pt x="304" y="310"/>
                </a:lnTo>
                <a:lnTo>
                  <a:pt x="284" y="315"/>
                </a:lnTo>
                <a:lnTo>
                  <a:pt x="283" y="315"/>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7" name="Freeform 23"/>
          <p:cNvSpPr>
            <a:spLocks/>
          </p:cNvSpPr>
          <p:nvPr/>
        </p:nvSpPr>
        <p:spPr bwMode="auto">
          <a:xfrm>
            <a:off x="7907505" y="1816297"/>
            <a:ext cx="274566" cy="225620"/>
          </a:xfrm>
          <a:custGeom>
            <a:avLst/>
            <a:gdLst/>
            <a:ahLst/>
            <a:cxnLst>
              <a:cxn ang="0">
                <a:pos x="10" y="96"/>
              </a:cxn>
              <a:cxn ang="0">
                <a:pos x="8" y="78"/>
              </a:cxn>
              <a:cxn ang="0">
                <a:pos x="0" y="31"/>
              </a:cxn>
              <a:cxn ang="0">
                <a:pos x="33" y="23"/>
              </a:cxn>
              <a:cxn ang="0">
                <a:pos x="36" y="23"/>
              </a:cxn>
              <a:cxn ang="0">
                <a:pos x="50" y="20"/>
              </a:cxn>
              <a:cxn ang="0">
                <a:pos x="51" y="24"/>
              </a:cxn>
              <a:cxn ang="0">
                <a:pos x="55" y="22"/>
              </a:cxn>
              <a:cxn ang="0">
                <a:pos x="55" y="19"/>
              </a:cxn>
              <a:cxn ang="0">
                <a:pos x="66" y="15"/>
              </a:cxn>
              <a:cxn ang="0">
                <a:pos x="66" y="16"/>
              </a:cxn>
              <a:cxn ang="0">
                <a:pos x="68" y="16"/>
              </a:cxn>
              <a:cxn ang="0">
                <a:pos x="69" y="15"/>
              </a:cxn>
              <a:cxn ang="0">
                <a:pos x="73" y="13"/>
              </a:cxn>
              <a:cxn ang="0">
                <a:pos x="101" y="6"/>
              </a:cxn>
              <a:cxn ang="0">
                <a:pos x="104" y="6"/>
              </a:cxn>
              <a:cxn ang="0">
                <a:pos x="127" y="0"/>
              </a:cxn>
              <a:cxn ang="0">
                <a:pos x="128" y="1"/>
              </a:cxn>
              <a:cxn ang="0">
                <a:pos x="136" y="36"/>
              </a:cxn>
              <a:cxn ang="0">
                <a:pos x="138" y="46"/>
              </a:cxn>
              <a:cxn ang="0">
                <a:pos x="140" y="50"/>
              </a:cxn>
              <a:cxn ang="0">
                <a:pos x="145" y="73"/>
              </a:cxn>
              <a:cxn ang="0">
                <a:pos x="141" y="75"/>
              </a:cxn>
              <a:cxn ang="0">
                <a:pos x="144" y="83"/>
              </a:cxn>
              <a:cxn ang="0">
                <a:pos x="144" y="86"/>
              </a:cxn>
              <a:cxn ang="0">
                <a:pos x="143" y="86"/>
              </a:cxn>
              <a:cxn ang="0">
                <a:pos x="113" y="99"/>
              </a:cxn>
              <a:cxn ang="0">
                <a:pos x="108" y="99"/>
              </a:cxn>
              <a:cxn ang="0">
                <a:pos x="103" y="92"/>
              </a:cxn>
              <a:cxn ang="0">
                <a:pos x="105" y="101"/>
              </a:cxn>
              <a:cxn ang="0">
                <a:pos x="95" y="107"/>
              </a:cxn>
              <a:cxn ang="0">
                <a:pos x="65" y="114"/>
              </a:cxn>
              <a:cxn ang="0">
                <a:pos x="53" y="131"/>
              </a:cxn>
              <a:cxn ang="0">
                <a:pos x="16" y="162"/>
              </a:cxn>
              <a:cxn ang="0">
                <a:pos x="16" y="159"/>
              </a:cxn>
              <a:cxn ang="0">
                <a:pos x="7" y="150"/>
              </a:cxn>
              <a:cxn ang="0">
                <a:pos x="23" y="132"/>
              </a:cxn>
              <a:cxn ang="0">
                <a:pos x="16" y="123"/>
              </a:cxn>
              <a:cxn ang="0">
                <a:pos x="14" y="115"/>
              </a:cxn>
              <a:cxn ang="0">
                <a:pos x="10" y="96"/>
              </a:cxn>
            </a:cxnLst>
            <a:rect l="0" t="0" r="r" b="b"/>
            <a:pathLst>
              <a:path w="145" h="162">
                <a:moveTo>
                  <a:pt x="10" y="96"/>
                </a:moveTo>
                <a:lnTo>
                  <a:pt x="8" y="78"/>
                </a:lnTo>
                <a:lnTo>
                  <a:pt x="0" y="31"/>
                </a:lnTo>
                <a:lnTo>
                  <a:pt x="33" y="23"/>
                </a:lnTo>
                <a:lnTo>
                  <a:pt x="36" y="23"/>
                </a:lnTo>
                <a:lnTo>
                  <a:pt x="50" y="20"/>
                </a:lnTo>
                <a:lnTo>
                  <a:pt x="51" y="24"/>
                </a:lnTo>
                <a:lnTo>
                  <a:pt x="55" y="22"/>
                </a:lnTo>
                <a:lnTo>
                  <a:pt x="55" y="19"/>
                </a:lnTo>
                <a:lnTo>
                  <a:pt x="66" y="15"/>
                </a:lnTo>
                <a:lnTo>
                  <a:pt x="66" y="16"/>
                </a:lnTo>
                <a:lnTo>
                  <a:pt x="68" y="16"/>
                </a:lnTo>
                <a:lnTo>
                  <a:pt x="69" y="15"/>
                </a:lnTo>
                <a:lnTo>
                  <a:pt x="73" y="13"/>
                </a:lnTo>
                <a:lnTo>
                  <a:pt x="101" y="6"/>
                </a:lnTo>
                <a:lnTo>
                  <a:pt x="104" y="6"/>
                </a:lnTo>
                <a:lnTo>
                  <a:pt x="127" y="0"/>
                </a:lnTo>
                <a:lnTo>
                  <a:pt x="128" y="1"/>
                </a:lnTo>
                <a:lnTo>
                  <a:pt x="136" y="36"/>
                </a:lnTo>
                <a:lnTo>
                  <a:pt x="138" y="46"/>
                </a:lnTo>
                <a:lnTo>
                  <a:pt x="140" y="50"/>
                </a:lnTo>
                <a:lnTo>
                  <a:pt x="145" y="73"/>
                </a:lnTo>
                <a:lnTo>
                  <a:pt x="141" y="75"/>
                </a:lnTo>
                <a:lnTo>
                  <a:pt x="144" y="83"/>
                </a:lnTo>
                <a:lnTo>
                  <a:pt x="144" y="86"/>
                </a:lnTo>
                <a:lnTo>
                  <a:pt x="143" y="86"/>
                </a:lnTo>
                <a:lnTo>
                  <a:pt x="113" y="99"/>
                </a:lnTo>
                <a:lnTo>
                  <a:pt x="108" y="99"/>
                </a:lnTo>
                <a:lnTo>
                  <a:pt x="103" y="92"/>
                </a:lnTo>
                <a:lnTo>
                  <a:pt x="105" y="101"/>
                </a:lnTo>
                <a:lnTo>
                  <a:pt x="95" y="107"/>
                </a:lnTo>
                <a:lnTo>
                  <a:pt x="65" y="114"/>
                </a:lnTo>
                <a:lnTo>
                  <a:pt x="53" y="131"/>
                </a:lnTo>
                <a:lnTo>
                  <a:pt x="16" y="162"/>
                </a:lnTo>
                <a:lnTo>
                  <a:pt x="16" y="159"/>
                </a:lnTo>
                <a:lnTo>
                  <a:pt x="7" y="150"/>
                </a:lnTo>
                <a:lnTo>
                  <a:pt x="23" y="132"/>
                </a:lnTo>
                <a:lnTo>
                  <a:pt x="16" y="123"/>
                </a:lnTo>
                <a:lnTo>
                  <a:pt x="14" y="115"/>
                </a:lnTo>
                <a:lnTo>
                  <a:pt x="10" y="96"/>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8" name="Freeform 24"/>
          <p:cNvSpPr>
            <a:spLocks noEditPoints="1"/>
          </p:cNvSpPr>
          <p:nvPr/>
        </p:nvSpPr>
        <p:spPr bwMode="auto">
          <a:xfrm>
            <a:off x="8149881" y="1805155"/>
            <a:ext cx="124975" cy="130916"/>
          </a:xfrm>
          <a:custGeom>
            <a:avLst/>
            <a:gdLst/>
            <a:ahLst/>
            <a:cxnLst>
              <a:cxn ang="0">
                <a:pos x="12" y="58"/>
              </a:cxn>
              <a:cxn ang="0">
                <a:pos x="10" y="54"/>
              </a:cxn>
              <a:cxn ang="0">
                <a:pos x="8" y="44"/>
              </a:cxn>
              <a:cxn ang="0">
                <a:pos x="0" y="9"/>
              </a:cxn>
              <a:cxn ang="0">
                <a:pos x="22" y="3"/>
              </a:cxn>
              <a:cxn ang="0">
                <a:pos x="31" y="0"/>
              </a:cxn>
              <a:cxn ang="0">
                <a:pos x="32" y="4"/>
              </a:cxn>
              <a:cxn ang="0">
                <a:pos x="34" y="15"/>
              </a:cxn>
              <a:cxn ang="0">
                <a:pos x="37" y="13"/>
              </a:cxn>
              <a:cxn ang="0">
                <a:pos x="37" y="16"/>
              </a:cxn>
              <a:cxn ang="0">
                <a:pos x="38" y="17"/>
              </a:cxn>
              <a:cxn ang="0">
                <a:pos x="39" y="23"/>
              </a:cxn>
              <a:cxn ang="0">
                <a:pos x="40" y="27"/>
              </a:cxn>
              <a:cxn ang="0">
                <a:pos x="42" y="28"/>
              </a:cxn>
              <a:cxn ang="0">
                <a:pos x="47" y="30"/>
              </a:cxn>
              <a:cxn ang="0">
                <a:pos x="51" y="33"/>
              </a:cxn>
              <a:cxn ang="0">
                <a:pos x="48" y="38"/>
              </a:cxn>
              <a:cxn ang="0">
                <a:pos x="39" y="32"/>
              </a:cxn>
              <a:cxn ang="0">
                <a:pos x="37" y="31"/>
              </a:cxn>
              <a:cxn ang="0">
                <a:pos x="40" y="38"/>
              </a:cxn>
              <a:cxn ang="0">
                <a:pos x="38" y="45"/>
              </a:cxn>
              <a:cxn ang="0">
                <a:pos x="42" y="65"/>
              </a:cxn>
              <a:cxn ang="0">
                <a:pos x="41" y="78"/>
              </a:cxn>
              <a:cxn ang="0">
                <a:pos x="25" y="90"/>
              </a:cxn>
              <a:cxn ang="0">
                <a:pos x="15" y="94"/>
              </a:cxn>
              <a:cxn ang="0">
                <a:pos x="16" y="94"/>
              </a:cxn>
              <a:cxn ang="0">
                <a:pos x="16" y="91"/>
              </a:cxn>
              <a:cxn ang="0">
                <a:pos x="13" y="83"/>
              </a:cxn>
              <a:cxn ang="0">
                <a:pos x="17" y="81"/>
              </a:cxn>
              <a:cxn ang="0">
                <a:pos x="12" y="58"/>
              </a:cxn>
              <a:cxn ang="0">
                <a:pos x="54" y="37"/>
              </a:cxn>
              <a:cxn ang="0">
                <a:pos x="59" y="38"/>
              </a:cxn>
              <a:cxn ang="0">
                <a:pos x="66" y="57"/>
              </a:cxn>
              <a:cxn ang="0">
                <a:pos x="60" y="63"/>
              </a:cxn>
              <a:cxn ang="0">
                <a:pos x="54" y="37"/>
              </a:cxn>
              <a:cxn ang="0">
                <a:pos x="51" y="45"/>
              </a:cxn>
              <a:cxn ang="0">
                <a:pos x="54" y="42"/>
              </a:cxn>
              <a:cxn ang="0">
                <a:pos x="57" y="62"/>
              </a:cxn>
              <a:cxn ang="0">
                <a:pos x="53" y="62"/>
              </a:cxn>
              <a:cxn ang="0">
                <a:pos x="50" y="69"/>
              </a:cxn>
              <a:cxn ang="0">
                <a:pos x="51" y="45"/>
              </a:cxn>
            </a:cxnLst>
            <a:rect l="0" t="0" r="r" b="b"/>
            <a:pathLst>
              <a:path w="66" h="94">
                <a:moveTo>
                  <a:pt x="12" y="58"/>
                </a:moveTo>
                <a:lnTo>
                  <a:pt x="10" y="54"/>
                </a:lnTo>
                <a:lnTo>
                  <a:pt x="8" y="44"/>
                </a:lnTo>
                <a:lnTo>
                  <a:pt x="0" y="9"/>
                </a:lnTo>
                <a:lnTo>
                  <a:pt x="22" y="3"/>
                </a:lnTo>
                <a:lnTo>
                  <a:pt x="31" y="0"/>
                </a:lnTo>
                <a:lnTo>
                  <a:pt x="32" y="4"/>
                </a:lnTo>
                <a:lnTo>
                  <a:pt x="34" y="15"/>
                </a:lnTo>
                <a:lnTo>
                  <a:pt x="37" y="13"/>
                </a:lnTo>
                <a:lnTo>
                  <a:pt x="37" y="16"/>
                </a:lnTo>
                <a:lnTo>
                  <a:pt x="38" y="17"/>
                </a:lnTo>
                <a:lnTo>
                  <a:pt x="39" y="23"/>
                </a:lnTo>
                <a:lnTo>
                  <a:pt x="40" y="27"/>
                </a:lnTo>
                <a:lnTo>
                  <a:pt x="42" y="28"/>
                </a:lnTo>
                <a:lnTo>
                  <a:pt x="47" y="30"/>
                </a:lnTo>
                <a:lnTo>
                  <a:pt x="51" y="33"/>
                </a:lnTo>
                <a:lnTo>
                  <a:pt x="48" y="38"/>
                </a:lnTo>
                <a:lnTo>
                  <a:pt x="39" y="32"/>
                </a:lnTo>
                <a:lnTo>
                  <a:pt x="37" y="31"/>
                </a:lnTo>
                <a:lnTo>
                  <a:pt x="40" y="38"/>
                </a:lnTo>
                <a:lnTo>
                  <a:pt x="38" y="45"/>
                </a:lnTo>
                <a:lnTo>
                  <a:pt x="42" y="65"/>
                </a:lnTo>
                <a:lnTo>
                  <a:pt x="41" y="78"/>
                </a:lnTo>
                <a:lnTo>
                  <a:pt x="25" y="90"/>
                </a:lnTo>
                <a:lnTo>
                  <a:pt x="15" y="94"/>
                </a:lnTo>
                <a:lnTo>
                  <a:pt x="16" y="94"/>
                </a:lnTo>
                <a:lnTo>
                  <a:pt x="16" y="91"/>
                </a:lnTo>
                <a:lnTo>
                  <a:pt x="13" y="83"/>
                </a:lnTo>
                <a:lnTo>
                  <a:pt x="17" y="81"/>
                </a:lnTo>
                <a:lnTo>
                  <a:pt x="12" y="58"/>
                </a:lnTo>
                <a:close/>
                <a:moveTo>
                  <a:pt x="54" y="37"/>
                </a:moveTo>
                <a:lnTo>
                  <a:pt x="59" y="38"/>
                </a:lnTo>
                <a:lnTo>
                  <a:pt x="66" y="57"/>
                </a:lnTo>
                <a:lnTo>
                  <a:pt x="60" y="63"/>
                </a:lnTo>
                <a:lnTo>
                  <a:pt x="54" y="37"/>
                </a:lnTo>
                <a:close/>
                <a:moveTo>
                  <a:pt x="51" y="45"/>
                </a:moveTo>
                <a:lnTo>
                  <a:pt x="54" y="42"/>
                </a:lnTo>
                <a:lnTo>
                  <a:pt x="57" y="62"/>
                </a:lnTo>
                <a:lnTo>
                  <a:pt x="53" y="62"/>
                </a:lnTo>
                <a:lnTo>
                  <a:pt x="50" y="69"/>
                </a:lnTo>
                <a:lnTo>
                  <a:pt x="51" y="45"/>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49" name="Freeform 25"/>
          <p:cNvSpPr>
            <a:spLocks/>
          </p:cNvSpPr>
          <p:nvPr/>
        </p:nvSpPr>
        <p:spPr bwMode="auto">
          <a:xfrm>
            <a:off x="7723830" y="2009885"/>
            <a:ext cx="204504" cy="409459"/>
          </a:xfrm>
          <a:custGeom>
            <a:avLst/>
            <a:gdLst/>
            <a:ahLst/>
            <a:cxnLst>
              <a:cxn ang="0">
                <a:pos x="5" y="213"/>
              </a:cxn>
              <a:cxn ang="0">
                <a:pos x="6" y="207"/>
              </a:cxn>
              <a:cxn ang="0">
                <a:pos x="8" y="203"/>
              </a:cxn>
              <a:cxn ang="0">
                <a:pos x="12" y="194"/>
              </a:cxn>
              <a:cxn ang="0">
                <a:pos x="20" y="192"/>
              </a:cxn>
              <a:cxn ang="0">
                <a:pos x="27" y="186"/>
              </a:cxn>
              <a:cxn ang="0">
                <a:pos x="25" y="181"/>
              </a:cxn>
              <a:cxn ang="0">
                <a:pos x="27" y="175"/>
              </a:cxn>
              <a:cxn ang="0">
                <a:pos x="31" y="173"/>
              </a:cxn>
              <a:cxn ang="0">
                <a:pos x="36" y="165"/>
              </a:cxn>
              <a:cxn ang="0">
                <a:pos x="43" y="158"/>
              </a:cxn>
              <a:cxn ang="0">
                <a:pos x="52" y="150"/>
              </a:cxn>
              <a:cxn ang="0">
                <a:pos x="51" y="143"/>
              </a:cxn>
              <a:cxn ang="0">
                <a:pos x="37" y="131"/>
              </a:cxn>
              <a:cxn ang="0">
                <a:pos x="32" y="127"/>
              </a:cxn>
              <a:cxn ang="0">
                <a:pos x="27" y="120"/>
              </a:cxn>
              <a:cxn ang="0">
                <a:pos x="23" y="122"/>
              </a:cxn>
              <a:cxn ang="0">
                <a:pos x="18" y="116"/>
              </a:cxn>
              <a:cxn ang="0">
                <a:pos x="16" y="105"/>
              </a:cxn>
              <a:cxn ang="0">
                <a:pos x="7" y="106"/>
              </a:cxn>
              <a:cxn ang="0">
                <a:pos x="5" y="102"/>
              </a:cxn>
              <a:cxn ang="0">
                <a:pos x="4" y="97"/>
              </a:cxn>
              <a:cxn ang="0">
                <a:pos x="4" y="91"/>
              </a:cxn>
              <a:cxn ang="0">
                <a:pos x="3" y="85"/>
              </a:cxn>
              <a:cxn ang="0">
                <a:pos x="3" y="78"/>
              </a:cxn>
              <a:cxn ang="0">
                <a:pos x="7" y="75"/>
              </a:cxn>
              <a:cxn ang="0">
                <a:pos x="6" y="69"/>
              </a:cxn>
              <a:cxn ang="0">
                <a:pos x="8" y="65"/>
              </a:cxn>
              <a:cxn ang="0">
                <a:pos x="6" y="61"/>
              </a:cxn>
              <a:cxn ang="0">
                <a:pos x="0" y="53"/>
              </a:cxn>
              <a:cxn ang="0">
                <a:pos x="4" y="48"/>
              </a:cxn>
              <a:cxn ang="0">
                <a:pos x="8" y="40"/>
              </a:cxn>
              <a:cxn ang="0">
                <a:pos x="8" y="37"/>
              </a:cxn>
              <a:cxn ang="0">
                <a:pos x="10" y="33"/>
              </a:cxn>
              <a:cxn ang="0">
                <a:pos x="15" y="20"/>
              </a:cxn>
              <a:cxn ang="0">
                <a:pos x="16" y="10"/>
              </a:cxn>
              <a:cxn ang="0">
                <a:pos x="18" y="6"/>
              </a:cxn>
              <a:cxn ang="0">
                <a:pos x="53" y="12"/>
              </a:cxn>
              <a:cxn ang="0">
                <a:pos x="67" y="18"/>
              </a:cxn>
              <a:cxn ang="0">
                <a:pos x="96" y="32"/>
              </a:cxn>
              <a:cxn ang="0">
                <a:pos x="96" y="41"/>
              </a:cxn>
              <a:cxn ang="0">
                <a:pos x="92" y="61"/>
              </a:cxn>
              <a:cxn ang="0">
                <a:pos x="86" y="74"/>
              </a:cxn>
              <a:cxn ang="0">
                <a:pos x="84" y="72"/>
              </a:cxn>
              <a:cxn ang="0">
                <a:pos x="78" y="93"/>
              </a:cxn>
              <a:cxn ang="0">
                <a:pos x="84" y="101"/>
              </a:cxn>
              <a:cxn ang="0">
                <a:pos x="106" y="111"/>
              </a:cxn>
              <a:cxn ang="0">
                <a:pos x="103" y="139"/>
              </a:cxn>
              <a:cxn ang="0">
                <a:pos x="108" y="140"/>
              </a:cxn>
              <a:cxn ang="0">
                <a:pos x="102" y="147"/>
              </a:cxn>
              <a:cxn ang="0">
                <a:pos x="104" y="168"/>
              </a:cxn>
              <a:cxn ang="0">
                <a:pos x="105" y="201"/>
              </a:cxn>
              <a:cxn ang="0">
                <a:pos x="100" y="215"/>
              </a:cxn>
              <a:cxn ang="0">
                <a:pos x="96" y="219"/>
              </a:cxn>
              <a:cxn ang="0">
                <a:pos x="95" y="234"/>
              </a:cxn>
              <a:cxn ang="0">
                <a:pos x="84" y="250"/>
              </a:cxn>
              <a:cxn ang="0">
                <a:pos x="76" y="284"/>
              </a:cxn>
              <a:cxn ang="0">
                <a:pos x="72" y="294"/>
              </a:cxn>
              <a:cxn ang="0">
                <a:pos x="67" y="275"/>
              </a:cxn>
              <a:cxn ang="0">
                <a:pos x="55" y="267"/>
              </a:cxn>
              <a:cxn ang="0">
                <a:pos x="19" y="253"/>
              </a:cxn>
              <a:cxn ang="0">
                <a:pos x="6" y="232"/>
              </a:cxn>
              <a:cxn ang="0">
                <a:pos x="5" y="214"/>
              </a:cxn>
            </a:cxnLst>
            <a:rect l="0" t="0" r="r" b="b"/>
            <a:pathLst>
              <a:path w="108" h="294">
                <a:moveTo>
                  <a:pt x="5" y="214"/>
                </a:moveTo>
                <a:lnTo>
                  <a:pt x="5" y="213"/>
                </a:lnTo>
                <a:lnTo>
                  <a:pt x="5" y="210"/>
                </a:lnTo>
                <a:lnTo>
                  <a:pt x="6" y="207"/>
                </a:lnTo>
                <a:lnTo>
                  <a:pt x="8" y="205"/>
                </a:lnTo>
                <a:lnTo>
                  <a:pt x="8" y="203"/>
                </a:lnTo>
                <a:lnTo>
                  <a:pt x="8" y="202"/>
                </a:lnTo>
                <a:lnTo>
                  <a:pt x="12" y="194"/>
                </a:lnTo>
                <a:lnTo>
                  <a:pt x="20" y="193"/>
                </a:lnTo>
                <a:lnTo>
                  <a:pt x="20" y="192"/>
                </a:lnTo>
                <a:lnTo>
                  <a:pt x="24" y="189"/>
                </a:lnTo>
                <a:lnTo>
                  <a:pt x="27" y="186"/>
                </a:lnTo>
                <a:lnTo>
                  <a:pt x="27" y="185"/>
                </a:lnTo>
                <a:lnTo>
                  <a:pt x="25" y="181"/>
                </a:lnTo>
                <a:lnTo>
                  <a:pt x="25" y="177"/>
                </a:lnTo>
                <a:lnTo>
                  <a:pt x="27" y="175"/>
                </a:lnTo>
                <a:lnTo>
                  <a:pt x="30" y="174"/>
                </a:lnTo>
                <a:lnTo>
                  <a:pt x="31" y="173"/>
                </a:lnTo>
                <a:lnTo>
                  <a:pt x="32" y="169"/>
                </a:lnTo>
                <a:lnTo>
                  <a:pt x="36" y="165"/>
                </a:lnTo>
                <a:lnTo>
                  <a:pt x="37" y="161"/>
                </a:lnTo>
                <a:lnTo>
                  <a:pt x="43" y="158"/>
                </a:lnTo>
                <a:lnTo>
                  <a:pt x="46" y="152"/>
                </a:lnTo>
                <a:lnTo>
                  <a:pt x="52" y="150"/>
                </a:lnTo>
                <a:lnTo>
                  <a:pt x="53" y="147"/>
                </a:lnTo>
                <a:lnTo>
                  <a:pt x="51" y="143"/>
                </a:lnTo>
                <a:lnTo>
                  <a:pt x="41" y="136"/>
                </a:lnTo>
                <a:lnTo>
                  <a:pt x="37" y="131"/>
                </a:lnTo>
                <a:lnTo>
                  <a:pt x="34" y="130"/>
                </a:lnTo>
                <a:lnTo>
                  <a:pt x="32" y="127"/>
                </a:lnTo>
                <a:lnTo>
                  <a:pt x="31" y="126"/>
                </a:lnTo>
                <a:lnTo>
                  <a:pt x="27" y="120"/>
                </a:lnTo>
                <a:lnTo>
                  <a:pt x="25" y="120"/>
                </a:lnTo>
                <a:lnTo>
                  <a:pt x="23" y="122"/>
                </a:lnTo>
                <a:lnTo>
                  <a:pt x="20" y="119"/>
                </a:lnTo>
                <a:lnTo>
                  <a:pt x="18" y="116"/>
                </a:lnTo>
                <a:lnTo>
                  <a:pt x="17" y="108"/>
                </a:lnTo>
                <a:lnTo>
                  <a:pt x="16" y="105"/>
                </a:lnTo>
                <a:lnTo>
                  <a:pt x="11" y="103"/>
                </a:lnTo>
                <a:lnTo>
                  <a:pt x="7" y="106"/>
                </a:lnTo>
                <a:lnTo>
                  <a:pt x="5" y="103"/>
                </a:lnTo>
                <a:lnTo>
                  <a:pt x="5" y="102"/>
                </a:lnTo>
                <a:lnTo>
                  <a:pt x="4" y="99"/>
                </a:lnTo>
                <a:lnTo>
                  <a:pt x="4" y="97"/>
                </a:lnTo>
                <a:lnTo>
                  <a:pt x="3" y="94"/>
                </a:lnTo>
                <a:lnTo>
                  <a:pt x="4" y="91"/>
                </a:lnTo>
                <a:lnTo>
                  <a:pt x="2" y="90"/>
                </a:lnTo>
                <a:lnTo>
                  <a:pt x="3" y="85"/>
                </a:lnTo>
                <a:lnTo>
                  <a:pt x="2" y="82"/>
                </a:lnTo>
                <a:lnTo>
                  <a:pt x="3" y="78"/>
                </a:lnTo>
                <a:lnTo>
                  <a:pt x="5" y="78"/>
                </a:lnTo>
                <a:lnTo>
                  <a:pt x="7" y="75"/>
                </a:lnTo>
                <a:lnTo>
                  <a:pt x="7" y="72"/>
                </a:lnTo>
                <a:lnTo>
                  <a:pt x="6" y="69"/>
                </a:lnTo>
                <a:lnTo>
                  <a:pt x="9" y="66"/>
                </a:lnTo>
                <a:lnTo>
                  <a:pt x="8" y="65"/>
                </a:lnTo>
                <a:lnTo>
                  <a:pt x="7" y="64"/>
                </a:lnTo>
                <a:lnTo>
                  <a:pt x="6" y="61"/>
                </a:lnTo>
                <a:lnTo>
                  <a:pt x="1" y="55"/>
                </a:lnTo>
                <a:lnTo>
                  <a:pt x="0" y="53"/>
                </a:lnTo>
                <a:lnTo>
                  <a:pt x="1" y="50"/>
                </a:lnTo>
                <a:lnTo>
                  <a:pt x="4" y="48"/>
                </a:lnTo>
                <a:lnTo>
                  <a:pt x="6" y="45"/>
                </a:lnTo>
                <a:lnTo>
                  <a:pt x="8" y="40"/>
                </a:lnTo>
                <a:lnTo>
                  <a:pt x="10" y="37"/>
                </a:lnTo>
                <a:lnTo>
                  <a:pt x="8" y="37"/>
                </a:lnTo>
                <a:lnTo>
                  <a:pt x="8" y="35"/>
                </a:lnTo>
                <a:lnTo>
                  <a:pt x="10" y="33"/>
                </a:lnTo>
                <a:lnTo>
                  <a:pt x="12" y="30"/>
                </a:lnTo>
                <a:lnTo>
                  <a:pt x="15" y="20"/>
                </a:lnTo>
                <a:lnTo>
                  <a:pt x="14" y="18"/>
                </a:lnTo>
                <a:lnTo>
                  <a:pt x="16" y="10"/>
                </a:lnTo>
                <a:lnTo>
                  <a:pt x="18" y="8"/>
                </a:lnTo>
                <a:lnTo>
                  <a:pt x="18" y="6"/>
                </a:lnTo>
                <a:lnTo>
                  <a:pt x="23" y="0"/>
                </a:lnTo>
                <a:lnTo>
                  <a:pt x="53" y="12"/>
                </a:lnTo>
                <a:lnTo>
                  <a:pt x="64" y="17"/>
                </a:lnTo>
                <a:lnTo>
                  <a:pt x="67" y="18"/>
                </a:lnTo>
                <a:lnTo>
                  <a:pt x="95" y="27"/>
                </a:lnTo>
                <a:lnTo>
                  <a:pt x="96" y="32"/>
                </a:lnTo>
                <a:lnTo>
                  <a:pt x="96" y="36"/>
                </a:lnTo>
                <a:lnTo>
                  <a:pt x="96" y="41"/>
                </a:lnTo>
                <a:lnTo>
                  <a:pt x="94" y="53"/>
                </a:lnTo>
                <a:lnTo>
                  <a:pt x="92" y="61"/>
                </a:lnTo>
                <a:lnTo>
                  <a:pt x="94" y="65"/>
                </a:lnTo>
                <a:lnTo>
                  <a:pt x="86" y="74"/>
                </a:lnTo>
                <a:lnTo>
                  <a:pt x="85" y="67"/>
                </a:lnTo>
                <a:lnTo>
                  <a:pt x="84" y="72"/>
                </a:lnTo>
                <a:lnTo>
                  <a:pt x="82" y="83"/>
                </a:lnTo>
                <a:lnTo>
                  <a:pt x="78" y="93"/>
                </a:lnTo>
                <a:lnTo>
                  <a:pt x="80" y="99"/>
                </a:lnTo>
                <a:lnTo>
                  <a:pt x="84" y="101"/>
                </a:lnTo>
                <a:lnTo>
                  <a:pt x="91" y="98"/>
                </a:lnTo>
                <a:lnTo>
                  <a:pt x="106" y="111"/>
                </a:lnTo>
                <a:lnTo>
                  <a:pt x="107" y="139"/>
                </a:lnTo>
                <a:lnTo>
                  <a:pt x="103" y="139"/>
                </a:lnTo>
                <a:lnTo>
                  <a:pt x="104" y="141"/>
                </a:lnTo>
                <a:lnTo>
                  <a:pt x="108" y="140"/>
                </a:lnTo>
                <a:lnTo>
                  <a:pt x="107" y="144"/>
                </a:lnTo>
                <a:lnTo>
                  <a:pt x="102" y="147"/>
                </a:lnTo>
                <a:lnTo>
                  <a:pt x="106" y="147"/>
                </a:lnTo>
                <a:lnTo>
                  <a:pt x="104" y="168"/>
                </a:lnTo>
                <a:lnTo>
                  <a:pt x="107" y="189"/>
                </a:lnTo>
                <a:lnTo>
                  <a:pt x="105" y="201"/>
                </a:lnTo>
                <a:lnTo>
                  <a:pt x="100" y="209"/>
                </a:lnTo>
                <a:lnTo>
                  <a:pt x="100" y="215"/>
                </a:lnTo>
                <a:lnTo>
                  <a:pt x="94" y="214"/>
                </a:lnTo>
                <a:lnTo>
                  <a:pt x="96" y="219"/>
                </a:lnTo>
                <a:lnTo>
                  <a:pt x="92" y="230"/>
                </a:lnTo>
                <a:lnTo>
                  <a:pt x="95" y="234"/>
                </a:lnTo>
                <a:lnTo>
                  <a:pt x="81" y="250"/>
                </a:lnTo>
                <a:lnTo>
                  <a:pt x="84" y="250"/>
                </a:lnTo>
                <a:lnTo>
                  <a:pt x="84" y="253"/>
                </a:lnTo>
                <a:lnTo>
                  <a:pt x="76" y="284"/>
                </a:lnTo>
                <a:lnTo>
                  <a:pt x="71" y="290"/>
                </a:lnTo>
                <a:lnTo>
                  <a:pt x="72" y="294"/>
                </a:lnTo>
                <a:lnTo>
                  <a:pt x="65" y="294"/>
                </a:lnTo>
                <a:lnTo>
                  <a:pt x="67" y="275"/>
                </a:lnTo>
                <a:lnTo>
                  <a:pt x="64" y="269"/>
                </a:lnTo>
                <a:lnTo>
                  <a:pt x="55" y="267"/>
                </a:lnTo>
                <a:lnTo>
                  <a:pt x="47" y="272"/>
                </a:lnTo>
                <a:lnTo>
                  <a:pt x="19" y="253"/>
                </a:lnTo>
                <a:lnTo>
                  <a:pt x="5" y="242"/>
                </a:lnTo>
                <a:lnTo>
                  <a:pt x="6" y="232"/>
                </a:lnTo>
                <a:lnTo>
                  <a:pt x="1" y="227"/>
                </a:lnTo>
                <a:lnTo>
                  <a:pt x="5" y="214"/>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0" name="Freeform 26"/>
          <p:cNvSpPr>
            <a:spLocks/>
          </p:cNvSpPr>
          <p:nvPr/>
        </p:nvSpPr>
        <p:spPr bwMode="auto">
          <a:xfrm>
            <a:off x="5873822" y="2138015"/>
            <a:ext cx="488538" cy="726999"/>
          </a:xfrm>
          <a:custGeom>
            <a:avLst/>
            <a:gdLst/>
            <a:ahLst/>
            <a:cxnLst>
              <a:cxn ang="0">
                <a:pos x="142" y="461"/>
              </a:cxn>
              <a:cxn ang="0">
                <a:pos x="133" y="466"/>
              </a:cxn>
              <a:cxn ang="0">
                <a:pos x="133" y="475"/>
              </a:cxn>
              <a:cxn ang="0">
                <a:pos x="130" y="490"/>
              </a:cxn>
              <a:cxn ang="0">
                <a:pos x="123" y="501"/>
              </a:cxn>
              <a:cxn ang="0">
                <a:pos x="117" y="494"/>
              </a:cxn>
              <a:cxn ang="0">
                <a:pos x="104" y="486"/>
              </a:cxn>
              <a:cxn ang="0">
                <a:pos x="90" y="497"/>
              </a:cxn>
              <a:cxn ang="0">
                <a:pos x="79" y="509"/>
              </a:cxn>
              <a:cxn ang="0">
                <a:pos x="59" y="498"/>
              </a:cxn>
              <a:cxn ang="0">
                <a:pos x="42" y="505"/>
              </a:cxn>
              <a:cxn ang="0">
                <a:pos x="35" y="505"/>
              </a:cxn>
              <a:cxn ang="0">
                <a:pos x="20" y="507"/>
              </a:cxn>
              <a:cxn ang="0">
                <a:pos x="16" y="514"/>
              </a:cxn>
              <a:cxn ang="0">
                <a:pos x="7" y="519"/>
              </a:cxn>
              <a:cxn ang="0">
                <a:pos x="2" y="511"/>
              </a:cxn>
              <a:cxn ang="0">
                <a:pos x="6" y="505"/>
              </a:cxn>
              <a:cxn ang="0">
                <a:pos x="4" y="500"/>
              </a:cxn>
              <a:cxn ang="0">
                <a:pos x="3" y="489"/>
              </a:cxn>
              <a:cxn ang="0">
                <a:pos x="6" y="482"/>
              </a:cxn>
              <a:cxn ang="0">
                <a:pos x="8" y="469"/>
              </a:cxn>
              <a:cxn ang="0">
                <a:pos x="12" y="459"/>
              </a:cxn>
              <a:cxn ang="0">
                <a:pos x="17" y="458"/>
              </a:cxn>
              <a:cxn ang="0">
                <a:pos x="23" y="436"/>
              </a:cxn>
              <a:cxn ang="0">
                <a:pos x="31" y="429"/>
              </a:cxn>
              <a:cxn ang="0">
                <a:pos x="32" y="415"/>
              </a:cxn>
              <a:cxn ang="0">
                <a:pos x="40" y="396"/>
              </a:cxn>
              <a:cxn ang="0">
                <a:pos x="36" y="378"/>
              </a:cxn>
              <a:cxn ang="0">
                <a:pos x="31" y="368"/>
              </a:cxn>
              <a:cxn ang="0">
                <a:pos x="24" y="353"/>
              </a:cxn>
              <a:cxn ang="0">
                <a:pos x="29" y="343"/>
              </a:cxn>
              <a:cxn ang="0">
                <a:pos x="26" y="331"/>
              </a:cxn>
              <a:cxn ang="0">
                <a:pos x="29" y="291"/>
              </a:cxn>
              <a:cxn ang="0">
                <a:pos x="17" y="150"/>
              </a:cxn>
              <a:cxn ang="0">
                <a:pos x="8" y="28"/>
              </a:cxn>
              <a:cxn ang="0">
                <a:pos x="31" y="38"/>
              </a:cxn>
              <a:cxn ang="0">
                <a:pos x="120" y="11"/>
              </a:cxn>
              <a:cxn ang="0">
                <a:pos x="216" y="0"/>
              </a:cxn>
              <a:cxn ang="0">
                <a:pos x="225" y="59"/>
              </a:cxn>
              <a:cxn ang="0">
                <a:pos x="235" y="146"/>
              </a:cxn>
              <a:cxn ang="0">
                <a:pos x="245" y="251"/>
              </a:cxn>
              <a:cxn ang="0">
                <a:pos x="254" y="330"/>
              </a:cxn>
              <a:cxn ang="0">
                <a:pos x="252" y="342"/>
              </a:cxn>
              <a:cxn ang="0">
                <a:pos x="253" y="355"/>
              </a:cxn>
              <a:cxn ang="0">
                <a:pos x="257" y="368"/>
              </a:cxn>
              <a:cxn ang="0">
                <a:pos x="230" y="384"/>
              </a:cxn>
              <a:cxn ang="0">
                <a:pos x="207" y="383"/>
              </a:cxn>
              <a:cxn ang="0">
                <a:pos x="208" y="409"/>
              </a:cxn>
              <a:cxn ang="0">
                <a:pos x="194" y="438"/>
              </a:cxn>
              <a:cxn ang="0">
                <a:pos x="180" y="447"/>
              </a:cxn>
              <a:cxn ang="0">
                <a:pos x="171" y="477"/>
              </a:cxn>
              <a:cxn ang="0">
                <a:pos x="151" y="475"/>
              </a:cxn>
            </a:cxnLst>
            <a:rect l="0" t="0" r="r" b="b"/>
            <a:pathLst>
              <a:path w="258" h="522">
                <a:moveTo>
                  <a:pt x="141" y="459"/>
                </a:moveTo>
                <a:lnTo>
                  <a:pt x="140" y="457"/>
                </a:lnTo>
                <a:lnTo>
                  <a:pt x="138" y="457"/>
                </a:lnTo>
                <a:lnTo>
                  <a:pt x="138" y="460"/>
                </a:lnTo>
                <a:lnTo>
                  <a:pt x="142" y="461"/>
                </a:lnTo>
                <a:lnTo>
                  <a:pt x="142" y="463"/>
                </a:lnTo>
                <a:lnTo>
                  <a:pt x="142" y="465"/>
                </a:lnTo>
                <a:lnTo>
                  <a:pt x="138" y="466"/>
                </a:lnTo>
                <a:lnTo>
                  <a:pt x="137" y="468"/>
                </a:lnTo>
                <a:lnTo>
                  <a:pt x="133" y="466"/>
                </a:lnTo>
                <a:lnTo>
                  <a:pt x="132" y="466"/>
                </a:lnTo>
                <a:lnTo>
                  <a:pt x="131" y="468"/>
                </a:lnTo>
                <a:lnTo>
                  <a:pt x="135" y="471"/>
                </a:lnTo>
                <a:lnTo>
                  <a:pt x="135" y="473"/>
                </a:lnTo>
                <a:lnTo>
                  <a:pt x="133" y="475"/>
                </a:lnTo>
                <a:lnTo>
                  <a:pt x="129" y="476"/>
                </a:lnTo>
                <a:lnTo>
                  <a:pt x="128" y="476"/>
                </a:lnTo>
                <a:lnTo>
                  <a:pt x="128" y="481"/>
                </a:lnTo>
                <a:lnTo>
                  <a:pt x="128" y="484"/>
                </a:lnTo>
                <a:lnTo>
                  <a:pt x="130" y="490"/>
                </a:lnTo>
                <a:lnTo>
                  <a:pt x="129" y="492"/>
                </a:lnTo>
                <a:lnTo>
                  <a:pt x="128" y="492"/>
                </a:lnTo>
                <a:lnTo>
                  <a:pt x="125" y="492"/>
                </a:lnTo>
                <a:lnTo>
                  <a:pt x="124" y="493"/>
                </a:lnTo>
                <a:lnTo>
                  <a:pt x="123" y="501"/>
                </a:lnTo>
                <a:lnTo>
                  <a:pt x="121" y="502"/>
                </a:lnTo>
                <a:lnTo>
                  <a:pt x="119" y="502"/>
                </a:lnTo>
                <a:lnTo>
                  <a:pt x="119" y="501"/>
                </a:lnTo>
                <a:lnTo>
                  <a:pt x="119" y="496"/>
                </a:lnTo>
                <a:lnTo>
                  <a:pt x="117" y="494"/>
                </a:lnTo>
                <a:lnTo>
                  <a:pt x="116" y="496"/>
                </a:lnTo>
                <a:lnTo>
                  <a:pt x="113" y="498"/>
                </a:lnTo>
                <a:lnTo>
                  <a:pt x="111" y="497"/>
                </a:lnTo>
                <a:lnTo>
                  <a:pt x="106" y="488"/>
                </a:lnTo>
                <a:lnTo>
                  <a:pt x="104" y="486"/>
                </a:lnTo>
                <a:lnTo>
                  <a:pt x="101" y="488"/>
                </a:lnTo>
                <a:lnTo>
                  <a:pt x="98" y="492"/>
                </a:lnTo>
                <a:lnTo>
                  <a:pt x="96" y="493"/>
                </a:lnTo>
                <a:lnTo>
                  <a:pt x="91" y="496"/>
                </a:lnTo>
                <a:lnTo>
                  <a:pt x="90" y="497"/>
                </a:lnTo>
                <a:lnTo>
                  <a:pt x="88" y="499"/>
                </a:lnTo>
                <a:lnTo>
                  <a:pt x="85" y="511"/>
                </a:lnTo>
                <a:lnTo>
                  <a:pt x="83" y="515"/>
                </a:lnTo>
                <a:lnTo>
                  <a:pt x="81" y="514"/>
                </a:lnTo>
                <a:lnTo>
                  <a:pt x="79" y="509"/>
                </a:lnTo>
                <a:lnTo>
                  <a:pt x="77" y="508"/>
                </a:lnTo>
                <a:lnTo>
                  <a:pt x="73" y="507"/>
                </a:lnTo>
                <a:lnTo>
                  <a:pt x="68" y="505"/>
                </a:lnTo>
                <a:lnTo>
                  <a:pt x="65" y="502"/>
                </a:lnTo>
                <a:lnTo>
                  <a:pt x="59" y="498"/>
                </a:lnTo>
                <a:lnTo>
                  <a:pt x="53" y="498"/>
                </a:lnTo>
                <a:lnTo>
                  <a:pt x="49" y="501"/>
                </a:lnTo>
                <a:lnTo>
                  <a:pt x="41" y="496"/>
                </a:lnTo>
                <a:lnTo>
                  <a:pt x="39" y="501"/>
                </a:lnTo>
                <a:lnTo>
                  <a:pt x="42" y="505"/>
                </a:lnTo>
                <a:lnTo>
                  <a:pt x="43" y="508"/>
                </a:lnTo>
                <a:lnTo>
                  <a:pt x="42" y="511"/>
                </a:lnTo>
                <a:lnTo>
                  <a:pt x="38" y="514"/>
                </a:lnTo>
                <a:lnTo>
                  <a:pt x="35" y="513"/>
                </a:lnTo>
                <a:lnTo>
                  <a:pt x="35" y="505"/>
                </a:lnTo>
                <a:lnTo>
                  <a:pt x="32" y="505"/>
                </a:lnTo>
                <a:lnTo>
                  <a:pt x="31" y="506"/>
                </a:lnTo>
                <a:lnTo>
                  <a:pt x="29" y="506"/>
                </a:lnTo>
                <a:lnTo>
                  <a:pt x="24" y="508"/>
                </a:lnTo>
                <a:lnTo>
                  <a:pt x="20" y="507"/>
                </a:lnTo>
                <a:lnTo>
                  <a:pt x="16" y="504"/>
                </a:lnTo>
                <a:lnTo>
                  <a:pt x="15" y="504"/>
                </a:lnTo>
                <a:lnTo>
                  <a:pt x="14" y="506"/>
                </a:lnTo>
                <a:lnTo>
                  <a:pt x="14" y="509"/>
                </a:lnTo>
                <a:lnTo>
                  <a:pt x="16" y="514"/>
                </a:lnTo>
                <a:lnTo>
                  <a:pt x="16" y="517"/>
                </a:lnTo>
                <a:lnTo>
                  <a:pt x="15" y="519"/>
                </a:lnTo>
                <a:lnTo>
                  <a:pt x="13" y="522"/>
                </a:lnTo>
                <a:lnTo>
                  <a:pt x="9" y="519"/>
                </a:lnTo>
                <a:lnTo>
                  <a:pt x="7" y="519"/>
                </a:lnTo>
                <a:lnTo>
                  <a:pt x="2" y="518"/>
                </a:lnTo>
                <a:lnTo>
                  <a:pt x="2" y="516"/>
                </a:lnTo>
                <a:lnTo>
                  <a:pt x="6" y="516"/>
                </a:lnTo>
                <a:lnTo>
                  <a:pt x="7" y="514"/>
                </a:lnTo>
                <a:lnTo>
                  <a:pt x="2" y="511"/>
                </a:lnTo>
                <a:lnTo>
                  <a:pt x="0" y="508"/>
                </a:lnTo>
                <a:lnTo>
                  <a:pt x="0" y="507"/>
                </a:lnTo>
                <a:lnTo>
                  <a:pt x="6" y="508"/>
                </a:lnTo>
                <a:lnTo>
                  <a:pt x="7" y="507"/>
                </a:lnTo>
                <a:lnTo>
                  <a:pt x="6" y="505"/>
                </a:lnTo>
                <a:lnTo>
                  <a:pt x="1" y="505"/>
                </a:lnTo>
                <a:lnTo>
                  <a:pt x="1" y="502"/>
                </a:lnTo>
                <a:lnTo>
                  <a:pt x="3" y="504"/>
                </a:lnTo>
                <a:lnTo>
                  <a:pt x="4" y="504"/>
                </a:lnTo>
                <a:lnTo>
                  <a:pt x="4" y="500"/>
                </a:lnTo>
                <a:lnTo>
                  <a:pt x="7" y="498"/>
                </a:lnTo>
                <a:lnTo>
                  <a:pt x="6" y="493"/>
                </a:lnTo>
                <a:lnTo>
                  <a:pt x="6" y="491"/>
                </a:lnTo>
                <a:lnTo>
                  <a:pt x="3" y="490"/>
                </a:lnTo>
                <a:lnTo>
                  <a:pt x="3" y="489"/>
                </a:lnTo>
                <a:lnTo>
                  <a:pt x="4" y="488"/>
                </a:lnTo>
                <a:lnTo>
                  <a:pt x="9" y="485"/>
                </a:lnTo>
                <a:lnTo>
                  <a:pt x="10" y="482"/>
                </a:lnTo>
                <a:lnTo>
                  <a:pt x="6" y="483"/>
                </a:lnTo>
                <a:lnTo>
                  <a:pt x="6" y="482"/>
                </a:lnTo>
                <a:lnTo>
                  <a:pt x="9" y="479"/>
                </a:lnTo>
                <a:lnTo>
                  <a:pt x="11" y="477"/>
                </a:lnTo>
                <a:lnTo>
                  <a:pt x="12" y="474"/>
                </a:lnTo>
                <a:lnTo>
                  <a:pt x="12" y="473"/>
                </a:lnTo>
                <a:lnTo>
                  <a:pt x="8" y="469"/>
                </a:lnTo>
                <a:lnTo>
                  <a:pt x="7" y="465"/>
                </a:lnTo>
                <a:lnTo>
                  <a:pt x="7" y="465"/>
                </a:lnTo>
                <a:lnTo>
                  <a:pt x="11" y="456"/>
                </a:lnTo>
                <a:lnTo>
                  <a:pt x="12" y="457"/>
                </a:lnTo>
                <a:lnTo>
                  <a:pt x="12" y="459"/>
                </a:lnTo>
                <a:lnTo>
                  <a:pt x="14" y="457"/>
                </a:lnTo>
                <a:lnTo>
                  <a:pt x="14" y="455"/>
                </a:lnTo>
                <a:lnTo>
                  <a:pt x="15" y="455"/>
                </a:lnTo>
                <a:lnTo>
                  <a:pt x="16" y="458"/>
                </a:lnTo>
                <a:lnTo>
                  <a:pt x="17" y="458"/>
                </a:lnTo>
                <a:lnTo>
                  <a:pt x="17" y="450"/>
                </a:lnTo>
                <a:lnTo>
                  <a:pt x="22" y="446"/>
                </a:lnTo>
                <a:lnTo>
                  <a:pt x="24" y="441"/>
                </a:lnTo>
                <a:lnTo>
                  <a:pt x="25" y="438"/>
                </a:lnTo>
                <a:lnTo>
                  <a:pt x="23" y="436"/>
                </a:lnTo>
                <a:lnTo>
                  <a:pt x="23" y="435"/>
                </a:lnTo>
                <a:lnTo>
                  <a:pt x="28" y="433"/>
                </a:lnTo>
                <a:lnTo>
                  <a:pt x="29" y="430"/>
                </a:lnTo>
                <a:lnTo>
                  <a:pt x="31" y="430"/>
                </a:lnTo>
                <a:lnTo>
                  <a:pt x="31" y="429"/>
                </a:lnTo>
                <a:lnTo>
                  <a:pt x="29" y="424"/>
                </a:lnTo>
                <a:lnTo>
                  <a:pt x="30" y="421"/>
                </a:lnTo>
                <a:lnTo>
                  <a:pt x="31" y="418"/>
                </a:lnTo>
                <a:lnTo>
                  <a:pt x="32" y="417"/>
                </a:lnTo>
                <a:lnTo>
                  <a:pt x="32" y="415"/>
                </a:lnTo>
                <a:lnTo>
                  <a:pt x="32" y="411"/>
                </a:lnTo>
                <a:lnTo>
                  <a:pt x="34" y="408"/>
                </a:lnTo>
                <a:lnTo>
                  <a:pt x="38" y="406"/>
                </a:lnTo>
                <a:lnTo>
                  <a:pt x="41" y="399"/>
                </a:lnTo>
                <a:lnTo>
                  <a:pt x="40" y="396"/>
                </a:lnTo>
                <a:lnTo>
                  <a:pt x="39" y="394"/>
                </a:lnTo>
                <a:lnTo>
                  <a:pt x="40" y="392"/>
                </a:lnTo>
                <a:lnTo>
                  <a:pt x="35" y="384"/>
                </a:lnTo>
                <a:lnTo>
                  <a:pt x="34" y="383"/>
                </a:lnTo>
                <a:lnTo>
                  <a:pt x="36" y="378"/>
                </a:lnTo>
                <a:lnTo>
                  <a:pt x="36" y="375"/>
                </a:lnTo>
                <a:lnTo>
                  <a:pt x="35" y="372"/>
                </a:lnTo>
                <a:lnTo>
                  <a:pt x="34" y="369"/>
                </a:lnTo>
                <a:lnTo>
                  <a:pt x="31" y="368"/>
                </a:lnTo>
                <a:lnTo>
                  <a:pt x="31" y="368"/>
                </a:lnTo>
                <a:lnTo>
                  <a:pt x="31" y="359"/>
                </a:lnTo>
                <a:lnTo>
                  <a:pt x="28" y="357"/>
                </a:lnTo>
                <a:lnTo>
                  <a:pt x="27" y="357"/>
                </a:lnTo>
                <a:lnTo>
                  <a:pt x="27" y="355"/>
                </a:lnTo>
                <a:lnTo>
                  <a:pt x="24" y="353"/>
                </a:lnTo>
                <a:lnTo>
                  <a:pt x="24" y="351"/>
                </a:lnTo>
                <a:lnTo>
                  <a:pt x="23" y="350"/>
                </a:lnTo>
                <a:lnTo>
                  <a:pt x="25" y="347"/>
                </a:lnTo>
                <a:lnTo>
                  <a:pt x="28" y="343"/>
                </a:lnTo>
                <a:lnTo>
                  <a:pt x="29" y="343"/>
                </a:lnTo>
                <a:lnTo>
                  <a:pt x="29" y="341"/>
                </a:lnTo>
                <a:lnTo>
                  <a:pt x="29" y="336"/>
                </a:lnTo>
                <a:lnTo>
                  <a:pt x="27" y="335"/>
                </a:lnTo>
                <a:lnTo>
                  <a:pt x="26" y="333"/>
                </a:lnTo>
                <a:lnTo>
                  <a:pt x="26" y="331"/>
                </a:lnTo>
                <a:lnTo>
                  <a:pt x="25" y="330"/>
                </a:lnTo>
                <a:lnTo>
                  <a:pt x="27" y="325"/>
                </a:lnTo>
                <a:lnTo>
                  <a:pt x="31" y="324"/>
                </a:lnTo>
                <a:lnTo>
                  <a:pt x="30" y="308"/>
                </a:lnTo>
                <a:lnTo>
                  <a:pt x="29" y="291"/>
                </a:lnTo>
                <a:lnTo>
                  <a:pt x="26" y="257"/>
                </a:lnTo>
                <a:lnTo>
                  <a:pt x="24" y="222"/>
                </a:lnTo>
                <a:lnTo>
                  <a:pt x="19" y="183"/>
                </a:lnTo>
                <a:lnTo>
                  <a:pt x="19" y="181"/>
                </a:lnTo>
                <a:lnTo>
                  <a:pt x="17" y="150"/>
                </a:lnTo>
                <a:lnTo>
                  <a:pt x="15" y="117"/>
                </a:lnTo>
                <a:lnTo>
                  <a:pt x="13" y="97"/>
                </a:lnTo>
                <a:lnTo>
                  <a:pt x="12" y="81"/>
                </a:lnTo>
                <a:lnTo>
                  <a:pt x="10" y="60"/>
                </a:lnTo>
                <a:lnTo>
                  <a:pt x="8" y="28"/>
                </a:lnTo>
                <a:lnTo>
                  <a:pt x="13" y="34"/>
                </a:lnTo>
                <a:lnTo>
                  <a:pt x="16" y="33"/>
                </a:lnTo>
                <a:lnTo>
                  <a:pt x="15" y="35"/>
                </a:lnTo>
                <a:lnTo>
                  <a:pt x="18" y="39"/>
                </a:lnTo>
                <a:lnTo>
                  <a:pt x="31" y="38"/>
                </a:lnTo>
                <a:lnTo>
                  <a:pt x="52" y="25"/>
                </a:lnTo>
                <a:lnTo>
                  <a:pt x="61" y="17"/>
                </a:lnTo>
                <a:lnTo>
                  <a:pt x="84" y="15"/>
                </a:lnTo>
                <a:lnTo>
                  <a:pt x="107" y="13"/>
                </a:lnTo>
                <a:lnTo>
                  <a:pt x="120" y="11"/>
                </a:lnTo>
                <a:lnTo>
                  <a:pt x="141" y="9"/>
                </a:lnTo>
                <a:lnTo>
                  <a:pt x="152" y="8"/>
                </a:lnTo>
                <a:lnTo>
                  <a:pt x="179" y="5"/>
                </a:lnTo>
                <a:lnTo>
                  <a:pt x="188" y="3"/>
                </a:lnTo>
                <a:lnTo>
                  <a:pt x="216" y="0"/>
                </a:lnTo>
                <a:lnTo>
                  <a:pt x="219" y="0"/>
                </a:lnTo>
                <a:lnTo>
                  <a:pt x="220" y="8"/>
                </a:lnTo>
                <a:lnTo>
                  <a:pt x="222" y="28"/>
                </a:lnTo>
                <a:lnTo>
                  <a:pt x="223" y="41"/>
                </a:lnTo>
                <a:lnTo>
                  <a:pt x="225" y="59"/>
                </a:lnTo>
                <a:lnTo>
                  <a:pt x="225" y="63"/>
                </a:lnTo>
                <a:lnTo>
                  <a:pt x="229" y="96"/>
                </a:lnTo>
                <a:lnTo>
                  <a:pt x="229" y="102"/>
                </a:lnTo>
                <a:lnTo>
                  <a:pt x="233" y="128"/>
                </a:lnTo>
                <a:lnTo>
                  <a:pt x="235" y="146"/>
                </a:lnTo>
                <a:lnTo>
                  <a:pt x="238" y="175"/>
                </a:lnTo>
                <a:lnTo>
                  <a:pt x="238" y="178"/>
                </a:lnTo>
                <a:lnTo>
                  <a:pt x="241" y="217"/>
                </a:lnTo>
                <a:lnTo>
                  <a:pt x="242" y="228"/>
                </a:lnTo>
                <a:lnTo>
                  <a:pt x="245" y="251"/>
                </a:lnTo>
                <a:lnTo>
                  <a:pt x="248" y="273"/>
                </a:lnTo>
                <a:lnTo>
                  <a:pt x="248" y="278"/>
                </a:lnTo>
                <a:lnTo>
                  <a:pt x="251" y="303"/>
                </a:lnTo>
                <a:lnTo>
                  <a:pt x="251" y="305"/>
                </a:lnTo>
                <a:lnTo>
                  <a:pt x="254" y="330"/>
                </a:lnTo>
                <a:lnTo>
                  <a:pt x="252" y="330"/>
                </a:lnTo>
                <a:lnTo>
                  <a:pt x="248" y="335"/>
                </a:lnTo>
                <a:lnTo>
                  <a:pt x="248" y="338"/>
                </a:lnTo>
                <a:lnTo>
                  <a:pt x="250" y="339"/>
                </a:lnTo>
                <a:lnTo>
                  <a:pt x="252" y="342"/>
                </a:lnTo>
                <a:lnTo>
                  <a:pt x="253" y="344"/>
                </a:lnTo>
                <a:lnTo>
                  <a:pt x="253" y="349"/>
                </a:lnTo>
                <a:lnTo>
                  <a:pt x="251" y="352"/>
                </a:lnTo>
                <a:lnTo>
                  <a:pt x="251" y="355"/>
                </a:lnTo>
                <a:lnTo>
                  <a:pt x="253" y="355"/>
                </a:lnTo>
                <a:lnTo>
                  <a:pt x="257" y="356"/>
                </a:lnTo>
                <a:lnTo>
                  <a:pt x="258" y="357"/>
                </a:lnTo>
                <a:lnTo>
                  <a:pt x="258" y="359"/>
                </a:lnTo>
                <a:lnTo>
                  <a:pt x="256" y="364"/>
                </a:lnTo>
                <a:lnTo>
                  <a:pt x="257" y="368"/>
                </a:lnTo>
                <a:lnTo>
                  <a:pt x="244" y="372"/>
                </a:lnTo>
                <a:lnTo>
                  <a:pt x="241" y="374"/>
                </a:lnTo>
                <a:lnTo>
                  <a:pt x="238" y="376"/>
                </a:lnTo>
                <a:lnTo>
                  <a:pt x="234" y="381"/>
                </a:lnTo>
                <a:lnTo>
                  <a:pt x="230" y="384"/>
                </a:lnTo>
                <a:lnTo>
                  <a:pt x="227" y="384"/>
                </a:lnTo>
                <a:lnTo>
                  <a:pt x="221" y="378"/>
                </a:lnTo>
                <a:lnTo>
                  <a:pt x="217" y="381"/>
                </a:lnTo>
                <a:lnTo>
                  <a:pt x="209" y="381"/>
                </a:lnTo>
                <a:lnTo>
                  <a:pt x="207" y="383"/>
                </a:lnTo>
                <a:lnTo>
                  <a:pt x="207" y="386"/>
                </a:lnTo>
                <a:lnTo>
                  <a:pt x="211" y="400"/>
                </a:lnTo>
                <a:lnTo>
                  <a:pt x="212" y="402"/>
                </a:lnTo>
                <a:lnTo>
                  <a:pt x="211" y="406"/>
                </a:lnTo>
                <a:lnTo>
                  <a:pt x="208" y="409"/>
                </a:lnTo>
                <a:lnTo>
                  <a:pt x="206" y="415"/>
                </a:lnTo>
                <a:lnTo>
                  <a:pt x="197" y="419"/>
                </a:lnTo>
                <a:lnTo>
                  <a:pt x="195" y="427"/>
                </a:lnTo>
                <a:lnTo>
                  <a:pt x="195" y="433"/>
                </a:lnTo>
                <a:lnTo>
                  <a:pt x="194" y="438"/>
                </a:lnTo>
                <a:lnTo>
                  <a:pt x="189" y="442"/>
                </a:lnTo>
                <a:lnTo>
                  <a:pt x="186" y="441"/>
                </a:lnTo>
                <a:lnTo>
                  <a:pt x="184" y="441"/>
                </a:lnTo>
                <a:lnTo>
                  <a:pt x="181" y="442"/>
                </a:lnTo>
                <a:lnTo>
                  <a:pt x="180" y="447"/>
                </a:lnTo>
                <a:lnTo>
                  <a:pt x="176" y="455"/>
                </a:lnTo>
                <a:lnTo>
                  <a:pt x="177" y="469"/>
                </a:lnTo>
                <a:lnTo>
                  <a:pt x="177" y="473"/>
                </a:lnTo>
                <a:lnTo>
                  <a:pt x="175" y="476"/>
                </a:lnTo>
                <a:lnTo>
                  <a:pt x="171" y="477"/>
                </a:lnTo>
                <a:lnTo>
                  <a:pt x="169" y="480"/>
                </a:lnTo>
                <a:lnTo>
                  <a:pt x="168" y="483"/>
                </a:lnTo>
                <a:lnTo>
                  <a:pt x="162" y="477"/>
                </a:lnTo>
                <a:lnTo>
                  <a:pt x="156" y="477"/>
                </a:lnTo>
                <a:lnTo>
                  <a:pt x="151" y="475"/>
                </a:lnTo>
                <a:lnTo>
                  <a:pt x="148" y="473"/>
                </a:lnTo>
                <a:lnTo>
                  <a:pt x="146" y="471"/>
                </a:lnTo>
                <a:lnTo>
                  <a:pt x="145" y="463"/>
                </a:lnTo>
                <a:lnTo>
                  <a:pt x="141" y="459"/>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1" name="Freeform 27"/>
          <p:cNvSpPr>
            <a:spLocks/>
          </p:cNvSpPr>
          <p:nvPr/>
        </p:nvSpPr>
        <p:spPr bwMode="auto">
          <a:xfrm>
            <a:off x="1001693" y="1827439"/>
            <a:ext cx="1016842" cy="1327261"/>
          </a:xfrm>
          <a:custGeom>
            <a:avLst/>
            <a:gdLst/>
            <a:ahLst/>
            <a:cxnLst>
              <a:cxn ang="0">
                <a:pos x="39" y="433"/>
              </a:cxn>
              <a:cxn ang="0">
                <a:pos x="5" y="373"/>
              </a:cxn>
              <a:cxn ang="0">
                <a:pos x="2" y="354"/>
              </a:cxn>
              <a:cxn ang="0">
                <a:pos x="4" y="342"/>
              </a:cxn>
              <a:cxn ang="0">
                <a:pos x="13" y="308"/>
              </a:cxn>
              <a:cxn ang="0">
                <a:pos x="64" y="98"/>
              </a:cxn>
              <a:cxn ang="0">
                <a:pos x="135" y="13"/>
              </a:cxn>
              <a:cxn ang="0">
                <a:pos x="224" y="36"/>
              </a:cxn>
              <a:cxn ang="0">
                <a:pos x="313" y="57"/>
              </a:cxn>
              <a:cxn ang="0">
                <a:pos x="462" y="91"/>
              </a:cxn>
              <a:cxn ang="0">
                <a:pos x="537" y="107"/>
              </a:cxn>
              <a:cxn ang="0">
                <a:pos x="495" y="339"/>
              </a:cxn>
              <a:cxn ang="0">
                <a:pos x="482" y="408"/>
              </a:cxn>
              <a:cxn ang="0">
                <a:pos x="460" y="528"/>
              </a:cxn>
              <a:cxn ang="0">
                <a:pos x="439" y="646"/>
              </a:cxn>
              <a:cxn ang="0">
                <a:pos x="422" y="739"/>
              </a:cxn>
              <a:cxn ang="0">
                <a:pos x="408" y="817"/>
              </a:cxn>
              <a:cxn ang="0">
                <a:pos x="397" y="834"/>
              </a:cxn>
              <a:cxn ang="0">
                <a:pos x="388" y="836"/>
              </a:cxn>
              <a:cxn ang="0">
                <a:pos x="384" y="827"/>
              </a:cxn>
              <a:cxn ang="0">
                <a:pos x="381" y="820"/>
              </a:cxn>
              <a:cxn ang="0">
                <a:pos x="373" y="820"/>
              </a:cxn>
              <a:cxn ang="0">
                <a:pos x="366" y="814"/>
              </a:cxn>
              <a:cxn ang="0">
                <a:pos x="359" y="814"/>
              </a:cxn>
              <a:cxn ang="0">
                <a:pos x="348" y="819"/>
              </a:cxn>
              <a:cxn ang="0">
                <a:pos x="348" y="825"/>
              </a:cxn>
              <a:cxn ang="0">
                <a:pos x="347" y="840"/>
              </a:cxn>
              <a:cxn ang="0">
                <a:pos x="349" y="846"/>
              </a:cxn>
              <a:cxn ang="0">
                <a:pos x="345" y="858"/>
              </a:cxn>
              <a:cxn ang="0">
                <a:pos x="345" y="867"/>
              </a:cxn>
              <a:cxn ang="0">
                <a:pos x="345" y="873"/>
              </a:cxn>
              <a:cxn ang="0">
                <a:pos x="344" y="881"/>
              </a:cxn>
              <a:cxn ang="0">
                <a:pos x="341" y="889"/>
              </a:cxn>
              <a:cxn ang="0">
                <a:pos x="344" y="909"/>
              </a:cxn>
              <a:cxn ang="0">
                <a:pos x="343" y="927"/>
              </a:cxn>
              <a:cxn ang="0">
                <a:pos x="340" y="937"/>
              </a:cxn>
              <a:cxn ang="0">
                <a:pos x="336" y="937"/>
              </a:cxn>
              <a:cxn ang="0">
                <a:pos x="337" y="944"/>
              </a:cxn>
              <a:cxn ang="0">
                <a:pos x="333" y="953"/>
              </a:cxn>
              <a:cxn ang="0">
                <a:pos x="250" y="808"/>
              </a:cxn>
              <a:cxn ang="0">
                <a:pos x="128" y="594"/>
              </a:cxn>
              <a:cxn ang="0">
                <a:pos x="49" y="450"/>
              </a:cxn>
            </a:cxnLst>
            <a:rect l="0" t="0" r="r" b="b"/>
            <a:pathLst>
              <a:path w="537" h="953">
                <a:moveTo>
                  <a:pt x="49" y="450"/>
                </a:moveTo>
                <a:lnTo>
                  <a:pt x="39" y="433"/>
                </a:lnTo>
                <a:lnTo>
                  <a:pt x="24" y="406"/>
                </a:lnTo>
                <a:lnTo>
                  <a:pt x="5" y="373"/>
                </a:lnTo>
                <a:lnTo>
                  <a:pt x="0" y="363"/>
                </a:lnTo>
                <a:lnTo>
                  <a:pt x="2" y="354"/>
                </a:lnTo>
                <a:lnTo>
                  <a:pt x="3" y="349"/>
                </a:lnTo>
                <a:lnTo>
                  <a:pt x="4" y="342"/>
                </a:lnTo>
                <a:lnTo>
                  <a:pt x="8" y="324"/>
                </a:lnTo>
                <a:lnTo>
                  <a:pt x="13" y="308"/>
                </a:lnTo>
                <a:lnTo>
                  <a:pt x="21" y="274"/>
                </a:lnTo>
                <a:lnTo>
                  <a:pt x="64" y="98"/>
                </a:lnTo>
                <a:lnTo>
                  <a:pt x="87" y="0"/>
                </a:lnTo>
                <a:lnTo>
                  <a:pt x="135" y="13"/>
                </a:lnTo>
                <a:lnTo>
                  <a:pt x="138" y="14"/>
                </a:lnTo>
                <a:lnTo>
                  <a:pt x="224" y="36"/>
                </a:lnTo>
                <a:lnTo>
                  <a:pt x="311" y="57"/>
                </a:lnTo>
                <a:lnTo>
                  <a:pt x="313" y="57"/>
                </a:lnTo>
                <a:lnTo>
                  <a:pt x="392" y="76"/>
                </a:lnTo>
                <a:lnTo>
                  <a:pt x="462" y="91"/>
                </a:lnTo>
                <a:lnTo>
                  <a:pt x="519" y="104"/>
                </a:lnTo>
                <a:lnTo>
                  <a:pt x="537" y="107"/>
                </a:lnTo>
                <a:lnTo>
                  <a:pt x="515" y="230"/>
                </a:lnTo>
                <a:lnTo>
                  <a:pt x="495" y="339"/>
                </a:lnTo>
                <a:lnTo>
                  <a:pt x="490" y="363"/>
                </a:lnTo>
                <a:lnTo>
                  <a:pt x="482" y="408"/>
                </a:lnTo>
                <a:lnTo>
                  <a:pt x="462" y="514"/>
                </a:lnTo>
                <a:lnTo>
                  <a:pt x="460" y="528"/>
                </a:lnTo>
                <a:lnTo>
                  <a:pt x="451" y="580"/>
                </a:lnTo>
                <a:lnTo>
                  <a:pt x="439" y="646"/>
                </a:lnTo>
                <a:lnTo>
                  <a:pt x="425" y="720"/>
                </a:lnTo>
                <a:lnTo>
                  <a:pt x="422" y="739"/>
                </a:lnTo>
                <a:lnTo>
                  <a:pt x="409" y="815"/>
                </a:lnTo>
                <a:lnTo>
                  <a:pt x="408" y="817"/>
                </a:lnTo>
                <a:lnTo>
                  <a:pt x="401" y="825"/>
                </a:lnTo>
                <a:lnTo>
                  <a:pt x="397" y="834"/>
                </a:lnTo>
                <a:lnTo>
                  <a:pt x="391" y="837"/>
                </a:lnTo>
                <a:lnTo>
                  <a:pt x="388" y="836"/>
                </a:lnTo>
                <a:lnTo>
                  <a:pt x="384" y="829"/>
                </a:lnTo>
                <a:lnTo>
                  <a:pt x="384" y="827"/>
                </a:lnTo>
                <a:lnTo>
                  <a:pt x="384" y="823"/>
                </a:lnTo>
                <a:lnTo>
                  <a:pt x="381" y="820"/>
                </a:lnTo>
                <a:lnTo>
                  <a:pt x="379" y="817"/>
                </a:lnTo>
                <a:lnTo>
                  <a:pt x="373" y="820"/>
                </a:lnTo>
                <a:lnTo>
                  <a:pt x="372" y="819"/>
                </a:lnTo>
                <a:lnTo>
                  <a:pt x="366" y="814"/>
                </a:lnTo>
                <a:lnTo>
                  <a:pt x="361" y="815"/>
                </a:lnTo>
                <a:lnTo>
                  <a:pt x="359" y="814"/>
                </a:lnTo>
                <a:lnTo>
                  <a:pt x="350" y="816"/>
                </a:lnTo>
                <a:lnTo>
                  <a:pt x="348" y="819"/>
                </a:lnTo>
                <a:lnTo>
                  <a:pt x="348" y="822"/>
                </a:lnTo>
                <a:lnTo>
                  <a:pt x="348" y="825"/>
                </a:lnTo>
                <a:lnTo>
                  <a:pt x="346" y="831"/>
                </a:lnTo>
                <a:lnTo>
                  <a:pt x="347" y="840"/>
                </a:lnTo>
                <a:lnTo>
                  <a:pt x="349" y="845"/>
                </a:lnTo>
                <a:lnTo>
                  <a:pt x="349" y="846"/>
                </a:lnTo>
                <a:lnTo>
                  <a:pt x="346" y="848"/>
                </a:lnTo>
                <a:lnTo>
                  <a:pt x="345" y="858"/>
                </a:lnTo>
                <a:lnTo>
                  <a:pt x="344" y="863"/>
                </a:lnTo>
                <a:lnTo>
                  <a:pt x="345" y="867"/>
                </a:lnTo>
                <a:lnTo>
                  <a:pt x="344" y="872"/>
                </a:lnTo>
                <a:lnTo>
                  <a:pt x="345" y="873"/>
                </a:lnTo>
                <a:lnTo>
                  <a:pt x="345" y="878"/>
                </a:lnTo>
                <a:lnTo>
                  <a:pt x="344" y="881"/>
                </a:lnTo>
                <a:lnTo>
                  <a:pt x="343" y="886"/>
                </a:lnTo>
                <a:lnTo>
                  <a:pt x="341" y="889"/>
                </a:lnTo>
                <a:lnTo>
                  <a:pt x="341" y="897"/>
                </a:lnTo>
                <a:lnTo>
                  <a:pt x="344" y="909"/>
                </a:lnTo>
                <a:lnTo>
                  <a:pt x="343" y="916"/>
                </a:lnTo>
                <a:lnTo>
                  <a:pt x="343" y="927"/>
                </a:lnTo>
                <a:lnTo>
                  <a:pt x="342" y="932"/>
                </a:lnTo>
                <a:lnTo>
                  <a:pt x="340" y="937"/>
                </a:lnTo>
                <a:lnTo>
                  <a:pt x="339" y="937"/>
                </a:lnTo>
                <a:lnTo>
                  <a:pt x="336" y="937"/>
                </a:lnTo>
                <a:lnTo>
                  <a:pt x="334" y="938"/>
                </a:lnTo>
                <a:lnTo>
                  <a:pt x="337" y="944"/>
                </a:lnTo>
                <a:lnTo>
                  <a:pt x="332" y="947"/>
                </a:lnTo>
                <a:lnTo>
                  <a:pt x="333" y="953"/>
                </a:lnTo>
                <a:lnTo>
                  <a:pt x="267" y="838"/>
                </a:lnTo>
                <a:lnTo>
                  <a:pt x="250" y="808"/>
                </a:lnTo>
                <a:lnTo>
                  <a:pt x="170" y="667"/>
                </a:lnTo>
                <a:lnTo>
                  <a:pt x="128" y="594"/>
                </a:lnTo>
                <a:lnTo>
                  <a:pt x="94" y="530"/>
                </a:lnTo>
                <a:lnTo>
                  <a:pt x="49" y="450"/>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2" name="Freeform 28"/>
          <p:cNvSpPr>
            <a:spLocks/>
          </p:cNvSpPr>
          <p:nvPr/>
        </p:nvSpPr>
        <p:spPr bwMode="auto">
          <a:xfrm>
            <a:off x="1806456" y="1976460"/>
            <a:ext cx="903228" cy="954012"/>
          </a:xfrm>
          <a:custGeom>
            <a:avLst/>
            <a:gdLst/>
            <a:ahLst/>
            <a:cxnLst>
              <a:cxn ang="0">
                <a:pos x="26" y="473"/>
              </a:cxn>
              <a:cxn ang="0">
                <a:pos x="35" y="421"/>
              </a:cxn>
              <a:cxn ang="0">
                <a:pos x="37" y="407"/>
              </a:cxn>
              <a:cxn ang="0">
                <a:pos x="57" y="301"/>
              </a:cxn>
              <a:cxn ang="0">
                <a:pos x="65" y="256"/>
              </a:cxn>
              <a:cxn ang="0">
                <a:pos x="70" y="232"/>
              </a:cxn>
              <a:cxn ang="0">
                <a:pos x="90" y="123"/>
              </a:cxn>
              <a:cxn ang="0">
                <a:pos x="112" y="0"/>
              </a:cxn>
              <a:cxn ang="0">
                <a:pos x="192" y="16"/>
              </a:cxn>
              <a:cxn ang="0">
                <a:pos x="256" y="27"/>
              </a:cxn>
              <a:cxn ang="0">
                <a:pos x="259" y="29"/>
              </a:cxn>
              <a:cxn ang="0">
                <a:pos x="305" y="36"/>
              </a:cxn>
              <a:cxn ang="0">
                <a:pos x="339" y="43"/>
              </a:cxn>
              <a:cxn ang="0">
                <a:pos x="332" y="94"/>
              </a:cxn>
              <a:cxn ang="0">
                <a:pos x="325" y="134"/>
              </a:cxn>
              <a:cxn ang="0">
                <a:pos x="321" y="166"/>
              </a:cxn>
              <a:cxn ang="0">
                <a:pos x="398" y="179"/>
              </a:cxn>
              <a:cxn ang="0">
                <a:pos x="402" y="180"/>
              </a:cxn>
              <a:cxn ang="0">
                <a:pos x="477" y="191"/>
              </a:cxn>
              <a:cxn ang="0">
                <a:pos x="471" y="232"/>
              </a:cxn>
              <a:cxn ang="0">
                <a:pos x="464" y="289"/>
              </a:cxn>
              <a:cxn ang="0">
                <a:pos x="454" y="357"/>
              </a:cxn>
              <a:cxn ang="0">
                <a:pos x="452" y="374"/>
              </a:cxn>
              <a:cxn ang="0">
                <a:pos x="450" y="393"/>
              </a:cxn>
              <a:cxn ang="0">
                <a:pos x="436" y="500"/>
              </a:cxn>
              <a:cxn ang="0">
                <a:pos x="432" y="531"/>
              </a:cxn>
              <a:cxn ang="0">
                <a:pos x="431" y="542"/>
              </a:cxn>
              <a:cxn ang="0">
                <a:pos x="427" y="575"/>
              </a:cxn>
              <a:cxn ang="0">
                <a:pos x="422" y="607"/>
              </a:cxn>
              <a:cxn ang="0">
                <a:pos x="413" y="685"/>
              </a:cxn>
              <a:cxn ang="0">
                <a:pos x="334" y="674"/>
              </a:cxn>
              <a:cxn ang="0">
                <a:pos x="296" y="667"/>
              </a:cxn>
              <a:cxn ang="0">
                <a:pos x="293" y="666"/>
              </a:cxn>
              <a:cxn ang="0">
                <a:pos x="273" y="663"/>
              </a:cxn>
              <a:cxn ang="0">
                <a:pos x="222" y="654"/>
              </a:cxn>
              <a:cxn ang="0">
                <a:pos x="149" y="641"/>
              </a:cxn>
              <a:cxn ang="0">
                <a:pos x="124" y="637"/>
              </a:cxn>
              <a:cxn ang="0">
                <a:pos x="95" y="631"/>
              </a:cxn>
              <a:cxn ang="0">
                <a:pos x="0" y="613"/>
              </a:cxn>
              <a:cxn ang="0">
                <a:pos x="14" y="539"/>
              </a:cxn>
              <a:cxn ang="0">
                <a:pos x="26" y="473"/>
              </a:cxn>
            </a:cxnLst>
            <a:rect l="0" t="0" r="r" b="b"/>
            <a:pathLst>
              <a:path w="477" h="685">
                <a:moveTo>
                  <a:pt x="26" y="473"/>
                </a:moveTo>
                <a:lnTo>
                  <a:pt x="35" y="421"/>
                </a:lnTo>
                <a:lnTo>
                  <a:pt x="37" y="407"/>
                </a:lnTo>
                <a:lnTo>
                  <a:pt x="57" y="301"/>
                </a:lnTo>
                <a:lnTo>
                  <a:pt x="65" y="256"/>
                </a:lnTo>
                <a:lnTo>
                  <a:pt x="70" y="232"/>
                </a:lnTo>
                <a:lnTo>
                  <a:pt x="90" y="123"/>
                </a:lnTo>
                <a:lnTo>
                  <a:pt x="112" y="0"/>
                </a:lnTo>
                <a:lnTo>
                  <a:pt x="192" y="16"/>
                </a:lnTo>
                <a:lnTo>
                  <a:pt x="256" y="27"/>
                </a:lnTo>
                <a:lnTo>
                  <a:pt x="259" y="29"/>
                </a:lnTo>
                <a:lnTo>
                  <a:pt x="305" y="36"/>
                </a:lnTo>
                <a:lnTo>
                  <a:pt x="339" y="43"/>
                </a:lnTo>
                <a:lnTo>
                  <a:pt x="332" y="94"/>
                </a:lnTo>
                <a:lnTo>
                  <a:pt x="325" y="134"/>
                </a:lnTo>
                <a:lnTo>
                  <a:pt x="321" y="166"/>
                </a:lnTo>
                <a:lnTo>
                  <a:pt x="398" y="179"/>
                </a:lnTo>
                <a:lnTo>
                  <a:pt x="402" y="180"/>
                </a:lnTo>
                <a:lnTo>
                  <a:pt x="477" y="191"/>
                </a:lnTo>
                <a:lnTo>
                  <a:pt x="471" y="232"/>
                </a:lnTo>
                <a:lnTo>
                  <a:pt x="464" y="289"/>
                </a:lnTo>
                <a:lnTo>
                  <a:pt x="454" y="357"/>
                </a:lnTo>
                <a:lnTo>
                  <a:pt x="452" y="374"/>
                </a:lnTo>
                <a:lnTo>
                  <a:pt x="450" y="393"/>
                </a:lnTo>
                <a:lnTo>
                  <a:pt x="436" y="500"/>
                </a:lnTo>
                <a:lnTo>
                  <a:pt x="432" y="531"/>
                </a:lnTo>
                <a:lnTo>
                  <a:pt x="431" y="542"/>
                </a:lnTo>
                <a:lnTo>
                  <a:pt x="427" y="575"/>
                </a:lnTo>
                <a:lnTo>
                  <a:pt x="422" y="607"/>
                </a:lnTo>
                <a:lnTo>
                  <a:pt x="413" y="685"/>
                </a:lnTo>
                <a:lnTo>
                  <a:pt x="334" y="674"/>
                </a:lnTo>
                <a:lnTo>
                  <a:pt x="296" y="667"/>
                </a:lnTo>
                <a:lnTo>
                  <a:pt x="293" y="666"/>
                </a:lnTo>
                <a:lnTo>
                  <a:pt x="273" y="663"/>
                </a:lnTo>
                <a:lnTo>
                  <a:pt x="222" y="654"/>
                </a:lnTo>
                <a:lnTo>
                  <a:pt x="149" y="641"/>
                </a:lnTo>
                <a:lnTo>
                  <a:pt x="124" y="637"/>
                </a:lnTo>
                <a:lnTo>
                  <a:pt x="95" y="631"/>
                </a:lnTo>
                <a:lnTo>
                  <a:pt x="0" y="613"/>
                </a:lnTo>
                <a:lnTo>
                  <a:pt x="14" y="539"/>
                </a:lnTo>
                <a:lnTo>
                  <a:pt x="26" y="473"/>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3" name="Freeform 29"/>
          <p:cNvSpPr>
            <a:spLocks noEditPoints="1"/>
          </p:cNvSpPr>
          <p:nvPr/>
        </p:nvSpPr>
        <p:spPr bwMode="auto">
          <a:xfrm>
            <a:off x="439306" y="1695131"/>
            <a:ext cx="1242175" cy="1843960"/>
          </a:xfrm>
          <a:custGeom>
            <a:avLst/>
            <a:gdLst/>
            <a:ahLst/>
            <a:cxnLst>
              <a:cxn ang="0">
                <a:pos x="92" y="517"/>
              </a:cxn>
              <a:cxn ang="0">
                <a:pos x="90" y="514"/>
              </a:cxn>
              <a:cxn ang="0">
                <a:pos x="73" y="510"/>
              </a:cxn>
              <a:cxn ang="0">
                <a:pos x="61" y="541"/>
              </a:cxn>
              <a:cxn ang="0">
                <a:pos x="32" y="509"/>
              </a:cxn>
              <a:cxn ang="0">
                <a:pos x="33" y="452"/>
              </a:cxn>
              <a:cxn ang="0">
                <a:pos x="10" y="326"/>
              </a:cxn>
              <a:cxn ang="0">
                <a:pos x="14" y="229"/>
              </a:cxn>
              <a:cxn ang="0">
                <a:pos x="45" y="106"/>
              </a:cxn>
              <a:cxn ang="0">
                <a:pos x="65" y="18"/>
              </a:cxn>
              <a:cxn ang="0">
                <a:pos x="214" y="44"/>
              </a:cxn>
              <a:cxn ang="0">
                <a:pos x="318" y="369"/>
              </a:cxn>
              <a:cxn ang="0">
                <a:pos x="299" y="449"/>
              </a:cxn>
              <a:cxn ang="0">
                <a:pos x="346" y="545"/>
              </a:cxn>
              <a:cxn ang="0">
                <a:pos x="564" y="933"/>
              </a:cxn>
              <a:cxn ang="0">
                <a:pos x="626" y="1062"/>
              </a:cxn>
              <a:cxn ang="0">
                <a:pos x="637" y="1085"/>
              </a:cxn>
              <a:cxn ang="0">
                <a:pos x="638" y="1116"/>
              </a:cxn>
              <a:cxn ang="0">
                <a:pos x="647" y="1126"/>
              </a:cxn>
              <a:cxn ang="0">
                <a:pos x="654" y="1145"/>
              </a:cxn>
              <a:cxn ang="0">
                <a:pos x="626" y="1162"/>
              </a:cxn>
              <a:cxn ang="0">
                <a:pos x="612" y="1187"/>
              </a:cxn>
              <a:cxn ang="0">
                <a:pos x="611" y="1207"/>
              </a:cxn>
              <a:cxn ang="0">
                <a:pos x="605" y="1224"/>
              </a:cxn>
              <a:cxn ang="0">
                <a:pos x="592" y="1239"/>
              </a:cxn>
              <a:cxn ang="0">
                <a:pos x="585" y="1260"/>
              </a:cxn>
              <a:cxn ang="0">
                <a:pos x="582" y="1284"/>
              </a:cxn>
              <a:cxn ang="0">
                <a:pos x="594" y="1289"/>
              </a:cxn>
              <a:cxn ang="0">
                <a:pos x="588" y="1317"/>
              </a:cxn>
              <a:cxn ang="0">
                <a:pos x="585" y="1322"/>
              </a:cxn>
              <a:cxn ang="0">
                <a:pos x="573" y="1319"/>
              </a:cxn>
              <a:cxn ang="0">
                <a:pos x="354" y="1273"/>
              </a:cxn>
              <a:cxn ang="0">
                <a:pos x="351" y="1256"/>
              </a:cxn>
              <a:cxn ang="0">
                <a:pos x="304" y="1131"/>
              </a:cxn>
              <a:cxn ang="0">
                <a:pos x="282" y="1116"/>
              </a:cxn>
              <a:cxn ang="0">
                <a:pos x="221" y="1058"/>
              </a:cxn>
              <a:cxn ang="0">
                <a:pos x="162" y="1002"/>
              </a:cxn>
              <a:cxn ang="0">
                <a:pos x="121" y="959"/>
              </a:cxn>
              <a:cxn ang="0">
                <a:pos x="130" y="915"/>
              </a:cxn>
              <a:cxn ang="0">
                <a:pos x="120" y="866"/>
              </a:cxn>
              <a:cxn ang="0">
                <a:pos x="87" y="799"/>
              </a:cxn>
              <a:cxn ang="0">
                <a:pos x="75" y="701"/>
              </a:cxn>
              <a:cxn ang="0">
                <a:pos x="70" y="656"/>
              </a:cxn>
              <a:cxn ang="0">
                <a:pos x="56" y="583"/>
              </a:cxn>
              <a:cxn ang="0">
                <a:pos x="72" y="556"/>
              </a:cxn>
              <a:cxn ang="0">
                <a:pos x="85" y="590"/>
              </a:cxn>
              <a:cxn ang="0">
                <a:pos x="77" y="526"/>
              </a:cxn>
              <a:cxn ang="0">
                <a:pos x="144" y="531"/>
              </a:cxn>
              <a:cxn ang="0">
                <a:pos x="138" y="528"/>
              </a:cxn>
              <a:cxn ang="0">
                <a:pos x="191" y="1065"/>
              </a:cxn>
              <a:cxn ang="0">
                <a:pos x="161" y="1057"/>
              </a:cxn>
              <a:cxn ang="0">
                <a:pos x="148" y="1051"/>
              </a:cxn>
              <a:cxn ang="0">
                <a:pos x="273" y="1165"/>
              </a:cxn>
              <a:cxn ang="0">
                <a:pos x="257" y="1158"/>
              </a:cxn>
              <a:cxn ang="0">
                <a:pos x="242" y="1207"/>
              </a:cxn>
            </a:cxnLst>
            <a:rect l="0" t="0" r="r" b="b"/>
            <a:pathLst>
              <a:path w="656" h="1324">
                <a:moveTo>
                  <a:pt x="140" y="519"/>
                </a:moveTo>
                <a:lnTo>
                  <a:pt x="127" y="528"/>
                </a:lnTo>
                <a:lnTo>
                  <a:pt x="118" y="525"/>
                </a:lnTo>
                <a:lnTo>
                  <a:pt x="113" y="515"/>
                </a:lnTo>
                <a:lnTo>
                  <a:pt x="92" y="517"/>
                </a:lnTo>
                <a:lnTo>
                  <a:pt x="91" y="506"/>
                </a:lnTo>
                <a:lnTo>
                  <a:pt x="90" y="499"/>
                </a:lnTo>
                <a:lnTo>
                  <a:pt x="88" y="500"/>
                </a:lnTo>
                <a:lnTo>
                  <a:pt x="91" y="506"/>
                </a:lnTo>
                <a:lnTo>
                  <a:pt x="90" y="514"/>
                </a:lnTo>
                <a:lnTo>
                  <a:pt x="81" y="502"/>
                </a:lnTo>
                <a:lnTo>
                  <a:pt x="78" y="508"/>
                </a:lnTo>
                <a:lnTo>
                  <a:pt x="73" y="506"/>
                </a:lnTo>
                <a:lnTo>
                  <a:pt x="71" y="501"/>
                </a:lnTo>
                <a:lnTo>
                  <a:pt x="73" y="510"/>
                </a:lnTo>
                <a:lnTo>
                  <a:pt x="69" y="517"/>
                </a:lnTo>
                <a:lnTo>
                  <a:pt x="73" y="523"/>
                </a:lnTo>
                <a:lnTo>
                  <a:pt x="68" y="528"/>
                </a:lnTo>
                <a:lnTo>
                  <a:pt x="66" y="541"/>
                </a:lnTo>
                <a:lnTo>
                  <a:pt x="61" y="541"/>
                </a:lnTo>
                <a:lnTo>
                  <a:pt x="53" y="526"/>
                </a:lnTo>
                <a:lnTo>
                  <a:pt x="49" y="527"/>
                </a:lnTo>
                <a:lnTo>
                  <a:pt x="43" y="510"/>
                </a:lnTo>
                <a:lnTo>
                  <a:pt x="37" y="506"/>
                </a:lnTo>
                <a:lnTo>
                  <a:pt x="32" y="509"/>
                </a:lnTo>
                <a:lnTo>
                  <a:pt x="28" y="508"/>
                </a:lnTo>
                <a:lnTo>
                  <a:pt x="39" y="491"/>
                </a:lnTo>
                <a:lnTo>
                  <a:pt x="39" y="471"/>
                </a:lnTo>
                <a:lnTo>
                  <a:pt x="35" y="470"/>
                </a:lnTo>
                <a:lnTo>
                  <a:pt x="33" y="452"/>
                </a:lnTo>
                <a:lnTo>
                  <a:pt x="24" y="434"/>
                </a:lnTo>
                <a:lnTo>
                  <a:pt x="13" y="403"/>
                </a:lnTo>
                <a:lnTo>
                  <a:pt x="4" y="378"/>
                </a:lnTo>
                <a:lnTo>
                  <a:pt x="10" y="366"/>
                </a:lnTo>
                <a:lnTo>
                  <a:pt x="10" y="326"/>
                </a:lnTo>
                <a:lnTo>
                  <a:pt x="22" y="303"/>
                </a:lnTo>
                <a:lnTo>
                  <a:pt x="24" y="286"/>
                </a:lnTo>
                <a:lnTo>
                  <a:pt x="25" y="268"/>
                </a:lnTo>
                <a:lnTo>
                  <a:pt x="17" y="243"/>
                </a:lnTo>
                <a:lnTo>
                  <a:pt x="14" y="229"/>
                </a:lnTo>
                <a:lnTo>
                  <a:pt x="0" y="204"/>
                </a:lnTo>
                <a:lnTo>
                  <a:pt x="4" y="196"/>
                </a:lnTo>
                <a:lnTo>
                  <a:pt x="4" y="182"/>
                </a:lnTo>
                <a:lnTo>
                  <a:pt x="43" y="124"/>
                </a:lnTo>
                <a:lnTo>
                  <a:pt x="45" y="106"/>
                </a:lnTo>
                <a:lnTo>
                  <a:pt x="58" y="85"/>
                </a:lnTo>
                <a:lnTo>
                  <a:pt x="63" y="68"/>
                </a:lnTo>
                <a:lnTo>
                  <a:pt x="66" y="34"/>
                </a:lnTo>
                <a:lnTo>
                  <a:pt x="61" y="25"/>
                </a:lnTo>
                <a:lnTo>
                  <a:pt x="65" y="18"/>
                </a:lnTo>
                <a:lnTo>
                  <a:pt x="71" y="0"/>
                </a:lnTo>
                <a:lnTo>
                  <a:pt x="100" y="10"/>
                </a:lnTo>
                <a:lnTo>
                  <a:pt x="122" y="16"/>
                </a:lnTo>
                <a:lnTo>
                  <a:pt x="144" y="23"/>
                </a:lnTo>
                <a:lnTo>
                  <a:pt x="214" y="44"/>
                </a:lnTo>
                <a:lnTo>
                  <a:pt x="277" y="63"/>
                </a:lnTo>
                <a:lnTo>
                  <a:pt x="319" y="77"/>
                </a:lnTo>
                <a:lnTo>
                  <a:pt x="384" y="95"/>
                </a:lnTo>
                <a:lnTo>
                  <a:pt x="361" y="193"/>
                </a:lnTo>
                <a:lnTo>
                  <a:pt x="318" y="369"/>
                </a:lnTo>
                <a:lnTo>
                  <a:pt x="310" y="403"/>
                </a:lnTo>
                <a:lnTo>
                  <a:pt x="305" y="419"/>
                </a:lnTo>
                <a:lnTo>
                  <a:pt x="301" y="437"/>
                </a:lnTo>
                <a:lnTo>
                  <a:pt x="300" y="444"/>
                </a:lnTo>
                <a:lnTo>
                  <a:pt x="299" y="449"/>
                </a:lnTo>
                <a:lnTo>
                  <a:pt x="297" y="458"/>
                </a:lnTo>
                <a:lnTo>
                  <a:pt x="302" y="468"/>
                </a:lnTo>
                <a:lnTo>
                  <a:pt x="321" y="501"/>
                </a:lnTo>
                <a:lnTo>
                  <a:pt x="336" y="528"/>
                </a:lnTo>
                <a:lnTo>
                  <a:pt x="346" y="545"/>
                </a:lnTo>
                <a:lnTo>
                  <a:pt x="391" y="625"/>
                </a:lnTo>
                <a:lnTo>
                  <a:pt x="425" y="689"/>
                </a:lnTo>
                <a:lnTo>
                  <a:pt x="467" y="762"/>
                </a:lnTo>
                <a:lnTo>
                  <a:pt x="547" y="903"/>
                </a:lnTo>
                <a:lnTo>
                  <a:pt x="564" y="933"/>
                </a:lnTo>
                <a:lnTo>
                  <a:pt x="630" y="1048"/>
                </a:lnTo>
                <a:lnTo>
                  <a:pt x="629" y="1048"/>
                </a:lnTo>
                <a:lnTo>
                  <a:pt x="628" y="1054"/>
                </a:lnTo>
                <a:lnTo>
                  <a:pt x="627" y="1057"/>
                </a:lnTo>
                <a:lnTo>
                  <a:pt x="626" y="1062"/>
                </a:lnTo>
                <a:lnTo>
                  <a:pt x="630" y="1069"/>
                </a:lnTo>
                <a:lnTo>
                  <a:pt x="631" y="1078"/>
                </a:lnTo>
                <a:lnTo>
                  <a:pt x="633" y="1080"/>
                </a:lnTo>
                <a:lnTo>
                  <a:pt x="635" y="1081"/>
                </a:lnTo>
                <a:lnTo>
                  <a:pt x="637" y="1085"/>
                </a:lnTo>
                <a:lnTo>
                  <a:pt x="638" y="1099"/>
                </a:lnTo>
                <a:lnTo>
                  <a:pt x="637" y="1100"/>
                </a:lnTo>
                <a:lnTo>
                  <a:pt x="639" y="1102"/>
                </a:lnTo>
                <a:lnTo>
                  <a:pt x="640" y="1108"/>
                </a:lnTo>
                <a:lnTo>
                  <a:pt x="638" y="1116"/>
                </a:lnTo>
                <a:lnTo>
                  <a:pt x="639" y="1118"/>
                </a:lnTo>
                <a:lnTo>
                  <a:pt x="642" y="1119"/>
                </a:lnTo>
                <a:lnTo>
                  <a:pt x="644" y="1122"/>
                </a:lnTo>
                <a:lnTo>
                  <a:pt x="645" y="1125"/>
                </a:lnTo>
                <a:lnTo>
                  <a:pt x="647" y="1126"/>
                </a:lnTo>
                <a:lnTo>
                  <a:pt x="653" y="1133"/>
                </a:lnTo>
                <a:lnTo>
                  <a:pt x="655" y="1136"/>
                </a:lnTo>
                <a:lnTo>
                  <a:pt x="656" y="1140"/>
                </a:lnTo>
                <a:lnTo>
                  <a:pt x="656" y="1144"/>
                </a:lnTo>
                <a:lnTo>
                  <a:pt x="654" y="1145"/>
                </a:lnTo>
                <a:lnTo>
                  <a:pt x="644" y="1153"/>
                </a:lnTo>
                <a:lnTo>
                  <a:pt x="640" y="1155"/>
                </a:lnTo>
                <a:lnTo>
                  <a:pt x="636" y="1157"/>
                </a:lnTo>
                <a:lnTo>
                  <a:pt x="627" y="1160"/>
                </a:lnTo>
                <a:lnTo>
                  <a:pt x="626" y="1162"/>
                </a:lnTo>
                <a:lnTo>
                  <a:pt x="624" y="1169"/>
                </a:lnTo>
                <a:lnTo>
                  <a:pt x="616" y="1175"/>
                </a:lnTo>
                <a:lnTo>
                  <a:pt x="614" y="1176"/>
                </a:lnTo>
                <a:lnTo>
                  <a:pt x="617" y="1181"/>
                </a:lnTo>
                <a:lnTo>
                  <a:pt x="612" y="1187"/>
                </a:lnTo>
                <a:lnTo>
                  <a:pt x="613" y="1190"/>
                </a:lnTo>
                <a:lnTo>
                  <a:pt x="612" y="1192"/>
                </a:lnTo>
                <a:lnTo>
                  <a:pt x="612" y="1199"/>
                </a:lnTo>
                <a:lnTo>
                  <a:pt x="611" y="1202"/>
                </a:lnTo>
                <a:lnTo>
                  <a:pt x="611" y="1207"/>
                </a:lnTo>
                <a:lnTo>
                  <a:pt x="607" y="1209"/>
                </a:lnTo>
                <a:lnTo>
                  <a:pt x="608" y="1211"/>
                </a:lnTo>
                <a:lnTo>
                  <a:pt x="607" y="1216"/>
                </a:lnTo>
                <a:lnTo>
                  <a:pt x="605" y="1222"/>
                </a:lnTo>
                <a:lnTo>
                  <a:pt x="605" y="1224"/>
                </a:lnTo>
                <a:lnTo>
                  <a:pt x="600" y="1230"/>
                </a:lnTo>
                <a:lnTo>
                  <a:pt x="597" y="1232"/>
                </a:lnTo>
                <a:lnTo>
                  <a:pt x="595" y="1233"/>
                </a:lnTo>
                <a:lnTo>
                  <a:pt x="594" y="1236"/>
                </a:lnTo>
                <a:lnTo>
                  <a:pt x="592" y="1239"/>
                </a:lnTo>
                <a:lnTo>
                  <a:pt x="585" y="1239"/>
                </a:lnTo>
                <a:lnTo>
                  <a:pt x="586" y="1245"/>
                </a:lnTo>
                <a:lnTo>
                  <a:pt x="581" y="1251"/>
                </a:lnTo>
                <a:lnTo>
                  <a:pt x="586" y="1257"/>
                </a:lnTo>
                <a:lnTo>
                  <a:pt x="585" y="1260"/>
                </a:lnTo>
                <a:lnTo>
                  <a:pt x="585" y="1261"/>
                </a:lnTo>
                <a:lnTo>
                  <a:pt x="584" y="1268"/>
                </a:lnTo>
                <a:lnTo>
                  <a:pt x="580" y="1274"/>
                </a:lnTo>
                <a:lnTo>
                  <a:pt x="579" y="1277"/>
                </a:lnTo>
                <a:lnTo>
                  <a:pt x="582" y="1284"/>
                </a:lnTo>
                <a:lnTo>
                  <a:pt x="584" y="1284"/>
                </a:lnTo>
                <a:lnTo>
                  <a:pt x="585" y="1285"/>
                </a:lnTo>
                <a:lnTo>
                  <a:pt x="587" y="1286"/>
                </a:lnTo>
                <a:lnTo>
                  <a:pt x="591" y="1286"/>
                </a:lnTo>
                <a:lnTo>
                  <a:pt x="594" y="1289"/>
                </a:lnTo>
                <a:lnTo>
                  <a:pt x="597" y="1295"/>
                </a:lnTo>
                <a:lnTo>
                  <a:pt x="596" y="1300"/>
                </a:lnTo>
                <a:lnTo>
                  <a:pt x="595" y="1311"/>
                </a:lnTo>
                <a:lnTo>
                  <a:pt x="589" y="1315"/>
                </a:lnTo>
                <a:lnTo>
                  <a:pt x="588" y="1317"/>
                </a:lnTo>
                <a:lnTo>
                  <a:pt x="588" y="1319"/>
                </a:lnTo>
                <a:lnTo>
                  <a:pt x="587" y="1319"/>
                </a:lnTo>
                <a:lnTo>
                  <a:pt x="586" y="1320"/>
                </a:lnTo>
                <a:lnTo>
                  <a:pt x="585" y="1320"/>
                </a:lnTo>
                <a:lnTo>
                  <a:pt x="585" y="1322"/>
                </a:lnTo>
                <a:lnTo>
                  <a:pt x="584" y="1322"/>
                </a:lnTo>
                <a:lnTo>
                  <a:pt x="584" y="1323"/>
                </a:lnTo>
                <a:lnTo>
                  <a:pt x="580" y="1323"/>
                </a:lnTo>
                <a:lnTo>
                  <a:pt x="580" y="1324"/>
                </a:lnTo>
                <a:lnTo>
                  <a:pt x="573" y="1319"/>
                </a:lnTo>
                <a:lnTo>
                  <a:pt x="571" y="1320"/>
                </a:lnTo>
                <a:lnTo>
                  <a:pt x="570" y="1322"/>
                </a:lnTo>
                <a:lnTo>
                  <a:pt x="447" y="1307"/>
                </a:lnTo>
                <a:lnTo>
                  <a:pt x="356" y="1297"/>
                </a:lnTo>
                <a:lnTo>
                  <a:pt x="354" y="1273"/>
                </a:lnTo>
                <a:lnTo>
                  <a:pt x="359" y="1289"/>
                </a:lnTo>
                <a:lnTo>
                  <a:pt x="360" y="1280"/>
                </a:lnTo>
                <a:lnTo>
                  <a:pt x="355" y="1270"/>
                </a:lnTo>
                <a:lnTo>
                  <a:pt x="349" y="1277"/>
                </a:lnTo>
                <a:lnTo>
                  <a:pt x="351" y="1256"/>
                </a:lnTo>
                <a:lnTo>
                  <a:pt x="354" y="1251"/>
                </a:lnTo>
                <a:lnTo>
                  <a:pt x="353" y="1223"/>
                </a:lnTo>
                <a:lnTo>
                  <a:pt x="350" y="1207"/>
                </a:lnTo>
                <a:lnTo>
                  <a:pt x="338" y="1184"/>
                </a:lnTo>
                <a:lnTo>
                  <a:pt x="304" y="1131"/>
                </a:lnTo>
                <a:lnTo>
                  <a:pt x="292" y="1124"/>
                </a:lnTo>
                <a:lnTo>
                  <a:pt x="287" y="1132"/>
                </a:lnTo>
                <a:lnTo>
                  <a:pt x="278" y="1125"/>
                </a:lnTo>
                <a:lnTo>
                  <a:pt x="278" y="1120"/>
                </a:lnTo>
                <a:lnTo>
                  <a:pt x="282" y="1116"/>
                </a:lnTo>
                <a:lnTo>
                  <a:pt x="282" y="1108"/>
                </a:lnTo>
                <a:lnTo>
                  <a:pt x="274" y="1086"/>
                </a:lnTo>
                <a:lnTo>
                  <a:pt x="253" y="1083"/>
                </a:lnTo>
                <a:lnTo>
                  <a:pt x="241" y="1077"/>
                </a:lnTo>
                <a:lnTo>
                  <a:pt x="221" y="1058"/>
                </a:lnTo>
                <a:lnTo>
                  <a:pt x="219" y="1045"/>
                </a:lnTo>
                <a:lnTo>
                  <a:pt x="205" y="1025"/>
                </a:lnTo>
                <a:lnTo>
                  <a:pt x="195" y="1017"/>
                </a:lnTo>
                <a:lnTo>
                  <a:pt x="173" y="1012"/>
                </a:lnTo>
                <a:lnTo>
                  <a:pt x="162" y="1002"/>
                </a:lnTo>
                <a:lnTo>
                  <a:pt x="152" y="998"/>
                </a:lnTo>
                <a:lnTo>
                  <a:pt x="125" y="994"/>
                </a:lnTo>
                <a:lnTo>
                  <a:pt x="123" y="983"/>
                </a:lnTo>
                <a:lnTo>
                  <a:pt x="113" y="974"/>
                </a:lnTo>
                <a:lnTo>
                  <a:pt x="121" y="959"/>
                </a:lnTo>
                <a:lnTo>
                  <a:pt x="120" y="952"/>
                </a:lnTo>
                <a:lnTo>
                  <a:pt x="124" y="941"/>
                </a:lnTo>
                <a:lnTo>
                  <a:pt x="121" y="934"/>
                </a:lnTo>
                <a:lnTo>
                  <a:pt x="125" y="926"/>
                </a:lnTo>
                <a:lnTo>
                  <a:pt x="130" y="915"/>
                </a:lnTo>
                <a:lnTo>
                  <a:pt x="130" y="907"/>
                </a:lnTo>
                <a:lnTo>
                  <a:pt x="114" y="893"/>
                </a:lnTo>
                <a:lnTo>
                  <a:pt x="113" y="886"/>
                </a:lnTo>
                <a:lnTo>
                  <a:pt x="120" y="875"/>
                </a:lnTo>
                <a:lnTo>
                  <a:pt x="120" y="866"/>
                </a:lnTo>
                <a:lnTo>
                  <a:pt x="110" y="860"/>
                </a:lnTo>
                <a:lnTo>
                  <a:pt x="103" y="835"/>
                </a:lnTo>
                <a:lnTo>
                  <a:pt x="94" y="828"/>
                </a:lnTo>
                <a:lnTo>
                  <a:pt x="93" y="811"/>
                </a:lnTo>
                <a:lnTo>
                  <a:pt x="87" y="799"/>
                </a:lnTo>
                <a:lnTo>
                  <a:pt x="76" y="757"/>
                </a:lnTo>
                <a:lnTo>
                  <a:pt x="64" y="737"/>
                </a:lnTo>
                <a:lnTo>
                  <a:pt x="66" y="702"/>
                </a:lnTo>
                <a:lnTo>
                  <a:pt x="72" y="696"/>
                </a:lnTo>
                <a:lnTo>
                  <a:pt x="75" y="701"/>
                </a:lnTo>
                <a:lnTo>
                  <a:pt x="80" y="698"/>
                </a:lnTo>
                <a:lnTo>
                  <a:pt x="90" y="678"/>
                </a:lnTo>
                <a:lnTo>
                  <a:pt x="89" y="674"/>
                </a:lnTo>
                <a:lnTo>
                  <a:pt x="85" y="659"/>
                </a:lnTo>
                <a:lnTo>
                  <a:pt x="70" y="656"/>
                </a:lnTo>
                <a:lnTo>
                  <a:pt x="62" y="646"/>
                </a:lnTo>
                <a:lnTo>
                  <a:pt x="58" y="632"/>
                </a:lnTo>
                <a:lnTo>
                  <a:pt x="51" y="612"/>
                </a:lnTo>
                <a:lnTo>
                  <a:pt x="57" y="600"/>
                </a:lnTo>
                <a:lnTo>
                  <a:pt x="56" y="583"/>
                </a:lnTo>
                <a:lnTo>
                  <a:pt x="53" y="576"/>
                </a:lnTo>
                <a:lnTo>
                  <a:pt x="59" y="556"/>
                </a:lnTo>
                <a:lnTo>
                  <a:pt x="61" y="545"/>
                </a:lnTo>
                <a:lnTo>
                  <a:pt x="70" y="544"/>
                </a:lnTo>
                <a:lnTo>
                  <a:pt x="72" y="556"/>
                </a:lnTo>
                <a:lnTo>
                  <a:pt x="70" y="558"/>
                </a:lnTo>
                <a:lnTo>
                  <a:pt x="68" y="569"/>
                </a:lnTo>
                <a:lnTo>
                  <a:pt x="84" y="595"/>
                </a:lnTo>
                <a:lnTo>
                  <a:pt x="93" y="596"/>
                </a:lnTo>
                <a:lnTo>
                  <a:pt x="85" y="590"/>
                </a:lnTo>
                <a:lnTo>
                  <a:pt x="84" y="558"/>
                </a:lnTo>
                <a:lnTo>
                  <a:pt x="76" y="551"/>
                </a:lnTo>
                <a:lnTo>
                  <a:pt x="80" y="537"/>
                </a:lnTo>
                <a:lnTo>
                  <a:pt x="76" y="533"/>
                </a:lnTo>
                <a:lnTo>
                  <a:pt x="77" y="526"/>
                </a:lnTo>
                <a:lnTo>
                  <a:pt x="85" y="523"/>
                </a:lnTo>
                <a:lnTo>
                  <a:pt x="110" y="525"/>
                </a:lnTo>
                <a:lnTo>
                  <a:pt x="133" y="536"/>
                </a:lnTo>
                <a:lnTo>
                  <a:pt x="138" y="529"/>
                </a:lnTo>
                <a:lnTo>
                  <a:pt x="144" y="531"/>
                </a:lnTo>
                <a:lnTo>
                  <a:pt x="144" y="534"/>
                </a:lnTo>
                <a:lnTo>
                  <a:pt x="145" y="534"/>
                </a:lnTo>
                <a:lnTo>
                  <a:pt x="145" y="528"/>
                </a:lnTo>
                <a:lnTo>
                  <a:pt x="148" y="525"/>
                </a:lnTo>
                <a:lnTo>
                  <a:pt x="138" y="528"/>
                </a:lnTo>
                <a:lnTo>
                  <a:pt x="140" y="519"/>
                </a:lnTo>
                <a:close/>
                <a:moveTo>
                  <a:pt x="164" y="1051"/>
                </a:moveTo>
                <a:lnTo>
                  <a:pt x="178" y="1062"/>
                </a:lnTo>
                <a:lnTo>
                  <a:pt x="188" y="1060"/>
                </a:lnTo>
                <a:lnTo>
                  <a:pt x="191" y="1065"/>
                </a:lnTo>
                <a:lnTo>
                  <a:pt x="189" y="1067"/>
                </a:lnTo>
                <a:lnTo>
                  <a:pt x="173" y="1068"/>
                </a:lnTo>
                <a:lnTo>
                  <a:pt x="162" y="1065"/>
                </a:lnTo>
                <a:lnTo>
                  <a:pt x="160" y="1059"/>
                </a:lnTo>
                <a:lnTo>
                  <a:pt x="161" y="1057"/>
                </a:lnTo>
                <a:lnTo>
                  <a:pt x="158" y="1052"/>
                </a:lnTo>
                <a:lnTo>
                  <a:pt x="164" y="1051"/>
                </a:lnTo>
                <a:close/>
                <a:moveTo>
                  <a:pt x="134" y="1062"/>
                </a:moveTo>
                <a:lnTo>
                  <a:pt x="130" y="1051"/>
                </a:lnTo>
                <a:lnTo>
                  <a:pt x="148" y="1051"/>
                </a:lnTo>
                <a:lnTo>
                  <a:pt x="152" y="1065"/>
                </a:lnTo>
                <a:lnTo>
                  <a:pt x="138" y="1068"/>
                </a:lnTo>
                <a:lnTo>
                  <a:pt x="134" y="1062"/>
                </a:lnTo>
                <a:close/>
                <a:moveTo>
                  <a:pt x="255" y="1151"/>
                </a:moveTo>
                <a:lnTo>
                  <a:pt x="273" y="1165"/>
                </a:lnTo>
                <a:lnTo>
                  <a:pt x="277" y="1176"/>
                </a:lnTo>
                <a:lnTo>
                  <a:pt x="275" y="1178"/>
                </a:lnTo>
                <a:lnTo>
                  <a:pt x="263" y="1174"/>
                </a:lnTo>
                <a:lnTo>
                  <a:pt x="263" y="1161"/>
                </a:lnTo>
                <a:lnTo>
                  <a:pt x="257" y="1158"/>
                </a:lnTo>
                <a:lnTo>
                  <a:pt x="255" y="1151"/>
                </a:lnTo>
                <a:close/>
                <a:moveTo>
                  <a:pt x="258" y="1236"/>
                </a:moveTo>
                <a:lnTo>
                  <a:pt x="252" y="1236"/>
                </a:lnTo>
                <a:lnTo>
                  <a:pt x="246" y="1224"/>
                </a:lnTo>
                <a:lnTo>
                  <a:pt x="242" y="1207"/>
                </a:lnTo>
                <a:lnTo>
                  <a:pt x="245" y="1206"/>
                </a:lnTo>
                <a:lnTo>
                  <a:pt x="246" y="1211"/>
                </a:lnTo>
                <a:lnTo>
                  <a:pt x="258" y="1236"/>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4" name="Freeform 30"/>
          <p:cNvSpPr>
            <a:spLocks/>
          </p:cNvSpPr>
          <p:nvPr/>
        </p:nvSpPr>
        <p:spPr bwMode="auto">
          <a:xfrm>
            <a:off x="6290405" y="2030776"/>
            <a:ext cx="657065" cy="651792"/>
          </a:xfrm>
          <a:custGeom>
            <a:avLst/>
            <a:gdLst/>
            <a:ahLst/>
            <a:cxnLst>
              <a:cxn ang="0">
                <a:pos x="161" y="452"/>
              </a:cxn>
              <a:cxn ang="0">
                <a:pos x="145" y="444"/>
              </a:cxn>
              <a:cxn ang="0">
                <a:pos x="134" y="452"/>
              </a:cxn>
              <a:cxn ang="0">
                <a:pos x="123" y="452"/>
              </a:cxn>
              <a:cxn ang="0">
                <a:pos x="111" y="440"/>
              </a:cxn>
              <a:cxn ang="0">
                <a:pos x="89" y="440"/>
              </a:cxn>
              <a:cxn ang="0">
                <a:pos x="78" y="421"/>
              </a:cxn>
              <a:cxn ang="0">
                <a:pos x="66" y="410"/>
              </a:cxn>
              <a:cxn ang="0">
                <a:pos x="57" y="404"/>
              </a:cxn>
              <a:cxn ang="0">
                <a:pos x="38" y="401"/>
              </a:cxn>
              <a:cxn ang="0">
                <a:pos x="31" y="380"/>
              </a:cxn>
              <a:cxn ang="0">
                <a:pos x="22" y="305"/>
              </a:cxn>
              <a:cxn ang="0">
                <a:pos x="15" y="223"/>
              </a:cxn>
              <a:cxn ang="0">
                <a:pos x="5" y="140"/>
              </a:cxn>
              <a:cxn ang="0">
                <a:pos x="0" y="85"/>
              </a:cxn>
              <a:cxn ang="0">
                <a:pos x="78" y="71"/>
              </a:cxn>
              <a:cxn ang="0">
                <a:pos x="155" y="84"/>
              </a:cxn>
              <a:cxn ang="0">
                <a:pos x="163" y="93"/>
              </a:cxn>
              <a:cxn ang="0">
                <a:pos x="220" y="78"/>
              </a:cxn>
              <a:cxn ang="0">
                <a:pos x="289" y="22"/>
              </a:cxn>
              <a:cxn ang="0">
                <a:pos x="331" y="61"/>
              </a:cxn>
              <a:cxn ang="0">
                <a:pos x="347" y="166"/>
              </a:cxn>
              <a:cxn ang="0">
                <a:pos x="338" y="175"/>
              </a:cxn>
              <a:cxn ang="0">
                <a:pos x="344" y="186"/>
              </a:cxn>
              <a:cxn ang="0">
                <a:pos x="347" y="208"/>
              </a:cxn>
              <a:cxn ang="0">
                <a:pos x="343" y="226"/>
              </a:cxn>
              <a:cxn ang="0">
                <a:pos x="342" y="254"/>
              </a:cxn>
              <a:cxn ang="0">
                <a:pos x="339" y="259"/>
              </a:cxn>
              <a:cxn ang="0">
                <a:pos x="339" y="268"/>
              </a:cxn>
              <a:cxn ang="0">
                <a:pos x="341" y="284"/>
              </a:cxn>
              <a:cxn ang="0">
                <a:pos x="339" y="295"/>
              </a:cxn>
              <a:cxn ang="0">
                <a:pos x="328" y="308"/>
              </a:cxn>
              <a:cxn ang="0">
                <a:pos x="319" y="323"/>
              </a:cxn>
              <a:cxn ang="0">
                <a:pos x="311" y="330"/>
              </a:cxn>
              <a:cxn ang="0">
                <a:pos x="297" y="329"/>
              </a:cxn>
              <a:cxn ang="0">
                <a:pos x="290" y="349"/>
              </a:cxn>
              <a:cxn ang="0">
                <a:pos x="279" y="358"/>
              </a:cxn>
              <a:cxn ang="0">
                <a:pos x="277" y="375"/>
              </a:cxn>
              <a:cxn ang="0">
                <a:pos x="278" y="383"/>
              </a:cxn>
              <a:cxn ang="0">
                <a:pos x="276" y="392"/>
              </a:cxn>
              <a:cxn ang="0">
                <a:pos x="270" y="401"/>
              </a:cxn>
              <a:cxn ang="0">
                <a:pos x="266" y="387"/>
              </a:cxn>
              <a:cxn ang="0">
                <a:pos x="257" y="390"/>
              </a:cxn>
              <a:cxn ang="0">
                <a:pos x="251" y="409"/>
              </a:cxn>
              <a:cxn ang="0">
                <a:pos x="251" y="429"/>
              </a:cxn>
              <a:cxn ang="0">
                <a:pos x="246" y="441"/>
              </a:cxn>
              <a:cxn ang="0">
                <a:pos x="239" y="462"/>
              </a:cxn>
              <a:cxn ang="0">
                <a:pos x="225" y="468"/>
              </a:cxn>
              <a:cxn ang="0">
                <a:pos x="212" y="453"/>
              </a:cxn>
              <a:cxn ang="0">
                <a:pos x="199" y="448"/>
              </a:cxn>
              <a:cxn ang="0">
                <a:pos x="194" y="430"/>
              </a:cxn>
              <a:cxn ang="0">
                <a:pos x="181" y="440"/>
              </a:cxn>
              <a:cxn ang="0">
                <a:pos x="167" y="449"/>
              </a:cxn>
            </a:cxnLst>
            <a:rect l="0" t="0" r="r" b="b"/>
            <a:pathLst>
              <a:path w="347" h="468">
                <a:moveTo>
                  <a:pt x="165" y="451"/>
                </a:moveTo>
                <a:lnTo>
                  <a:pt x="164" y="453"/>
                </a:lnTo>
                <a:lnTo>
                  <a:pt x="162" y="453"/>
                </a:lnTo>
                <a:lnTo>
                  <a:pt x="161" y="452"/>
                </a:lnTo>
                <a:lnTo>
                  <a:pt x="160" y="449"/>
                </a:lnTo>
                <a:lnTo>
                  <a:pt x="157" y="446"/>
                </a:lnTo>
                <a:lnTo>
                  <a:pt x="149" y="446"/>
                </a:lnTo>
                <a:lnTo>
                  <a:pt x="145" y="444"/>
                </a:lnTo>
                <a:lnTo>
                  <a:pt x="143" y="443"/>
                </a:lnTo>
                <a:lnTo>
                  <a:pt x="135" y="446"/>
                </a:lnTo>
                <a:lnTo>
                  <a:pt x="135" y="449"/>
                </a:lnTo>
                <a:lnTo>
                  <a:pt x="134" y="452"/>
                </a:lnTo>
                <a:lnTo>
                  <a:pt x="133" y="453"/>
                </a:lnTo>
                <a:lnTo>
                  <a:pt x="132" y="454"/>
                </a:lnTo>
                <a:lnTo>
                  <a:pt x="129" y="453"/>
                </a:lnTo>
                <a:lnTo>
                  <a:pt x="123" y="452"/>
                </a:lnTo>
                <a:lnTo>
                  <a:pt x="121" y="446"/>
                </a:lnTo>
                <a:lnTo>
                  <a:pt x="117" y="445"/>
                </a:lnTo>
                <a:lnTo>
                  <a:pt x="115" y="441"/>
                </a:lnTo>
                <a:lnTo>
                  <a:pt x="111" y="440"/>
                </a:lnTo>
                <a:lnTo>
                  <a:pt x="106" y="438"/>
                </a:lnTo>
                <a:lnTo>
                  <a:pt x="99" y="441"/>
                </a:lnTo>
                <a:lnTo>
                  <a:pt x="97" y="441"/>
                </a:lnTo>
                <a:lnTo>
                  <a:pt x="89" y="440"/>
                </a:lnTo>
                <a:lnTo>
                  <a:pt x="84" y="436"/>
                </a:lnTo>
                <a:lnTo>
                  <a:pt x="83" y="429"/>
                </a:lnTo>
                <a:lnTo>
                  <a:pt x="81" y="424"/>
                </a:lnTo>
                <a:lnTo>
                  <a:pt x="78" y="421"/>
                </a:lnTo>
                <a:lnTo>
                  <a:pt x="74" y="412"/>
                </a:lnTo>
                <a:lnTo>
                  <a:pt x="72" y="410"/>
                </a:lnTo>
                <a:lnTo>
                  <a:pt x="68" y="411"/>
                </a:lnTo>
                <a:lnTo>
                  <a:pt x="66" y="410"/>
                </a:lnTo>
                <a:lnTo>
                  <a:pt x="65" y="405"/>
                </a:lnTo>
                <a:lnTo>
                  <a:pt x="63" y="402"/>
                </a:lnTo>
                <a:lnTo>
                  <a:pt x="60" y="403"/>
                </a:lnTo>
                <a:lnTo>
                  <a:pt x="57" y="404"/>
                </a:lnTo>
                <a:lnTo>
                  <a:pt x="51" y="409"/>
                </a:lnTo>
                <a:lnTo>
                  <a:pt x="49" y="409"/>
                </a:lnTo>
                <a:lnTo>
                  <a:pt x="46" y="407"/>
                </a:lnTo>
                <a:lnTo>
                  <a:pt x="38" y="401"/>
                </a:lnTo>
                <a:lnTo>
                  <a:pt x="35" y="407"/>
                </a:lnTo>
                <a:lnTo>
                  <a:pt x="34" y="407"/>
                </a:lnTo>
                <a:lnTo>
                  <a:pt x="31" y="382"/>
                </a:lnTo>
                <a:lnTo>
                  <a:pt x="31" y="380"/>
                </a:lnTo>
                <a:lnTo>
                  <a:pt x="28" y="355"/>
                </a:lnTo>
                <a:lnTo>
                  <a:pt x="28" y="350"/>
                </a:lnTo>
                <a:lnTo>
                  <a:pt x="25" y="328"/>
                </a:lnTo>
                <a:lnTo>
                  <a:pt x="22" y="305"/>
                </a:lnTo>
                <a:lnTo>
                  <a:pt x="21" y="294"/>
                </a:lnTo>
                <a:lnTo>
                  <a:pt x="18" y="255"/>
                </a:lnTo>
                <a:lnTo>
                  <a:pt x="18" y="252"/>
                </a:lnTo>
                <a:lnTo>
                  <a:pt x="15" y="223"/>
                </a:lnTo>
                <a:lnTo>
                  <a:pt x="13" y="205"/>
                </a:lnTo>
                <a:lnTo>
                  <a:pt x="9" y="179"/>
                </a:lnTo>
                <a:lnTo>
                  <a:pt x="9" y="173"/>
                </a:lnTo>
                <a:lnTo>
                  <a:pt x="5" y="140"/>
                </a:lnTo>
                <a:lnTo>
                  <a:pt x="5" y="136"/>
                </a:lnTo>
                <a:lnTo>
                  <a:pt x="3" y="118"/>
                </a:lnTo>
                <a:lnTo>
                  <a:pt x="2" y="105"/>
                </a:lnTo>
                <a:lnTo>
                  <a:pt x="0" y="85"/>
                </a:lnTo>
                <a:lnTo>
                  <a:pt x="31" y="79"/>
                </a:lnTo>
                <a:lnTo>
                  <a:pt x="33" y="79"/>
                </a:lnTo>
                <a:lnTo>
                  <a:pt x="70" y="74"/>
                </a:lnTo>
                <a:lnTo>
                  <a:pt x="78" y="71"/>
                </a:lnTo>
                <a:lnTo>
                  <a:pt x="100" y="68"/>
                </a:lnTo>
                <a:lnTo>
                  <a:pt x="127" y="77"/>
                </a:lnTo>
                <a:lnTo>
                  <a:pt x="139" y="86"/>
                </a:lnTo>
                <a:lnTo>
                  <a:pt x="155" y="84"/>
                </a:lnTo>
                <a:lnTo>
                  <a:pt x="157" y="87"/>
                </a:lnTo>
                <a:lnTo>
                  <a:pt x="135" y="96"/>
                </a:lnTo>
                <a:lnTo>
                  <a:pt x="149" y="99"/>
                </a:lnTo>
                <a:lnTo>
                  <a:pt x="163" y="93"/>
                </a:lnTo>
                <a:lnTo>
                  <a:pt x="177" y="99"/>
                </a:lnTo>
                <a:lnTo>
                  <a:pt x="193" y="91"/>
                </a:lnTo>
                <a:lnTo>
                  <a:pt x="216" y="77"/>
                </a:lnTo>
                <a:lnTo>
                  <a:pt x="220" y="78"/>
                </a:lnTo>
                <a:lnTo>
                  <a:pt x="238" y="76"/>
                </a:lnTo>
                <a:lnTo>
                  <a:pt x="256" y="55"/>
                </a:lnTo>
                <a:lnTo>
                  <a:pt x="263" y="43"/>
                </a:lnTo>
                <a:lnTo>
                  <a:pt x="289" y="22"/>
                </a:lnTo>
                <a:lnTo>
                  <a:pt x="322" y="0"/>
                </a:lnTo>
                <a:lnTo>
                  <a:pt x="325" y="17"/>
                </a:lnTo>
                <a:lnTo>
                  <a:pt x="331" y="60"/>
                </a:lnTo>
                <a:lnTo>
                  <a:pt x="331" y="61"/>
                </a:lnTo>
                <a:lnTo>
                  <a:pt x="339" y="105"/>
                </a:lnTo>
                <a:lnTo>
                  <a:pt x="343" y="134"/>
                </a:lnTo>
                <a:lnTo>
                  <a:pt x="344" y="140"/>
                </a:lnTo>
                <a:lnTo>
                  <a:pt x="347" y="166"/>
                </a:lnTo>
                <a:lnTo>
                  <a:pt x="344" y="169"/>
                </a:lnTo>
                <a:lnTo>
                  <a:pt x="341" y="169"/>
                </a:lnTo>
                <a:lnTo>
                  <a:pt x="339" y="170"/>
                </a:lnTo>
                <a:lnTo>
                  <a:pt x="338" y="175"/>
                </a:lnTo>
                <a:lnTo>
                  <a:pt x="338" y="176"/>
                </a:lnTo>
                <a:lnTo>
                  <a:pt x="341" y="179"/>
                </a:lnTo>
                <a:lnTo>
                  <a:pt x="342" y="184"/>
                </a:lnTo>
                <a:lnTo>
                  <a:pt x="344" y="186"/>
                </a:lnTo>
                <a:lnTo>
                  <a:pt x="344" y="196"/>
                </a:lnTo>
                <a:lnTo>
                  <a:pt x="344" y="199"/>
                </a:lnTo>
                <a:lnTo>
                  <a:pt x="346" y="200"/>
                </a:lnTo>
                <a:lnTo>
                  <a:pt x="347" y="208"/>
                </a:lnTo>
                <a:lnTo>
                  <a:pt x="347" y="211"/>
                </a:lnTo>
                <a:lnTo>
                  <a:pt x="345" y="216"/>
                </a:lnTo>
                <a:lnTo>
                  <a:pt x="344" y="223"/>
                </a:lnTo>
                <a:lnTo>
                  <a:pt x="343" y="226"/>
                </a:lnTo>
                <a:lnTo>
                  <a:pt x="343" y="228"/>
                </a:lnTo>
                <a:lnTo>
                  <a:pt x="342" y="243"/>
                </a:lnTo>
                <a:lnTo>
                  <a:pt x="343" y="250"/>
                </a:lnTo>
                <a:lnTo>
                  <a:pt x="342" y="254"/>
                </a:lnTo>
                <a:lnTo>
                  <a:pt x="343" y="258"/>
                </a:lnTo>
                <a:lnTo>
                  <a:pt x="342" y="259"/>
                </a:lnTo>
                <a:lnTo>
                  <a:pt x="340" y="258"/>
                </a:lnTo>
                <a:lnTo>
                  <a:pt x="339" y="259"/>
                </a:lnTo>
                <a:lnTo>
                  <a:pt x="339" y="260"/>
                </a:lnTo>
                <a:lnTo>
                  <a:pt x="341" y="263"/>
                </a:lnTo>
                <a:lnTo>
                  <a:pt x="341" y="266"/>
                </a:lnTo>
                <a:lnTo>
                  <a:pt x="339" y="268"/>
                </a:lnTo>
                <a:lnTo>
                  <a:pt x="340" y="273"/>
                </a:lnTo>
                <a:lnTo>
                  <a:pt x="337" y="279"/>
                </a:lnTo>
                <a:lnTo>
                  <a:pt x="339" y="282"/>
                </a:lnTo>
                <a:lnTo>
                  <a:pt x="341" y="284"/>
                </a:lnTo>
                <a:lnTo>
                  <a:pt x="341" y="285"/>
                </a:lnTo>
                <a:lnTo>
                  <a:pt x="339" y="288"/>
                </a:lnTo>
                <a:lnTo>
                  <a:pt x="339" y="291"/>
                </a:lnTo>
                <a:lnTo>
                  <a:pt x="339" y="295"/>
                </a:lnTo>
                <a:lnTo>
                  <a:pt x="337" y="299"/>
                </a:lnTo>
                <a:lnTo>
                  <a:pt x="335" y="299"/>
                </a:lnTo>
                <a:lnTo>
                  <a:pt x="331" y="302"/>
                </a:lnTo>
                <a:lnTo>
                  <a:pt x="328" y="308"/>
                </a:lnTo>
                <a:lnTo>
                  <a:pt x="328" y="309"/>
                </a:lnTo>
                <a:lnTo>
                  <a:pt x="324" y="315"/>
                </a:lnTo>
                <a:lnTo>
                  <a:pt x="323" y="318"/>
                </a:lnTo>
                <a:lnTo>
                  <a:pt x="319" y="323"/>
                </a:lnTo>
                <a:lnTo>
                  <a:pt x="317" y="326"/>
                </a:lnTo>
                <a:lnTo>
                  <a:pt x="315" y="327"/>
                </a:lnTo>
                <a:lnTo>
                  <a:pt x="314" y="329"/>
                </a:lnTo>
                <a:lnTo>
                  <a:pt x="311" y="330"/>
                </a:lnTo>
                <a:lnTo>
                  <a:pt x="307" y="335"/>
                </a:lnTo>
                <a:lnTo>
                  <a:pt x="305" y="336"/>
                </a:lnTo>
                <a:lnTo>
                  <a:pt x="298" y="330"/>
                </a:lnTo>
                <a:lnTo>
                  <a:pt x="297" y="329"/>
                </a:lnTo>
                <a:lnTo>
                  <a:pt x="296" y="330"/>
                </a:lnTo>
                <a:lnTo>
                  <a:pt x="291" y="338"/>
                </a:lnTo>
                <a:lnTo>
                  <a:pt x="290" y="341"/>
                </a:lnTo>
                <a:lnTo>
                  <a:pt x="290" y="349"/>
                </a:lnTo>
                <a:lnTo>
                  <a:pt x="282" y="350"/>
                </a:lnTo>
                <a:lnTo>
                  <a:pt x="281" y="351"/>
                </a:lnTo>
                <a:lnTo>
                  <a:pt x="281" y="357"/>
                </a:lnTo>
                <a:lnTo>
                  <a:pt x="279" y="358"/>
                </a:lnTo>
                <a:lnTo>
                  <a:pt x="277" y="362"/>
                </a:lnTo>
                <a:lnTo>
                  <a:pt x="279" y="369"/>
                </a:lnTo>
                <a:lnTo>
                  <a:pt x="279" y="373"/>
                </a:lnTo>
                <a:lnTo>
                  <a:pt x="277" y="375"/>
                </a:lnTo>
                <a:lnTo>
                  <a:pt x="274" y="376"/>
                </a:lnTo>
                <a:lnTo>
                  <a:pt x="274" y="377"/>
                </a:lnTo>
                <a:lnTo>
                  <a:pt x="275" y="379"/>
                </a:lnTo>
                <a:lnTo>
                  <a:pt x="278" y="383"/>
                </a:lnTo>
                <a:lnTo>
                  <a:pt x="279" y="388"/>
                </a:lnTo>
                <a:lnTo>
                  <a:pt x="281" y="393"/>
                </a:lnTo>
                <a:lnTo>
                  <a:pt x="279" y="394"/>
                </a:lnTo>
                <a:lnTo>
                  <a:pt x="276" y="392"/>
                </a:lnTo>
                <a:lnTo>
                  <a:pt x="275" y="393"/>
                </a:lnTo>
                <a:lnTo>
                  <a:pt x="274" y="400"/>
                </a:lnTo>
                <a:lnTo>
                  <a:pt x="272" y="402"/>
                </a:lnTo>
                <a:lnTo>
                  <a:pt x="270" y="401"/>
                </a:lnTo>
                <a:lnTo>
                  <a:pt x="268" y="400"/>
                </a:lnTo>
                <a:lnTo>
                  <a:pt x="270" y="394"/>
                </a:lnTo>
                <a:lnTo>
                  <a:pt x="266" y="388"/>
                </a:lnTo>
                <a:lnTo>
                  <a:pt x="266" y="387"/>
                </a:lnTo>
                <a:lnTo>
                  <a:pt x="263" y="388"/>
                </a:lnTo>
                <a:lnTo>
                  <a:pt x="261" y="385"/>
                </a:lnTo>
                <a:lnTo>
                  <a:pt x="257" y="386"/>
                </a:lnTo>
                <a:lnTo>
                  <a:pt x="257" y="390"/>
                </a:lnTo>
                <a:lnTo>
                  <a:pt x="255" y="392"/>
                </a:lnTo>
                <a:lnTo>
                  <a:pt x="254" y="394"/>
                </a:lnTo>
                <a:lnTo>
                  <a:pt x="251" y="402"/>
                </a:lnTo>
                <a:lnTo>
                  <a:pt x="251" y="409"/>
                </a:lnTo>
                <a:lnTo>
                  <a:pt x="248" y="413"/>
                </a:lnTo>
                <a:lnTo>
                  <a:pt x="247" y="417"/>
                </a:lnTo>
                <a:lnTo>
                  <a:pt x="251" y="426"/>
                </a:lnTo>
                <a:lnTo>
                  <a:pt x="251" y="429"/>
                </a:lnTo>
                <a:lnTo>
                  <a:pt x="254" y="435"/>
                </a:lnTo>
                <a:lnTo>
                  <a:pt x="252" y="440"/>
                </a:lnTo>
                <a:lnTo>
                  <a:pt x="250" y="442"/>
                </a:lnTo>
                <a:lnTo>
                  <a:pt x="246" y="441"/>
                </a:lnTo>
                <a:lnTo>
                  <a:pt x="245" y="443"/>
                </a:lnTo>
                <a:lnTo>
                  <a:pt x="245" y="458"/>
                </a:lnTo>
                <a:lnTo>
                  <a:pt x="244" y="460"/>
                </a:lnTo>
                <a:lnTo>
                  <a:pt x="239" y="462"/>
                </a:lnTo>
                <a:lnTo>
                  <a:pt x="236" y="462"/>
                </a:lnTo>
                <a:lnTo>
                  <a:pt x="231" y="467"/>
                </a:lnTo>
                <a:lnTo>
                  <a:pt x="227" y="468"/>
                </a:lnTo>
                <a:lnTo>
                  <a:pt x="225" y="468"/>
                </a:lnTo>
                <a:lnTo>
                  <a:pt x="224" y="467"/>
                </a:lnTo>
                <a:lnTo>
                  <a:pt x="220" y="460"/>
                </a:lnTo>
                <a:lnTo>
                  <a:pt x="215" y="457"/>
                </a:lnTo>
                <a:lnTo>
                  <a:pt x="212" y="453"/>
                </a:lnTo>
                <a:lnTo>
                  <a:pt x="209" y="452"/>
                </a:lnTo>
                <a:lnTo>
                  <a:pt x="203" y="452"/>
                </a:lnTo>
                <a:lnTo>
                  <a:pt x="201" y="451"/>
                </a:lnTo>
                <a:lnTo>
                  <a:pt x="199" y="448"/>
                </a:lnTo>
                <a:lnTo>
                  <a:pt x="197" y="441"/>
                </a:lnTo>
                <a:lnTo>
                  <a:pt x="195" y="437"/>
                </a:lnTo>
                <a:lnTo>
                  <a:pt x="195" y="433"/>
                </a:lnTo>
                <a:lnTo>
                  <a:pt x="194" y="430"/>
                </a:lnTo>
                <a:lnTo>
                  <a:pt x="191" y="430"/>
                </a:lnTo>
                <a:lnTo>
                  <a:pt x="187" y="434"/>
                </a:lnTo>
                <a:lnTo>
                  <a:pt x="183" y="435"/>
                </a:lnTo>
                <a:lnTo>
                  <a:pt x="181" y="440"/>
                </a:lnTo>
                <a:lnTo>
                  <a:pt x="177" y="442"/>
                </a:lnTo>
                <a:lnTo>
                  <a:pt x="175" y="449"/>
                </a:lnTo>
                <a:lnTo>
                  <a:pt x="173" y="450"/>
                </a:lnTo>
                <a:lnTo>
                  <a:pt x="167" y="449"/>
                </a:lnTo>
                <a:lnTo>
                  <a:pt x="165" y="451"/>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5" name="Freeform 31"/>
          <p:cNvSpPr>
            <a:spLocks/>
          </p:cNvSpPr>
          <p:nvPr/>
        </p:nvSpPr>
        <p:spPr bwMode="auto">
          <a:xfrm>
            <a:off x="5319009" y="2046096"/>
            <a:ext cx="632449" cy="967940"/>
          </a:xfrm>
          <a:custGeom>
            <a:avLst/>
            <a:gdLst/>
            <a:ahLst/>
            <a:cxnLst>
              <a:cxn ang="0">
                <a:pos x="268" y="639"/>
              </a:cxn>
              <a:cxn ang="0">
                <a:pos x="270" y="679"/>
              </a:cxn>
              <a:cxn ang="0">
                <a:pos x="247" y="672"/>
              </a:cxn>
              <a:cxn ang="0">
                <a:pos x="216" y="679"/>
              </a:cxn>
              <a:cxn ang="0">
                <a:pos x="211" y="695"/>
              </a:cxn>
              <a:cxn ang="0">
                <a:pos x="200" y="687"/>
              </a:cxn>
              <a:cxn ang="0">
                <a:pos x="195" y="682"/>
              </a:cxn>
              <a:cxn ang="0">
                <a:pos x="182" y="660"/>
              </a:cxn>
              <a:cxn ang="0">
                <a:pos x="186" y="638"/>
              </a:cxn>
              <a:cxn ang="0">
                <a:pos x="178" y="608"/>
              </a:cxn>
              <a:cxn ang="0">
                <a:pos x="149" y="584"/>
              </a:cxn>
              <a:cxn ang="0">
                <a:pos x="141" y="577"/>
              </a:cxn>
              <a:cxn ang="0">
                <a:pos x="115" y="559"/>
              </a:cxn>
              <a:cxn ang="0">
                <a:pos x="106" y="526"/>
              </a:cxn>
              <a:cxn ang="0">
                <a:pos x="117" y="492"/>
              </a:cxn>
              <a:cxn ang="0">
                <a:pos x="122" y="471"/>
              </a:cxn>
              <a:cxn ang="0">
                <a:pos x="92" y="457"/>
              </a:cxn>
              <a:cxn ang="0">
                <a:pos x="71" y="446"/>
              </a:cxn>
              <a:cxn ang="0">
                <a:pos x="64" y="416"/>
              </a:cxn>
              <a:cxn ang="0">
                <a:pos x="32" y="387"/>
              </a:cxn>
              <a:cxn ang="0">
                <a:pos x="7" y="349"/>
              </a:cxn>
              <a:cxn ang="0">
                <a:pos x="1" y="323"/>
              </a:cxn>
              <a:cxn ang="0">
                <a:pos x="6" y="283"/>
              </a:cxn>
              <a:cxn ang="0">
                <a:pos x="6" y="263"/>
              </a:cxn>
              <a:cxn ang="0">
                <a:pos x="28" y="244"/>
              </a:cxn>
              <a:cxn ang="0">
                <a:pos x="39" y="210"/>
              </a:cxn>
              <a:cxn ang="0">
                <a:pos x="27" y="176"/>
              </a:cxn>
              <a:cxn ang="0">
                <a:pos x="37" y="152"/>
              </a:cxn>
              <a:cxn ang="0">
                <a:pos x="68" y="137"/>
              </a:cxn>
              <a:cxn ang="0">
                <a:pos x="83" y="121"/>
              </a:cxn>
              <a:cxn ang="0">
                <a:pos x="96" y="77"/>
              </a:cxn>
              <a:cxn ang="0">
                <a:pos x="89" y="57"/>
              </a:cxn>
              <a:cxn ang="0">
                <a:pos x="70" y="32"/>
              </a:cxn>
              <a:cxn ang="0">
                <a:pos x="54" y="15"/>
              </a:cxn>
              <a:cxn ang="0">
                <a:pos x="184" y="8"/>
              </a:cxn>
              <a:cxn ang="0">
                <a:pos x="271" y="23"/>
              </a:cxn>
              <a:cxn ang="0">
                <a:pos x="305" y="147"/>
              </a:cxn>
              <a:cxn ang="0">
                <a:pos x="317" y="288"/>
              </a:cxn>
              <a:cxn ang="0">
                <a:pos x="318" y="396"/>
              </a:cxn>
              <a:cxn ang="0">
                <a:pos x="322" y="409"/>
              </a:cxn>
              <a:cxn ang="0">
                <a:pos x="320" y="421"/>
              </a:cxn>
              <a:cxn ang="0">
                <a:pos x="327" y="435"/>
              </a:cxn>
              <a:cxn ang="0">
                <a:pos x="333" y="458"/>
              </a:cxn>
              <a:cxn ang="0">
                <a:pos x="325" y="477"/>
              </a:cxn>
              <a:cxn ang="0">
                <a:pos x="324" y="495"/>
              </a:cxn>
              <a:cxn ang="0">
                <a:pos x="318" y="504"/>
              </a:cxn>
              <a:cxn ang="0">
                <a:pos x="308" y="521"/>
              </a:cxn>
              <a:cxn ang="0">
                <a:pos x="300" y="531"/>
              </a:cxn>
              <a:cxn ang="0">
                <a:pos x="302" y="545"/>
              </a:cxn>
              <a:cxn ang="0">
                <a:pos x="296" y="555"/>
              </a:cxn>
              <a:cxn ang="0">
                <a:pos x="297" y="570"/>
              </a:cxn>
              <a:cxn ang="0">
                <a:pos x="299" y="574"/>
              </a:cxn>
              <a:cxn ang="0">
                <a:pos x="295" y="582"/>
              </a:cxn>
              <a:cxn ang="0">
                <a:pos x="291" y="608"/>
              </a:cxn>
            </a:cxnLst>
            <a:rect l="0" t="0" r="r" b="b"/>
            <a:pathLst>
              <a:path w="334" h="695">
                <a:moveTo>
                  <a:pt x="300" y="622"/>
                </a:moveTo>
                <a:lnTo>
                  <a:pt x="299" y="626"/>
                </a:lnTo>
                <a:lnTo>
                  <a:pt x="280" y="632"/>
                </a:lnTo>
                <a:lnTo>
                  <a:pt x="277" y="637"/>
                </a:lnTo>
                <a:lnTo>
                  <a:pt x="272" y="635"/>
                </a:lnTo>
                <a:lnTo>
                  <a:pt x="268" y="639"/>
                </a:lnTo>
                <a:lnTo>
                  <a:pt x="265" y="651"/>
                </a:lnTo>
                <a:lnTo>
                  <a:pt x="267" y="656"/>
                </a:lnTo>
                <a:lnTo>
                  <a:pt x="271" y="663"/>
                </a:lnTo>
                <a:lnTo>
                  <a:pt x="274" y="668"/>
                </a:lnTo>
                <a:lnTo>
                  <a:pt x="272" y="675"/>
                </a:lnTo>
                <a:lnTo>
                  <a:pt x="270" y="679"/>
                </a:lnTo>
                <a:lnTo>
                  <a:pt x="269" y="680"/>
                </a:lnTo>
                <a:lnTo>
                  <a:pt x="267" y="680"/>
                </a:lnTo>
                <a:lnTo>
                  <a:pt x="263" y="680"/>
                </a:lnTo>
                <a:lnTo>
                  <a:pt x="258" y="675"/>
                </a:lnTo>
                <a:lnTo>
                  <a:pt x="252" y="673"/>
                </a:lnTo>
                <a:lnTo>
                  <a:pt x="247" y="672"/>
                </a:lnTo>
                <a:lnTo>
                  <a:pt x="247" y="671"/>
                </a:lnTo>
                <a:lnTo>
                  <a:pt x="237" y="666"/>
                </a:lnTo>
                <a:lnTo>
                  <a:pt x="231" y="664"/>
                </a:lnTo>
                <a:lnTo>
                  <a:pt x="226" y="664"/>
                </a:lnTo>
                <a:lnTo>
                  <a:pt x="221" y="670"/>
                </a:lnTo>
                <a:lnTo>
                  <a:pt x="216" y="679"/>
                </a:lnTo>
                <a:lnTo>
                  <a:pt x="214" y="681"/>
                </a:lnTo>
                <a:lnTo>
                  <a:pt x="212" y="684"/>
                </a:lnTo>
                <a:lnTo>
                  <a:pt x="212" y="690"/>
                </a:lnTo>
                <a:lnTo>
                  <a:pt x="214" y="692"/>
                </a:lnTo>
                <a:lnTo>
                  <a:pt x="216" y="693"/>
                </a:lnTo>
                <a:lnTo>
                  <a:pt x="211" y="695"/>
                </a:lnTo>
                <a:lnTo>
                  <a:pt x="210" y="689"/>
                </a:lnTo>
                <a:lnTo>
                  <a:pt x="207" y="688"/>
                </a:lnTo>
                <a:lnTo>
                  <a:pt x="205" y="682"/>
                </a:lnTo>
                <a:lnTo>
                  <a:pt x="203" y="682"/>
                </a:lnTo>
                <a:lnTo>
                  <a:pt x="202" y="683"/>
                </a:lnTo>
                <a:lnTo>
                  <a:pt x="200" y="687"/>
                </a:lnTo>
                <a:lnTo>
                  <a:pt x="205" y="690"/>
                </a:lnTo>
                <a:lnTo>
                  <a:pt x="206" y="692"/>
                </a:lnTo>
                <a:lnTo>
                  <a:pt x="204" y="693"/>
                </a:lnTo>
                <a:lnTo>
                  <a:pt x="202" y="692"/>
                </a:lnTo>
                <a:lnTo>
                  <a:pt x="195" y="688"/>
                </a:lnTo>
                <a:lnTo>
                  <a:pt x="195" y="682"/>
                </a:lnTo>
                <a:lnTo>
                  <a:pt x="191" y="677"/>
                </a:lnTo>
                <a:lnTo>
                  <a:pt x="189" y="674"/>
                </a:lnTo>
                <a:lnTo>
                  <a:pt x="187" y="667"/>
                </a:lnTo>
                <a:lnTo>
                  <a:pt x="187" y="663"/>
                </a:lnTo>
                <a:lnTo>
                  <a:pt x="184" y="663"/>
                </a:lnTo>
                <a:lnTo>
                  <a:pt x="182" y="660"/>
                </a:lnTo>
                <a:lnTo>
                  <a:pt x="182" y="657"/>
                </a:lnTo>
                <a:lnTo>
                  <a:pt x="183" y="654"/>
                </a:lnTo>
                <a:lnTo>
                  <a:pt x="186" y="652"/>
                </a:lnTo>
                <a:lnTo>
                  <a:pt x="188" y="650"/>
                </a:lnTo>
                <a:lnTo>
                  <a:pt x="189" y="643"/>
                </a:lnTo>
                <a:lnTo>
                  <a:pt x="186" y="638"/>
                </a:lnTo>
                <a:lnTo>
                  <a:pt x="182" y="633"/>
                </a:lnTo>
                <a:lnTo>
                  <a:pt x="179" y="624"/>
                </a:lnTo>
                <a:lnTo>
                  <a:pt x="179" y="618"/>
                </a:lnTo>
                <a:lnTo>
                  <a:pt x="179" y="614"/>
                </a:lnTo>
                <a:lnTo>
                  <a:pt x="179" y="610"/>
                </a:lnTo>
                <a:lnTo>
                  <a:pt x="178" y="608"/>
                </a:lnTo>
                <a:lnTo>
                  <a:pt x="174" y="608"/>
                </a:lnTo>
                <a:lnTo>
                  <a:pt x="166" y="604"/>
                </a:lnTo>
                <a:lnTo>
                  <a:pt x="165" y="599"/>
                </a:lnTo>
                <a:lnTo>
                  <a:pt x="163" y="596"/>
                </a:lnTo>
                <a:lnTo>
                  <a:pt x="160" y="592"/>
                </a:lnTo>
                <a:lnTo>
                  <a:pt x="149" y="584"/>
                </a:lnTo>
                <a:lnTo>
                  <a:pt x="148" y="584"/>
                </a:lnTo>
                <a:lnTo>
                  <a:pt x="148" y="587"/>
                </a:lnTo>
                <a:lnTo>
                  <a:pt x="146" y="589"/>
                </a:lnTo>
                <a:lnTo>
                  <a:pt x="143" y="589"/>
                </a:lnTo>
                <a:lnTo>
                  <a:pt x="139" y="584"/>
                </a:lnTo>
                <a:lnTo>
                  <a:pt x="141" y="577"/>
                </a:lnTo>
                <a:lnTo>
                  <a:pt x="135" y="577"/>
                </a:lnTo>
                <a:lnTo>
                  <a:pt x="133" y="574"/>
                </a:lnTo>
                <a:lnTo>
                  <a:pt x="127" y="571"/>
                </a:lnTo>
                <a:lnTo>
                  <a:pt x="125" y="567"/>
                </a:lnTo>
                <a:lnTo>
                  <a:pt x="119" y="564"/>
                </a:lnTo>
                <a:lnTo>
                  <a:pt x="115" y="559"/>
                </a:lnTo>
                <a:lnTo>
                  <a:pt x="112" y="555"/>
                </a:lnTo>
                <a:lnTo>
                  <a:pt x="108" y="551"/>
                </a:lnTo>
                <a:lnTo>
                  <a:pt x="105" y="547"/>
                </a:lnTo>
                <a:lnTo>
                  <a:pt x="105" y="535"/>
                </a:lnTo>
                <a:lnTo>
                  <a:pt x="105" y="530"/>
                </a:lnTo>
                <a:lnTo>
                  <a:pt x="106" y="526"/>
                </a:lnTo>
                <a:lnTo>
                  <a:pt x="109" y="522"/>
                </a:lnTo>
                <a:lnTo>
                  <a:pt x="111" y="510"/>
                </a:lnTo>
                <a:lnTo>
                  <a:pt x="111" y="508"/>
                </a:lnTo>
                <a:lnTo>
                  <a:pt x="113" y="505"/>
                </a:lnTo>
                <a:lnTo>
                  <a:pt x="117" y="499"/>
                </a:lnTo>
                <a:lnTo>
                  <a:pt x="117" y="492"/>
                </a:lnTo>
                <a:lnTo>
                  <a:pt x="115" y="488"/>
                </a:lnTo>
                <a:lnTo>
                  <a:pt x="115" y="484"/>
                </a:lnTo>
                <a:lnTo>
                  <a:pt x="117" y="479"/>
                </a:lnTo>
                <a:lnTo>
                  <a:pt x="119" y="476"/>
                </a:lnTo>
                <a:lnTo>
                  <a:pt x="120" y="475"/>
                </a:lnTo>
                <a:lnTo>
                  <a:pt x="122" y="471"/>
                </a:lnTo>
                <a:lnTo>
                  <a:pt x="119" y="468"/>
                </a:lnTo>
                <a:lnTo>
                  <a:pt x="110" y="462"/>
                </a:lnTo>
                <a:lnTo>
                  <a:pt x="107" y="460"/>
                </a:lnTo>
                <a:lnTo>
                  <a:pt x="103" y="460"/>
                </a:lnTo>
                <a:lnTo>
                  <a:pt x="96" y="456"/>
                </a:lnTo>
                <a:lnTo>
                  <a:pt x="92" y="457"/>
                </a:lnTo>
                <a:lnTo>
                  <a:pt x="87" y="465"/>
                </a:lnTo>
                <a:lnTo>
                  <a:pt x="84" y="468"/>
                </a:lnTo>
                <a:lnTo>
                  <a:pt x="79" y="467"/>
                </a:lnTo>
                <a:lnTo>
                  <a:pt x="76" y="460"/>
                </a:lnTo>
                <a:lnTo>
                  <a:pt x="71" y="448"/>
                </a:lnTo>
                <a:lnTo>
                  <a:pt x="71" y="446"/>
                </a:lnTo>
                <a:lnTo>
                  <a:pt x="73" y="441"/>
                </a:lnTo>
                <a:lnTo>
                  <a:pt x="70" y="435"/>
                </a:lnTo>
                <a:lnTo>
                  <a:pt x="69" y="429"/>
                </a:lnTo>
                <a:lnTo>
                  <a:pt x="68" y="425"/>
                </a:lnTo>
                <a:lnTo>
                  <a:pt x="68" y="422"/>
                </a:lnTo>
                <a:lnTo>
                  <a:pt x="64" y="416"/>
                </a:lnTo>
                <a:lnTo>
                  <a:pt x="59" y="409"/>
                </a:lnTo>
                <a:lnTo>
                  <a:pt x="50" y="404"/>
                </a:lnTo>
                <a:lnTo>
                  <a:pt x="43" y="399"/>
                </a:lnTo>
                <a:lnTo>
                  <a:pt x="41" y="396"/>
                </a:lnTo>
                <a:lnTo>
                  <a:pt x="37" y="389"/>
                </a:lnTo>
                <a:lnTo>
                  <a:pt x="32" y="387"/>
                </a:lnTo>
                <a:lnTo>
                  <a:pt x="29" y="381"/>
                </a:lnTo>
                <a:lnTo>
                  <a:pt x="18" y="371"/>
                </a:lnTo>
                <a:lnTo>
                  <a:pt x="15" y="365"/>
                </a:lnTo>
                <a:lnTo>
                  <a:pt x="14" y="360"/>
                </a:lnTo>
                <a:lnTo>
                  <a:pt x="13" y="356"/>
                </a:lnTo>
                <a:lnTo>
                  <a:pt x="7" y="349"/>
                </a:lnTo>
                <a:lnTo>
                  <a:pt x="6" y="346"/>
                </a:lnTo>
                <a:lnTo>
                  <a:pt x="9" y="343"/>
                </a:lnTo>
                <a:lnTo>
                  <a:pt x="9" y="341"/>
                </a:lnTo>
                <a:lnTo>
                  <a:pt x="6" y="338"/>
                </a:lnTo>
                <a:lnTo>
                  <a:pt x="3" y="331"/>
                </a:lnTo>
                <a:lnTo>
                  <a:pt x="1" y="323"/>
                </a:lnTo>
                <a:lnTo>
                  <a:pt x="0" y="315"/>
                </a:lnTo>
                <a:lnTo>
                  <a:pt x="1" y="307"/>
                </a:lnTo>
                <a:lnTo>
                  <a:pt x="1" y="300"/>
                </a:lnTo>
                <a:lnTo>
                  <a:pt x="1" y="293"/>
                </a:lnTo>
                <a:lnTo>
                  <a:pt x="4" y="285"/>
                </a:lnTo>
                <a:lnTo>
                  <a:pt x="6" y="283"/>
                </a:lnTo>
                <a:lnTo>
                  <a:pt x="10" y="282"/>
                </a:lnTo>
                <a:lnTo>
                  <a:pt x="10" y="281"/>
                </a:lnTo>
                <a:lnTo>
                  <a:pt x="9" y="275"/>
                </a:lnTo>
                <a:lnTo>
                  <a:pt x="10" y="268"/>
                </a:lnTo>
                <a:lnTo>
                  <a:pt x="9" y="265"/>
                </a:lnTo>
                <a:lnTo>
                  <a:pt x="6" y="263"/>
                </a:lnTo>
                <a:lnTo>
                  <a:pt x="6" y="260"/>
                </a:lnTo>
                <a:lnTo>
                  <a:pt x="9" y="256"/>
                </a:lnTo>
                <a:lnTo>
                  <a:pt x="17" y="251"/>
                </a:lnTo>
                <a:lnTo>
                  <a:pt x="21" y="250"/>
                </a:lnTo>
                <a:lnTo>
                  <a:pt x="26" y="248"/>
                </a:lnTo>
                <a:lnTo>
                  <a:pt x="28" y="244"/>
                </a:lnTo>
                <a:lnTo>
                  <a:pt x="29" y="242"/>
                </a:lnTo>
                <a:lnTo>
                  <a:pt x="30" y="235"/>
                </a:lnTo>
                <a:lnTo>
                  <a:pt x="30" y="226"/>
                </a:lnTo>
                <a:lnTo>
                  <a:pt x="33" y="221"/>
                </a:lnTo>
                <a:lnTo>
                  <a:pt x="37" y="214"/>
                </a:lnTo>
                <a:lnTo>
                  <a:pt x="39" y="210"/>
                </a:lnTo>
                <a:lnTo>
                  <a:pt x="39" y="196"/>
                </a:lnTo>
                <a:lnTo>
                  <a:pt x="38" y="191"/>
                </a:lnTo>
                <a:lnTo>
                  <a:pt x="36" y="187"/>
                </a:lnTo>
                <a:lnTo>
                  <a:pt x="33" y="184"/>
                </a:lnTo>
                <a:lnTo>
                  <a:pt x="31" y="183"/>
                </a:lnTo>
                <a:lnTo>
                  <a:pt x="27" y="176"/>
                </a:lnTo>
                <a:lnTo>
                  <a:pt x="27" y="172"/>
                </a:lnTo>
                <a:lnTo>
                  <a:pt x="28" y="164"/>
                </a:lnTo>
                <a:lnTo>
                  <a:pt x="29" y="155"/>
                </a:lnTo>
                <a:lnTo>
                  <a:pt x="31" y="152"/>
                </a:lnTo>
                <a:lnTo>
                  <a:pt x="33" y="151"/>
                </a:lnTo>
                <a:lnTo>
                  <a:pt x="37" y="152"/>
                </a:lnTo>
                <a:lnTo>
                  <a:pt x="45" y="149"/>
                </a:lnTo>
                <a:lnTo>
                  <a:pt x="50" y="148"/>
                </a:lnTo>
                <a:lnTo>
                  <a:pt x="55" y="148"/>
                </a:lnTo>
                <a:lnTo>
                  <a:pt x="60" y="146"/>
                </a:lnTo>
                <a:lnTo>
                  <a:pt x="64" y="140"/>
                </a:lnTo>
                <a:lnTo>
                  <a:pt x="68" y="137"/>
                </a:lnTo>
                <a:lnTo>
                  <a:pt x="75" y="137"/>
                </a:lnTo>
                <a:lnTo>
                  <a:pt x="77" y="134"/>
                </a:lnTo>
                <a:lnTo>
                  <a:pt x="77" y="131"/>
                </a:lnTo>
                <a:lnTo>
                  <a:pt x="83" y="129"/>
                </a:lnTo>
                <a:lnTo>
                  <a:pt x="83" y="126"/>
                </a:lnTo>
                <a:lnTo>
                  <a:pt x="83" y="121"/>
                </a:lnTo>
                <a:lnTo>
                  <a:pt x="84" y="111"/>
                </a:lnTo>
                <a:lnTo>
                  <a:pt x="85" y="107"/>
                </a:lnTo>
                <a:lnTo>
                  <a:pt x="89" y="104"/>
                </a:lnTo>
                <a:lnTo>
                  <a:pt x="93" y="100"/>
                </a:lnTo>
                <a:lnTo>
                  <a:pt x="96" y="84"/>
                </a:lnTo>
                <a:lnTo>
                  <a:pt x="96" y="77"/>
                </a:lnTo>
                <a:lnTo>
                  <a:pt x="95" y="72"/>
                </a:lnTo>
                <a:lnTo>
                  <a:pt x="94" y="68"/>
                </a:lnTo>
                <a:lnTo>
                  <a:pt x="94" y="63"/>
                </a:lnTo>
                <a:lnTo>
                  <a:pt x="93" y="61"/>
                </a:lnTo>
                <a:lnTo>
                  <a:pt x="92" y="60"/>
                </a:lnTo>
                <a:lnTo>
                  <a:pt x="89" y="57"/>
                </a:lnTo>
                <a:lnTo>
                  <a:pt x="81" y="52"/>
                </a:lnTo>
                <a:lnTo>
                  <a:pt x="77" y="51"/>
                </a:lnTo>
                <a:lnTo>
                  <a:pt x="74" y="47"/>
                </a:lnTo>
                <a:lnTo>
                  <a:pt x="73" y="44"/>
                </a:lnTo>
                <a:lnTo>
                  <a:pt x="71" y="35"/>
                </a:lnTo>
                <a:lnTo>
                  <a:pt x="70" y="32"/>
                </a:lnTo>
                <a:lnTo>
                  <a:pt x="66" y="29"/>
                </a:lnTo>
                <a:lnTo>
                  <a:pt x="61" y="25"/>
                </a:lnTo>
                <a:lnTo>
                  <a:pt x="58" y="21"/>
                </a:lnTo>
                <a:lnTo>
                  <a:pt x="53" y="19"/>
                </a:lnTo>
                <a:lnTo>
                  <a:pt x="53" y="17"/>
                </a:lnTo>
                <a:lnTo>
                  <a:pt x="54" y="15"/>
                </a:lnTo>
                <a:lnTo>
                  <a:pt x="71" y="14"/>
                </a:lnTo>
                <a:lnTo>
                  <a:pt x="109" y="11"/>
                </a:lnTo>
                <a:lnTo>
                  <a:pt x="116" y="11"/>
                </a:lnTo>
                <a:lnTo>
                  <a:pt x="149" y="10"/>
                </a:lnTo>
                <a:lnTo>
                  <a:pt x="152" y="9"/>
                </a:lnTo>
                <a:lnTo>
                  <a:pt x="184" y="8"/>
                </a:lnTo>
                <a:lnTo>
                  <a:pt x="198" y="7"/>
                </a:lnTo>
                <a:lnTo>
                  <a:pt x="203" y="7"/>
                </a:lnTo>
                <a:lnTo>
                  <a:pt x="233" y="4"/>
                </a:lnTo>
                <a:lnTo>
                  <a:pt x="241" y="4"/>
                </a:lnTo>
                <a:lnTo>
                  <a:pt x="272" y="0"/>
                </a:lnTo>
                <a:lnTo>
                  <a:pt x="271" y="23"/>
                </a:lnTo>
                <a:lnTo>
                  <a:pt x="278" y="42"/>
                </a:lnTo>
                <a:lnTo>
                  <a:pt x="286" y="54"/>
                </a:lnTo>
                <a:lnTo>
                  <a:pt x="292" y="80"/>
                </a:lnTo>
                <a:lnTo>
                  <a:pt x="301" y="94"/>
                </a:lnTo>
                <a:lnTo>
                  <a:pt x="303" y="126"/>
                </a:lnTo>
                <a:lnTo>
                  <a:pt x="305" y="147"/>
                </a:lnTo>
                <a:lnTo>
                  <a:pt x="306" y="163"/>
                </a:lnTo>
                <a:lnTo>
                  <a:pt x="308" y="183"/>
                </a:lnTo>
                <a:lnTo>
                  <a:pt x="310" y="216"/>
                </a:lnTo>
                <a:lnTo>
                  <a:pt x="312" y="247"/>
                </a:lnTo>
                <a:lnTo>
                  <a:pt x="312" y="249"/>
                </a:lnTo>
                <a:lnTo>
                  <a:pt x="317" y="288"/>
                </a:lnTo>
                <a:lnTo>
                  <a:pt x="319" y="323"/>
                </a:lnTo>
                <a:lnTo>
                  <a:pt x="322" y="357"/>
                </a:lnTo>
                <a:lnTo>
                  <a:pt x="323" y="374"/>
                </a:lnTo>
                <a:lnTo>
                  <a:pt x="324" y="390"/>
                </a:lnTo>
                <a:lnTo>
                  <a:pt x="320" y="391"/>
                </a:lnTo>
                <a:lnTo>
                  <a:pt x="318" y="396"/>
                </a:lnTo>
                <a:lnTo>
                  <a:pt x="319" y="397"/>
                </a:lnTo>
                <a:lnTo>
                  <a:pt x="319" y="399"/>
                </a:lnTo>
                <a:lnTo>
                  <a:pt x="320" y="401"/>
                </a:lnTo>
                <a:lnTo>
                  <a:pt x="322" y="402"/>
                </a:lnTo>
                <a:lnTo>
                  <a:pt x="322" y="407"/>
                </a:lnTo>
                <a:lnTo>
                  <a:pt x="322" y="409"/>
                </a:lnTo>
                <a:lnTo>
                  <a:pt x="321" y="409"/>
                </a:lnTo>
                <a:lnTo>
                  <a:pt x="318" y="413"/>
                </a:lnTo>
                <a:lnTo>
                  <a:pt x="316" y="416"/>
                </a:lnTo>
                <a:lnTo>
                  <a:pt x="317" y="417"/>
                </a:lnTo>
                <a:lnTo>
                  <a:pt x="317" y="419"/>
                </a:lnTo>
                <a:lnTo>
                  <a:pt x="320" y="421"/>
                </a:lnTo>
                <a:lnTo>
                  <a:pt x="320" y="423"/>
                </a:lnTo>
                <a:lnTo>
                  <a:pt x="321" y="423"/>
                </a:lnTo>
                <a:lnTo>
                  <a:pt x="324" y="425"/>
                </a:lnTo>
                <a:lnTo>
                  <a:pt x="324" y="434"/>
                </a:lnTo>
                <a:lnTo>
                  <a:pt x="324" y="434"/>
                </a:lnTo>
                <a:lnTo>
                  <a:pt x="327" y="435"/>
                </a:lnTo>
                <a:lnTo>
                  <a:pt x="328" y="438"/>
                </a:lnTo>
                <a:lnTo>
                  <a:pt x="329" y="441"/>
                </a:lnTo>
                <a:lnTo>
                  <a:pt x="329" y="444"/>
                </a:lnTo>
                <a:lnTo>
                  <a:pt x="327" y="449"/>
                </a:lnTo>
                <a:lnTo>
                  <a:pt x="328" y="450"/>
                </a:lnTo>
                <a:lnTo>
                  <a:pt x="333" y="458"/>
                </a:lnTo>
                <a:lnTo>
                  <a:pt x="332" y="460"/>
                </a:lnTo>
                <a:lnTo>
                  <a:pt x="333" y="462"/>
                </a:lnTo>
                <a:lnTo>
                  <a:pt x="334" y="465"/>
                </a:lnTo>
                <a:lnTo>
                  <a:pt x="331" y="472"/>
                </a:lnTo>
                <a:lnTo>
                  <a:pt x="327" y="474"/>
                </a:lnTo>
                <a:lnTo>
                  <a:pt x="325" y="477"/>
                </a:lnTo>
                <a:lnTo>
                  <a:pt x="325" y="481"/>
                </a:lnTo>
                <a:lnTo>
                  <a:pt x="325" y="483"/>
                </a:lnTo>
                <a:lnTo>
                  <a:pt x="324" y="484"/>
                </a:lnTo>
                <a:lnTo>
                  <a:pt x="323" y="487"/>
                </a:lnTo>
                <a:lnTo>
                  <a:pt x="322" y="490"/>
                </a:lnTo>
                <a:lnTo>
                  <a:pt x="324" y="495"/>
                </a:lnTo>
                <a:lnTo>
                  <a:pt x="324" y="496"/>
                </a:lnTo>
                <a:lnTo>
                  <a:pt x="322" y="496"/>
                </a:lnTo>
                <a:lnTo>
                  <a:pt x="321" y="499"/>
                </a:lnTo>
                <a:lnTo>
                  <a:pt x="316" y="501"/>
                </a:lnTo>
                <a:lnTo>
                  <a:pt x="316" y="502"/>
                </a:lnTo>
                <a:lnTo>
                  <a:pt x="318" y="504"/>
                </a:lnTo>
                <a:lnTo>
                  <a:pt x="317" y="507"/>
                </a:lnTo>
                <a:lnTo>
                  <a:pt x="315" y="512"/>
                </a:lnTo>
                <a:lnTo>
                  <a:pt x="310" y="516"/>
                </a:lnTo>
                <a:lnTo>
                  <a:pt x="310" y="524"/>
                </a:lnTo>
                <a:lnTo>
                  <a:pt x="309" y="524"/>
                </a:lnTo>
                <a:lnTo>
                  <a:pt x="308" y="521"/>
                </a:lnTo>
                <a:lnTo>
                  <a:pt x="307" y="521"/>
                </a:lnTo>
                <a:lnTo>
                  <a:pt x="307" y="523"/>
                </a:lnTo>
                <a:lnTo>
                  <a:pt x="305" y="525"/>
                </a:lnTo>
                <a:lnTo>
                  <a:pt x="305" y="523"/>
                </a:lnTo>
                <a:lnTo>
                  <a:pt x="304" y="522"/>
                </a:lnTo>
                <a:lnTo>
                  <a:pt x="300" y="531"/>
                </a:lnTo>
                <a:lnTo>
                  <a:pt x="300" y="531"/>
                </a:lnTo>
                <a:lnTo>
                  <a:pt x="301" y="535"/>
                </a:lnTo>
                <a:lnTo>
                  <a:pt x="305" y="539"/>
                </a:lnTo>
                <a:lnTo>
                  <a:pt x="305" y="540"/>
                </a:lnTo>
                <a:lnTo>
                  <a:pt x="304" y="543"/>
                </a:lnTo>
                <a:lnTo>
                  <a:pt x="302" y="545"/>
                </a:lnTo>
                <a:lnTo>
                  <a:pt x="299" y="548"/>
                </a:lnTo>
                <a:lnTo>
                  <a:pt x="299" y="549"/>
                </a:lnTo>
                <a:lnTo>
                  <a:pt x="303" y="548"/>
                </a:lnTo>
                <a:lnTo>
                  <a:pt x="302" y="551"/>
                </a:lnTo>
                <a:lnTo>
                  <a:pt x="297" y="554"/>
                </a:lnTo>
                <a:lnTo>
                  <a:pt x="296" y="555"/>
                </a:lnTo>
                <a:lnTo>
                  <a:pt x="296" y="556"/>
                </a:lnTo>
                <a:lnTo>
                  <a:pt x="299" y="557"/>
                </a:lnTo>
                <a:lnTo>
                  <a:pt x="299" y="559"/>
                </a:lnTo>
                <a:lnTo>
                  <a:pt x="300" y="564"/>
                </a:lnTo>
                <a:lnTo>
                  <a:pt x="297" y="566"/>
                </a:lnTo>
                <a:lnTo>
                  <a:pt x="297" y="570"/>
                </a:lnTo>
                <a:lnTo>
                  <a:pt x="296" y="570"/>
                </a:lnTo>
                <a:lnTo>
                  <a:pt x="294" y="568"/>
                </a:lnTo>
                <a:lnTo>
                  <a:pt x="294" y="571"/>
                </a:lnTo>
                <a:lnTo>
                  <a:pt x="299" y="571"/>
                </a:lnTo>
                <a:lnTo>
                  <a:pt x="300" y="573"/>
                </a:lnTo>
                <a:lnTo>
                  <a:pt x="299" y="574"/>
                </a:lnTo>
                <a:lnTo>
                  <a:pt x="293" y="573"/>
                </a:lnTo>
                <a:lnTo>
                  <a:pt x="293" y="574"/>
                </a:lnTo>
                <a:lnTo>
                  <a:pt x="295" y="577"/>
                </a:lnTo>
                <a:lnTo>
                  <a:pt x="300" y="580"/>
                </a:lnTo>
                <a:lnTo>
                  <a:pt x="299" y="582"/>
                </a:lnTo>
                <a:lnTo>
                  <a:pt x="295" y="582"/>
                </a:lnTo>
                <a:lnTo>
                  <a:pt x="295" y="584"/>
                </a:lnTo>
                <a:lnTo>
                  <a:pt x="300" y="585"/>
                </a:lnTo>
                <a:lnTo>
                  <a:pt x="297" y="593"/>
                </a:lnTo>
                <a:lnTo>
                  <a:pt x="292" y="599"/>
                </a:lnTo>
                <a:lnTo>
                  <a:pt x="291" y="604"/>
                </a:lnTo>
                <a:lnTo>
                  <a:pt x="291" y="608"/>
                </a:lnTo>
                <a:lnTo>
                  <a:pt x="293" y="613"/>
                </a:lnTo>
                <a:lnTo>
                  <a:pt x="300" y="622"/>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6" name="Freeform 32"/>
          <p:cNvSpPr>
            <a:spLocks/>
          </p:cNvSpPr>
          <p:nvPr/>
        </p:nvSpPr>
        <p:spPr bwMode="auto">
          <a:xfrm>
            <a:off x="7523113" y="2469482"/>
            <a:ext cx="34084" cy="34818"/>
          </a:xfrm>
          <a:custGeom>
            <a:avLst/>
            <a:gdLst/>
            <a:ahLst/>
            <a:cxnLst>
              <a:cxn ang="0">
                <a:pos x="9" y="2"/>
              </a:cxn>
              <a:cxn ang="0">
                <a:pos x="18" y="10"/>
              </a:cxn>
              <a:cxn ang="0">
                <a:pos x="10" y="25"/>
              </a:cxn>
              <a:cxn ang="0">
                <a:pos x="10" y="21"/>
              </a:cxn>
              <a:cxn ang="0">
                <a:pos x="9" y="19"/>
              </a:cxn>
              <a:cxn ang="0">
                <a:pos x="10" y="18"/>
              </a:cxn>
              <a:cxn ang="0">
                <a:pos x="9" y="15"/>
              </a:cxn>
              <a:cxn ang="0">
                <a:pos x="5" y="13"/>
              </a:cxn>
              <a:cxn ang="0">
                <a:pos x="4" y="10"/>
              </a:cxn>
              <a:cxn ang="0">
                <a:pos x="0" y="8"/>
              </a:cxn>
              <a:cxn ang="0">
                <a:pos x="5" y="0"/>
              </a:cxn>
              <a:cxn ang="0">
                <a:pos x="9" y="2"/>
              </a:cxn>
            </a:cxnLst>
            <a:rect l="0" t="0" r="r" b="b"/>
            <a:pathLst>
              <a:path w="18" h="25">
                <a:moveTo>
                  <a:pt x="9" y="2"/>
                </a:moveTo>
                <a:lnTo>
                  <a:pt x="18" y="10"/>
                </a:lnTo>
                <a:lnTo>
                  <a:pt x="10" y="25"/>
                </a:lnTo>
                <a:lnTo>
                  <a:pt x="10" y="21"/>
                </a:lnTo>
                <a:lnTo>
                  <a:pt x="9" y="19"/>
                </a:lnTo>
                <a:lnTo>
                  <a:pt x="10" y="18"/>
                </a:lnTo>
                <a:lnTo>
                  <a:pt x="9" y="15"/>
                </a:lnTo>
                <a:lnTo>
                  <a:pt x="5" y="13"/>
                </a:lnTo>
                <a:lnTo>
                  <a:pt x="4" y="10"/>
                </a:lnTo>
                <a:lnTo>
                  <a:pt x="0" y="8"/>
                </a:lnTo>
                <a:lnTo>
                  <a:pt x="5" y="0"/>
                </a:lnTo>
                <a:lnTo>
                  <a:pt x="9" y="2"/>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7" name="Freeform 33"/>
          <p:cNvSpPr>
            <a:spLocks/>
          </p:cNvSpPr>
          <p:nvPr/>
        </p:nvSpPr>
        <p:spPr bwMode="auto">
          <a:xfrm>
            <a:off x="7687853" y="2288429"/>
            <a:ext cx="172314" cy="235369"/>
          </a:xfrm>
          <a:custGeom>
            <a:avLst/>
            <a:gdLst/>
            <a:ahLst/>
            <a:cxnLst>
              <a:cxn ang="0">
                <a:pos x="36" y="158"/>
              </a:cxn>
              <a:cxn ang="0">
                <a:pos x="33" y="148"/>
              </a:cxn>
              <a:cxn ang="0">
                <a:pos x="27" y="126"/>
              </a:cxn>
              <a:cxn ang="0">
                <a:pos x="18" y="89"/>
              </a:cxn>
              <a:cxn ang="0">
                <a:pos x="13" y="75"/>
              </a:cxn>
              <a:cxn ang="0">
                <a:pos x="12" y="69"/>
              </a:cxn>
              <a:cxn ang="0">
                <a:pos x="9" y="59"/>
              </a:cxn>
              <a:cxn ang="0">
                <a:pos x="0" y="18"/>
              </a:cxn>
              <a:cxn ang="0">
                <a:pos x="1" y="17"/>
              </a:cxn>
              <a:cxn ang="0">
                <a:pos x="2" y="11"/>
              </a:cxn>
              <a:cxn ang="0">
                <a:pos x="5" y="5"/>
              </a:cxn>
              <a:cxn ang="0">
                <a:pos x="8" y="1"/>
              </a:cxn>
              <a:cxn ang="0">
                <a:pos x="13" y="0"/>
              </a:cxn>
              <a:cxn ang="0">
                <a:pos x="22" y="0"/>
              </a:cxn>
              <a:cxn ang="0">
                <a:pos x="27" y="2"/>
              </a:cxn>
              <a:cxn ang="0">
                <a:pos x="27" y="3"/>
              </a:cxn>
              <a:cxn ang="0">
                <a:pos x="27" y="5"/>
              </a:cxn>
              <a:cxn ang="0">
                <a:pos x="25" y="7"/>
              </a:cxn>
              <a:cxn ang="0">
                <a:pos x="24" y="10"/>
              </a:cxn>
              <a:cxn ang="0">
                <a:pos x="24" y="13"/>
              </a:cxn>
              <a:cxn ang="0">
                <a:pos x="24" y="14"/>
              </a:cxn>
              <a:cxn ang="0">
                <a:pos x="17" y="28"/>
              </a:cxn>
              <a:cxn ang="0">
                <a:pos x="22" y="33"/>
              </a:cxn>
              <a:cxn ang="0">
                <a:pos x="22" y="45"/>
              </a:cxn>
              <a:cxn ang="0">
                <a:pos x="30" y="57"/>
              </a:cxn>
              <a:cxn ang="0">
                <a:pos x="42" y="67"/>
              </a:cxn>
              <a:cxn ang="0">
                <a:pos x="46" y="90"/>
              </a:cxn>
              <a:cxn ang="0">
                <a:pos x="54" y="95"/>
              </a:cxn>
              <a:cxn ang="0">
                <a:pos x="57" y="103"/>
              </a:cxn>
              <a:cxn ang="0">
                <a:pos x="70" y="118"/>
              </a:cxn>
              <a:cxn ang="0">
                <a:pos x="78" y="117"/>
              </a:cxn>
              <a:cxn ang="0">
                <a:pos x="91" y="159"/>
              </a:cxn>
              <a:cxn ang="0">
                <a:pos x="89" y="159"/>
              </a:cxn>
              <a:cxn ang="0">
                <a:pos x="87" y="160"/>
              </a:cxn>
              <a:cxn ang="0">
                <a:pos x="67" y="165"/>
              </a:cxn>
              <a:cxn ang="0">
                <a:pos x="38" y="169"/>
              </a:cxn>
              <a:cxn ang="0">
                <a:pos x="36" y="158"/>
              </a:cxn>
            </a:cxnLst>
            <a:rect l="0" t="0" r="r" b="b"/>
            <a:pathLst>
              <a:path w="91" h="169">
                <a:moveTo>
                  <a:pt x="36" y="158"/>
                </a:moveTo>
                <a:lnTo>
                  <a:pt x="33" y="148"/>
                </a:lnTo>
                <a:lnTo>
                  <a:pt x="27" y="126"/>
                </a:lnTo>
                <a:lnTo>
                  <a:pt x="18" y="89"/>
                </a:lnTo>
                <a:lnTo>
                  <a:pt x="13" y="75"/>
                </a:lnTo>
                <a:lnTo>
                  <a:pt x="12" y="69"/>
                </a:lnTo>
                <a:lnTo>
                  <a:pt x="9" y="59"/>
                </a:lnTo>
                <a:lnTo>
                  <a:pt x="0" y="18"/>
                </a:lnTo>
                <a:lnTo>
                  <a:pt x="1" y="17"/>
                </a:lnTo>
                <a:lnTo>
                  <a:pt x="2" y="11"/>
                </a:lnTo>
                <a:lnTo>
                  <a:pt x="5" y="5"/>
                </a:lnTo>
                <a:lnTo>
                  <a:pt x="8" y="1"/>
                </a:lnTo>
                <a:lnTo>
                  <a:pt x="13" y="0"/>
                </a:lnTo>
                <a:lnTo>
                  <a:pt x="22" y="0"/>
                </a:lnTo>
                <a:lnTo>
                  <a:pt x="27" y="2"/>
                </a:lnTo>
                <a:lnTo>
                  <a:pt x="27" y="3"/>
                </a:lnTo>
                <a:lnTo>
                  <a:pt x="27" y="5"/>
                </a:lnTo>
                <a:lnTo>
                  <a:pt x="25" y="7"/>
                </a:lnTo>
                <a:lnTo>
                  <a:pt x="24" y="10"/>
                </a:lnTo>
                <a:lnTo>
                  <a:pt x="24" y="13"/>
                </a:lnTo>
                <a:lnTo>
                  <a:pt x="24" y="14"/>
                </a:lnTo>
                <a:lnTo>
                  <a:pt x="17" y="28"/>
                </a:lnTo>
                <a:lnTo>
                  <a:pt x="22" y="33"/>
                </a:lnTo>
                <a:lnTo>
                  <a:pt x="22" y="45"/>
                </a:lnTo>
                <a:lnTo>
                  <a:pt x="30" y="57"/>
                </a:lnTo>
                <a:lnTo>
                  <a:pt x="42" y="67"/>
                </a:lnTo>
                <a:lnTo>
                  <a:pt x="46" y="90"/>
                </a:lnTo>
                <a:lnTo>
                  <a:pt x="54" y="95"/>
                </a:lnTo>
                <a:lnTo>
                  <a:pt x="57" y="103"/>
                </a:lnTo>
                <a:lnTo>
                  <a:pt x="70" y="118"/>
                </a:lnTo>
                <a:lnTo>
                  <a:pt x="78" y="117"/>
                </a:lnTo>
                <a:lnTo>
                  <a:pt x="91" y="159"/>
                </a:lnTo>
                <a:lnTo>
                  <a:pt x="89" y="159"/>
                </a:lnTo>
                <a:lnTo>
                  <a:pt x="87" y="160"/>
                </a:lnTo>
                <a:lnTo>
                  <a:pt x="67" y="165"/>
                </a:lnTo>
                <a:lnTo>
                  <a:pt x="38" y="169"/>
                </a:lnTo>
                <a:lnTo>
                  <a:pt x="36" y="158"/>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8" name="Freeform 34"/>
          <p:cNvSpPr>
            <a:spLocks/>
          </p:cNvSpPr>
          <p:nvPr/>
        </p:nvSpPr>
        <p:spPr bwMode="auto">
          <a:xfrm>
            <a:off x="6712669" y="2261967"/>
            <a:ext cx="704404" cy="610011"/>
          </a:xfrm>
          <a:custGeom>
            <a:avLst/>
            <a:gdLst/>
            <a:ahLst/>
            <a:cxnLst>
              <a:cxn ang="0">
                <a:pos x="233" y="244"/>
              </a:cxn>
              <a:cxn ang="0">
                <a:pos x="228" y="276"/>
              </a:cxn>
              <a:cxn ang="0">
                <a:pos x="220" y="301"/>
              </a:cxn>
              <a:cxn ang="0">
                <a:pos x="210" y="332"/>
              </a:cxn>
              <a:cxn ang="0">
                <a:pos x="202" y="354"/>
              </a:cxn>
              <a:cxn ang="0">
                <a:pos x="205" y="370"/>
              </a:cxn>
              <a:cxn ang="0">
                <a:pos x="199" y="386"/>
              </a:cxn>
              <a:cxn ang="0">
                <a:pos x="183" y="390"/>
              </a:cxn>
              <a:cxn ang="0">
                <a:pos x="166" y="403"/>
              </a:cxn>
              <a:cxn ang="0">
                <a:pos x="154" y="417"/>
              </a:cxn>
              <a:cxn ang="0">
                <a:pos x="123" y="422"/>
              </a:cxn>
              <a:cxn ang="0">
                <a:pos x="105" y="436"/>
              </a:cxn>
              <a:cxn ang="0">
                <a:pos x="81" y="430"/>
              </a:cxn>
              <a:cxn ang="0">
                <a:pos x="66" y="408"/>
              </a:cxn>
              <a:cxn ang="0">
                <a:pos x="58" y="404"/>
              </a:cxn>
              <a:cxn ang="0">
                <a:pos x="45" y="392"/>
              </a:cxn>
              <a:cxn ang="0">
                <a:pos x="25" y="372"/>
              </a:cxn>
              <a:cxn ang="0">
                <a:pos x="12" y="350"/>
              </a:cxn>
              <a:cxn ang="0">
                <a:pos x="3" y="321"/>
              </a:cxn>
              <a:cxn ang="0">
                <a:pos x="4" y="302"/>
              </a:cxn>
              <a:cxn ang="0">
                <a:pos x="23" y="275"/>
              </a:cxn>
              <a:cxn ang="0">
                <a:pos x="25" y="247"/>
              </a:cxn>
              <a:cxn ang="0">
                <a:pos x="38" y="219"/>
              </a:cxn>
              <a:cxn ang="0">
                <a:pos x="49" y="236"/>
              </a:cxn>
              <a:cxn ang="0">
                <a:pos x="55" y="217"/>
              </a:cxn>
              <a:cxn ang="0">
                <a:pos x="54" y="196"/>
              </a:cxn>
              <a:cxn ang="0">
                <a:pos x="68" y="172"/>
              </a:cxn>
              <a:cxn ang="0">
                <a:pos x="91" y="163"/>
              </a:cxn>
              <a:cxn ang="0">
                <a:pos x="105" y="142"/>
              </a:cxn>
              <a:cxn ang="0">
                <a:pos x="118" y="119"/>
              </a:cxn>
              <a:cxn ang="0">
                <a:pos x="118" y="97"/>
              </a:cxn>
              <a:cxn ang="0">
                <a:pos x="120" y="84"/>
              </a:cxn>
              <a:cxn ang="0">
                <a:pos x="124" y="42"/>
              </a:cxn>
              <a:cxn ang="0">
                <a:pos x="115" y="10"/>
              </a:cxn>
              <a:cxn ang="0">
                <a:pos x="130" y="29"/>
              </a:cxn>
              <a:cxn ang="0">
                <a:pos x="202" y="102"/>
              </a:cxn>
              <a:cxn ang="0">
                <a:pos x="248" y="146"/>
              </a:cxn>
              <a:cxn ang="0">
                <a:pos x="260" y="124"/>
              </a:cxn>
              <a:cxn ang="0">
                <a:pos x="277" y="112"/>
              </a:cxn>
              <a:cxn ang="0">
                <a:pos x="283" y="99"/>
              </a:cxn>
              <a:cxn ang="0">
                <a:pos x="289" y="107"/>
              </a:cxn>
              <a:cxn ang="0">
                <a:pos x="308" y="108"/>
              </a:cxn>
              <a:cxn ang="0">
                <a:pos x="310" y="94"/>
              </a:cxn>
              <a:cxn ang="0">
                <a:pos x="325" y="86"/>
              </a:cxn>
              <a:cxn ang="0">
                <a:pos x="346" y="88"/>
              </a:cxn>
              <a:cxn ang="0">
                <a:pos x="352" y="86"/>
              </a:cxn>
              <a:cxn ang="0">
                <a:pos x="356" y="94"/>
              </a:cxn>
              <a:cxn ang="0">
                <a:pos x="360" y="100"/>
              </a:cxn>
              <a:cxn ang="0">
                <a:pos x="363" y="108"/>
              </a:cxn>
              <a:cxn ang="0">
                <a:pos x="370" y="119"/>
              </a:cxn>
              <a:cxn ang="0">
                <a:pos x="348" y="132"/>
              </a:cxn>
              <a:cxn ang="0">
                <a:pos x="323" y="127"/>
              </a:cxn>
              <a:cxn ang="0">
                <a:pos x="319" y="157"/>
              </a:cxn>
              <a:cxn ang="0">
                <a:pos x="310" y="177"/>
              </a:cxn>
              <a:cxn ang="0">
                <a:pos x="299" y="186"/>
              </a:cxn>
              <a:cxn ang="0">
                <a:pos x="278" y="209"/>
              </a:cxn>
            </a:cxnLst>
            <a:rect l="0" t="0" r="r" b="b"/>
            <a:pathLst>
              <a:path w="372" h="438">
                <a:moveTo>
                  <a:pt x="269" y="246"/>
                </a:moveTo>
                <a:lnTo>
                  <a:pt x="267" y="252"/>
                </a:lnTo>
                <a:lnTo>
                  <a:pt x="264" y="257"/>
                </a:lnTo>
                <a:lnTo>
                  <a:pt x="250" y="253"/>
                </a:lnTo>
                <a:lnTo>
                  <a:pt x="244" y="242"/>
                </a:lnTo>
                <a:lnTo>
                  <a:pt x="234" y="239"/>
                </a:lnTo>
                <a:lnTo>
                  <a:pt x="233" y="244"/>
                </a:lnTo>
                <a:lnTo>
                  <a:pt x="234" y="249"/>
                </a:lnTo>
                <a:lnTo>
                  <a:pt x="232" y="251"/>
                </a:lnTo>
                <a:lnTo>
                  <a:pt x="234" y="260"/>
                </a:lnTo>
                <a:lnTo>
                  <a:pt x="232" y="264"/>
                </a:lnTo>
                <a:lnTo>
                  <a:pt x="232" y="270"/>
                </a:lnTo>
                <a:lnTo>
                  <a:pt x="230" y="270"/>
                </a:lnTo>
                <a:lnTo>
                  <a:pt x="228" y="276"/>
                </a:lnTo>
                <a:lnTo>
                  <a:pt x="228" y="277"/>
                </a:lnTo>
                <a:lnTo>
                  <a:pt x="229" y="279"/>
                </a:lnTo>
                <a:lnTo>
                  <a:pt x="229" y="282"/>
                </a:lnTo>
                <a:lnTo>
                  <a:pt x="226" y="284"/>
                </a:lnTo>
                <a:lnTo>
                  <a:pt x="220" y="294"/>
                </a:lnTo>
                <a:lnTo>
                  <a:pt x="221" y="295"/>
                </a:lnTo>
                <a:lnTo>
                  <a:pt x="220" y="301"/>
                </a:lnTo>
                <a:lnTo>
                  <a:pt x="221" y="303"/>
                </a:lnTo>
                <a:lnTo>
                  <a:pt x="219" y="308"/>
                </a:lnTo>
                <a:lnTo>
                  <a:pt x="219" y="312"/>
                </a:lnTo>
                <a:lnTo>
                  <a:pt x="217" y="318"/>
                </a:lnTo>
                <a:lnTo>
                  <a:pt x="214" y="324"/>
                </a:lnTo>
                <a:lnTo>
                  <a:pt x="211" y="329"/>
                </a:lnTo>
                <a:lnTo>
                  <a:pt x="210" y="332"/>
                </a:lnTo>
                <a:lnTo>
                  <a:pt x="206" y="335"/>
                </a:lnTo>
                <a:lnTo>
                  <a:pt x="206" y="337"/>
                </a:lnTo>
                <a:lnTo>
                  <a:pt x="206" y="338"/>
                </a:lnTo>
                <a:lnTo>
                  <a:pt x="203" y="344"/>
                </a:lnTo>
                <a:lnTo>
                  <a:pt x="204" y="347"/>
                </a:lnTo>
                <a:lnTo>
                  <a:pt x="201" y="351"/>
                </a:lnTo>
                <a:lnTo>
                  <a:pt x="202" y="354"/>
                </a:lnTo>
                <a:lnTo>
                  <a:pt x="199" y="360"/>
                </a:lnTo>
                <a:lnTo>
                  <a:pt x="200" y="362"/>
                </a:lnTo>
                <a:lnTo>
                  <a:pt x="199" y="365"/>
                </a:lnTo>
                <a:lnTo>
                  <a:pt x="200" y="366"/>
                </a:lnTo>
                <a:lnTo>
                  <a:pt x="203" y="365"/>
                </a:lnTo>
                <a:lnTo>
                  <a:pt x="206" y="367"/>
                </a:lnTo>
                <a:lnTo>
                  <a:pt x="205" y="370"/>
                </a:lnTo>
                <a:lnTo>
                  <a:pt x="200" y="375"/>
                </a:lnTo>
                <a:lnTo>
                  <a:pt x="200" y="379"/>
                </a:lnTo>
                <a:lnTo>
                  <a:pt x="201" y="379"/>
                </a:lnTo>
                <a:lnTo>
                  <a:pt x="203" y="378"/>
                </a:lnTo>
                <a:lnTo>
                  <a:pt x="203" y="382"/>
                </a:lnTo>
                <a:lnTo>
                  <a:pt x="199" y="385"/>
                </a:lnTo>
                <a:lnTo>
                  <a:pt x="199" y="386"/>
                </a:lnTo>
                <a:lnTo>
                  <a:pt x="196" y="388"/>
                </a:lnTo>
                <a:lnTo>
                  <a:pt x="194" y="393"/>
                </a:lnTo>
                <a:lnTo>
                  <a:pt x="189" y="395"/>
                </a:lnTo>
                <a:lnTo>
                  <a:pt x="188" y="394"/>
                </a:lnTo>
                <a:lnTo>
                  <a:pt x="188" y="391"/>
                </a:lnTo>
                <a:lnTo>
                  <a:pt x="186" y="388"/>
                </a:lnTo>
                <a:lnTo>
                  <a:pt x="183" y="390"/>
                </a:lnTo>
                <a:lnTo>
                  <a:pt x="180" y="394"/>
                </a:lnTo>
                <a:lnTo>
                  <a:pt x="171" y="402"/>
                </a:lnTo>
                <a:lnTo>
                  <a:pt x="169" y="402"/>
                </a:lnTo>
                <a:lnTo>
                  <a:pt x="168" y="403"/>
                </a:lnTo>
                <a:lnTo>
                  <a:pt x="168" y="404"/>
                </a:lnTo>
                <a:lnTo>
                  <a:pt x="167" y="405"/>
                </a:lnTo>
                <a:lnTo>
                  <a:pt x="166" y="403"/>
                </a:lnTo>
                <a:lnTo>
                  <a:pt x="164" y="403"/>
                </a:lnTo>
                <a:lnTo>
                  <a:pt x="164" y="401"/>
                </a:lnTo>
                <a:lnTo>
                  <a:pt x="160" y="400"/>
                </a:lnTo>
                <a:lnTo>
                  <a:pt x="157" y="404"/>
                </a:lnTo>
                <a:lnTo>
                  <a:pt x="161" y="409"/>
                </a:lnTo>
                <a:lnTo>
                  <a:pt x="161" y="410"/>
                </a:lnTo>
                <a:lnTo>
                  <a:pt x="154" y="417"/>
                </a:lnTo>
                <a:lnTo>
                  <a:pt x="152" y="418"/>
                </a:lnTo>
                <a:lnTo>
                  <a:pt x="151" y="418"/>
                </a:lnTo>
                <a:lnTo>
                  <a:pt x="150" y="417"/>
                </a:lnTo>
                <a:lnTo>
                  <a:pt x="148" y="419"/>
                </a:lnTo>
                <a:lnTo>
                  <a:pt x="138" y="422"/>
                </a:lnTo>
                <a:lnTo>
                  <a:pt x="132" y="428"/>
                </a:lnTo>
                <a:lnTo>
                  <a:pt x="123" y="422"/>
                </a:lnTo>
                <a:lnTo>
                  <a:pt x="119" y="418"/>
                </a:lnTo>
                <a:lnTo>
                  <a:pt x="117" y="421"/>
                </a:lnTo>
                <a:lnTo>
                  <a:pt x="116" y="425"/>
                </a:lnTo>
                <a:lnTo>
                  <a:pt x="110" y="429"/>
                </a:lnTo>
                <a:lnTo>
                  <a:pt x="109" y="430"/>
                </a:lnTo>
                <a:lnTo>
                  <a:pt x="108" y="433"/>
                </a:lnTo>
                <a:lnTo>
                  <a:pt x="105" y="436"/>
                </a:lnTo>
                <a:lnTo>
                  <a:pt x="96" y="438"/>
                </a:lnTo>
                <a:lnTo>
                  <a:pt x="92" y="435"/>
                </a:lnTo>
                <a:lnTo>
                  <a:pt x="89" y="434"/>
                </a:lnTo>
                <a:lnTo>
                  <a:pt x="88" y="430"/>
                </a:lnTo>
                <a:lnTo>
                  <a:pt x="84" y="429"/>
                </a:lnTo>
                <a:lnTo>
                  <a:pt x="83" y="430"/>
                </a:lnTo>
                <a:lnTo>
                  <a:pt x="81" y="430"/>
                </a:lnTo>
                <a:lnTo>
                  <a:pt x="78" y="428"/>
                </a:lnTo>
                <a:lnTo>
                  <a:pt x="77" y="426"/>
                </a:lnTo>
                <a:lnTo>
                  <a:pt x="74" y="425"/>
                </a:lnTo>
                <a:lnTo>
                  <a:pt x="72" y="421"/>
                </a:lnTo>
                <a:lnTo>
                  <a:pt x="71" y="416"/>
                </a:lnTo>
                <a:lnTo>
                  <a:pt x="65" y="410"/>
                </a:lnTo>
                <a:lnTo>
                  <a:pt x="66" y="408"/>
                </a:lnTo>
                <a:lnTo>
                  <a:pt x="68" y="407"/>
                </a:lnTo>
                <a:lnTo>
                  <a:pt x="69" y="404"/>
                </a:lnTo>
                <a:lnTo>
                  <a:pt x="67" y="402"/>
                </a:lnTo>
                <a:lnTo>
                  <a:pt x="65" y="401"/>
                </a:lnTo>
                <a:lnTo>
                  <a:pt x="60" y="403"/>
                </a:lnTo>
                <a:lnTo>
                  <a:pt x="58" y="401"/>
                </a:lnTo>
                <a:lnTo>
                  <a:pt x="58" y="404"/>
                </a:lnTo>
                <a:lnTo>
                  <a:pt x="56" y="401"/>
                </a:lnTo>
                <a:lnTo>
                  <a:pt x="51" y="401"/>
                </a:lnTo>
                <a:lnTo>
                  <a:pt x="51" y="400"/>
                </a:lnTo>
                <a:lnTo>
                  <a:pt x="51" y="400"/>
                </a:lnTo>
                <a:lnTo>
                  <a:pt x="51" y="396"/>
                </a:lnTo>
                <a:lnTo>
                  <a:pt x="49" y="396"/>
                </a:lnTo>
                <a:lnTo>
                  <a:pt x="45" y="392"/>
                </a:lnTo>
                <a:lnTo>
                  <a:pt x="44" y="394"/>
                </a:lnTo>
                <a:lnTo>
                  <a:pt x="41" y="390"/>
                </a:lnTo>
                <a:lnTo>
                  <a:pt x="37" y="390"/>
                </a:lnTo>
                <a:lnTo>
                  <a:pt x="33" y="380"/>
                </a:lnTo>
                <a:lnTo>
                  <a:pt x="33" y="378"/>
                </a:lnTo>
                <a:lnTo>
                  <a:pt x="31" y="376"/>
                </a:lnTo>
                <a:lnTo>
                  <a:pt x="25" y="372"/>
                </a:lnTo>
                <a:lnTo>
                  <a:pt x="23" y="366"/>
                </a:lnTo>
                <a:lnTo>
                  <a:pt x="21" y="363"/>
                </a:lnTo>
                <a:lnTo>
                  <a:pt x="16" y="361"/>
                </a:lnTo>
                <a:lnTo>
                  <a:pt x="16" y="358"/>
                </a:lnTo>
                <a:lnTo>
                  <a:pt x="17" y="357"/>
                </a:lnTo>
                <a:lnTo>
                  <a:pt x="17" y="353"/>
                </a:lnTo>
                <a:lnTo>
                  <a:pt x="12" y="350"/>
                </a:lnTo>
                <a:lnTo>
                  <a:pt x="5" y="338"/>
                </a:lnTo>
                <a:lnTo>
                  <a:pt x="0" y="335"/>
                </a:lnTo>
                <a:lnTo>
                  <a:pt x="0" y="332"/>
                </a:lnTo>
                <a:lnTo>
                  <a:pt x="2" y="330"/>
                </a:lnTo>
                <a:lnTo>
                  <a:pt x="3" y="328"/>
                </a:lnTo>
                <a:lnTo>
                  <a:pt x="1" y="322"/>
                </a:lnTo>
                <a:lnTo>
                  <a:pt x="3" y="321"/>
                </a:lnTo>
                <a:lnTo>
                  <a:pt x="4" y="320"/>
                </a:lnTo>
                <a:lnTo>
                  <a:pt x="3" y="316"/>
                </a:lnTo>
                <a:lnTo>
                  <a:pt x="3" y="315"/>
                </a:lnTo>
                <a:lnTo>
                  <a:pt x="0" y="307"/>
                </a:lnTo>
                <a:lnTo>
                  <a:pt x="1" y="301"/>
                </a:lnTo>
                <a:lnTo>
                  <a:pt x="2" y="302"/>
                </a:lnTo>
                <a:lnTo>
                  <a:pt x="4" y="302"/>
                </a:lnTo>
                <a:lnTo>
                  <a:pt x="8" y="301"/>
                </a:lnTo>
                <a:lnTo>
                  <a:pt x="13" y="296"/>
                </a:lnTo>
                <a:lnTo>
                  <a:pt x="16" y="296"/>
                </a:lnTo>
                <a:lnTo>
                  <a:pt x="21" y="294"/>
                </a:lnTo>
                <a:lnTo>
                  <a:pt x="22" y="292"/>
                </a:lnTo>
                <a:lnTo>
                  <a:pt x="22" y="277"/>
                </a:lnTo>
                <a:lnTo>
                  <a:pt x="23" y="275"/>
                </a:lnTo>
                <a:lnTo>
                  <a:pt x="27" y="276"/>
                </a:lnTo>
                <a:lnTo>
                  <a:pt x="29" y="274"/>
                </a:lnTo>
                <a:lnTo>
                  <a:pt x="31" y="269"/>
                </a:lnTo>
                <a:lnTo>
                  <a:pt x="28" y="263"/>
                </a:lnTo>
                <a:lnTo>
                  <a:pt x="28" y="260"/>
                </a:lnTo>
                <a:lnTo>
                  <a:pt x="24" y="251"/>
                </a:lnTo>
                <a:lnTo>
                  <a:pt x="25" y="247"/>
                </a:lnTo>
                <a:lnTo>
                  <a:pt x="28" y="243"/>
                </a:lnTo>
                <a:lnTo>
                  <a:pt x="28" y="236"/>
                </a:lnTo>
                <a:lnTo>
                  <a:pt x="31" y="228"/>
                </a:lnTo>
                <a:lnTo>
                  <a:pt x="32" y="226"/>
                </a:lnTo>
                <a:lnTo>
                  <a:pt x="34" y="224"/>
                </a:lnTo>
                <a:lnTo>
                  <a:pt x="34" y="220"/>
                </a:lnTo>
                <a:lnTo>
                  <a:pt x="38" y="219"/>
                </a:lnTo>
                <a:lnTo>
                  <a:pt x="40" y="222"/>
                </a:lnTo>
                <a:lnTo>
                  <a:pt x="43" y="221"/>
                </a:lnTo>
                <a:lnTo>
                  <a:pt x="43" y="222"/>
                </a:lnTo>
                <a:lnTo>
                  <a:pt x="47" y="228"/>
                </a:lnTo>
                <a:lnTo>
                  <a:pt x="45" y="234"/>
                </a:lnTo>
                <a:lnTo>
                  <a:pt x="47" y="235"/>
                </a:lnTo>
                <a:lnTo>
                  <a:pt x="49" y="236"/>
                </a:lnTo>
                <a:lnTo>
                  <a:pt x="51" y="234"/>
                </a:lnTo>
                <a:lnTo>
                  <a:pt x="52" y="227"/>
                </a:lnTo>
                <a:lnTo>
                  <a:pt x="53" y="226"/>
                </a:lnTo>
                <a:lnTo>
                  <a:pt x="56" y="228"/>
                </a:lnTo>
                <a:lnTo>
                  <a:pt x="58" y="227"/>
                </a:lnTo>
                <a:lnTo>
                  <a:pt x="56" y="222"/>
                </a:lnTo>
                <a:lnTo>
                  <a:pt x="55" y="217"/>
                </a:lnTo>
                <a:lnTo>
                  <a:pt x="52" y="213"/>
                </a:lnTo>
                <a:lnTo>
                  <a:pt x="51" y="211"/>
                </a:lnTo>
                <a:lnTo>
                  <a:pt x="51" y="210"/>
                </a:lnTo>
                <a:lnTo>
                  <a:pt x="54" y="209"/>
                </a:lnTo>
                <a:lnTo>
                  <a:pt x="56" y="207"/>
                </a:lnTo>
                <a:lnTo>
                  <a:pt x="56" y="203"/>
                </a:lnTo>
                <a:lnTo>
                  <a:pt x="54" y="196"/>
                </a:lnTo>
                <a:lnTo>
                  <a:pt x="56" y="192"/>
                </a:lnTo>
                <a:lnTo>
                  <a:pt x="58" y="191"/>
                </a:lnTo>
                <a:lnTo>
                  <a:pt x="58" y="185"/>
                </a:lnTo>
                <a:lnTo>
                  <a:pt x="59" y="184"/>
                </a:lnTo>
                <a:lnTo>
                  <a:pt x="67" y="183"/>
                </a:lnTo>
                <a:lnTo>
                  <a:pt x="67" y="175"/>
                </a:lnTo>
                <a:lnTo>
                  <a:pt x="68" y="172"/>
                </a:lnTo>
                <a:lnTo>
                  <a:pt x="73" y="164"/>
                </a:lnTo>
                <a:lnTo>
                  <a:pt x="74" y="163"/>
                </a:lnTo>
                <a:lnTo>
                  <a:pt x="75" y="164"/>
                </a:lnTo>
                <a:lnTo>
                  <a:pt x="82" y="170"/>
                </a:lnTo>
                <a:lnTo>
                  <a:pt x="84" y="169"/>
                </a:lnTo>
                <a:lnTo>
                  <a:pt x="88" y="164"/>
                </a:lnTo>
                <a:lnTo>
                  <a:pt x="91" y="163"/>
                </a:lnTo>
                <a:lnTo>
                  <a:pt x="92" y="161"/>
                </a:lnTo>
                <a:lnTo>
                  <a:pt x="94" y="160"/>
                </a:lnTo>
                <a:lnTo>
                  <a:pt x="96" y="157"/>
                </a:lnTo>
                <a:lnTo>
                  <a:pt x="100" y="152"/>
                </a:lnTo>
                <a:lnTo>
                  <a:pt x="101" y="149"/>
                </a:lnTo>
                <a:lnTo>
                  <a:pt x="105" y="143"/>
                </a:lnTo>
                <a:lnTo>
                  <a:pt x="105" y="142"/>
                </a:lnTo>
                <a:lnTo>
                  <a:pt x="108" y="136"/>
                </a:lnTo>
                <a:lnTo>
                  <a:pt x="112" y="133"/>
                </a:lnTo>
                <a:lnTo>
                  <a:pt x="114" y="133"/>
                </a:lnTo>
                <a:lnTo>
                  <a:pt x="116" y="129"/>
                </a:lnTo>
                <a:lnTo>
                  <a:pt x="116" y="125"/>
                </a:lnTo>
                <a:lnTo>
                  <a:pt x="116" y="122"/>
                </a:lnTo>
                <a:lnTo>
                  <a:pt x="118" y="119"/>
                </a:lnTo>
                <a:lnTo>
                  <a:pt x="118" y="118"/>
                </a:lnTo>
                <a:lnTo>
                  <a:pt x="116" y="116"/>
                </a:lnTo>
                <a:lnTo>
                  <a:pt x="114" y="113"/>
                </a:lnTo>
                <a:lnTo>
                  <a:pt x="117" y="107"/>
                </a:lnTo>
                <a:lnTo>
                  <a:pt x="116" y="102"/>
                </a:lnTo>
                <a:lnTo>
                  <a:pt x="118" y="100"/>
                </a:lnTo>
                <a:lnTo>
                  <a:pt x="118" y="97"/>
                </a:lnTo>
                <a:lnTo>
                  <a:pt x="116" y="94"/>
                </a:lnTo>
                <a:lnTo>
                  <a:pt x="116" y="93"/>
                </a:lnTo>
                <a:lnTo>
                  <a:pt x="117" y="92"/>
                </a:lnTo>
                <a:lnTo>
                  <a:pt x="119" y="93"/>
                </a:lnTo>
                <a:lnTo>
                  <a:pt x="120" y="92"/>
                </a:lnTo>
                <a:lnTo>
                  <a:pt x="119" y="88"/>
                </a:lnTo>
                <a:lnTo>
                  <a:pt x="120" y="84"/>
                </a:lnTo>
                <a:lnTo>
                  <a:pt x="119" y="77"/>
                </a:lnTo>
                <a:lnTo>
                  <a:pt x="120" y="62"/>
                </a:lnTo>
                <a:lnTo>
                  <a:pt x="120" y="60"/>
                </a:lnTo>
                <a:lnTo>
                  <a:pt x="121" y="57"/>
                </a:lnTo>
                <a:lnTo>
                  <a:pt x="122" y="50"/>
                </a:lnTo>
                <a:lnTo>
                  <a:pt x="124" y="45"/>
                </a:lnTo>
                <a:lnTo>
                  <a:pt x="124" y="42"/>
                </a:lnTo>
                <a:lnTo>
                  <a:pt x="123" y="34"/>
                </a:lnTo>
                <a:lnTo>
                  <a:pt x="121" y="33"/>
                </a:lnTo>
                <a:lnTo>
                  <a:pt x="121" y="30"/>
                </a:lnTo>
                <a:lnTo>
                  <a:pt x="121" y="20"/>
                </a:lnTo>
                <a:lnTo>
                  <a:pt x="119" y="18"/>
                </a:lnTo>
                <a:lnTo>
                  <a:pt x="118" y="13"/>
                </a:lnTo>
                <a:lnTo>
                  <a:pt x="115" y="10"/>
                </a:lnTo>
                <a:lnTo>
                  <a:pt x="115" y="9"/>
                </a:lnTo>
                <a:lnTo>
                  <a:pt x="116" y="4"/>
                </a:lnTo>
                <a:lnTo>
                  <a:pt x="118" y="3"/>
                </a:lnTo>
                <a:lnTo>
                  <a:pt x="121" y="3"/>
                </a:lnTo>
                <a:lnTo>
                  <a:pt x="124" y="0"/>
                </a:lnTo>
                <a:lnTo>
                  <a:pt x="128" y="19"/>
                </a:lnTo>
                <a:lnTo>
                  <a:pt x="130" y="29"/>
                </a:lnTo>
                <a:lnTo>
                  <a:pt x="134" y="59"/>
                </a:lnTo>
                <a:lnTo>
                  <a:pt x="136" y="76"/>
                </a:lnTo>
                <a:lnTo>
                  <a:pt x="137" y="84"/>
                </a:lnTo>
                <a:lnTo>
                  <a:pt x="142" y="113"/>
                </a:lnTo>
                <a:lnTo>
                  <a:pt x="150" y="112"/>
                </a:lnTo>
                <a:lnTo>
                  <a:pt x="190" y="104"/>
                </a:lnTo>
                <a:lnTo>
                  <a:pt x="202" y="102"/>
                </a:lnTo>
                <a:lnTo>
                  <a:pt x="225" y="99"/>
                </a:lnTo>
                <a:lnTo>
                  <a:pt x="234" y="162"/>
                </a:lnTo>
                <a:lnTo>
                  <a:pt x="236" y="160"/>
                </a:lnTo>
                <a:lnTo>
                  <a:pt x="237" y="160"/>
                </a:lnTo>
                <a:lnTo>
                  <a:pt x="242" y="152"/>
                </a:lnTo>
                <a:lnTo>
                  <a:pt x="244" y="149"/>
                </a:lnTo>
                <a:lnTo>
                  <a:pt x="248" y="146"/>
                </a:lnTo>
                <a:lnTo>
                  <a:pt x="249" y="144"/>
                </a:lnTo>
                <a:lnTo>
                  <a:pt x="250" y="141"/>
                </a:lnTo>
                <a:lnTo>
                  <a:pt x="257" y="134"/>
                </a:lnTo>
                <a:lnTo>
                  <a:pt x="257" y="130"/>
                </a:lnTo>
                <a:lnTo>
                  <a:pt x="259" y="130"/>
                </a:lnTo>
                <a:lnTo>
                  <a:pt x="260" y="126"/>
                </a:lnTo>
                <a:lnTo>
                  <a:pt x="260" y="124"/>
                </a:lnTo>
                <a:lnTo>
                  <a:pt x="260" y="124"/>
                </a:lnTo>
                <a:lnTo>
                  <a:pt x="262" y="122"/>
                </a:lnTo>
                <a:lnTo>
                  <a:pt x="262" y="120"/>
                </a:lnTo>
                <a:lnTo>
                  <a:pt x="264" y="120"/>
                </a:lnTo>
                <a:lnTo>
                  <a:pt x="270" y="125"/>
                </a:lnTo>
                <a:lnTo>
                  <a:pt x="271" y="122"/>
                </a:lnTo>
                <a:lnTo>
                  <a:pt x="277" y="112"/>
                </a:lnTo>
                <a:lnTo>
                  <a:pt x="279" y="108"/>
                </a:lnTo>
                <a:lnTo>
                  <a:pt x="281" y="107"/>
                </a:lnTo>
                <a:lnTo>
                  <a:pt x="279" y="104"/>
                </a:lnTo>
                <a:lnTo>
                  <a:pt x="281" y="101"/>
                </a:lnTo>
                <a:lnTo>
                  <a:pt x="280" y="99"/>
                </a:lnTo>
                <a:lnTo>
                  <a:pt x="282" y="96"/>
                </a:lnTo>
                <a:lnTo>
                  <a:pt x="283" y="99"/>
                </a:lnTo>
                <a:lnTo>
                  <a:pt x="285" y="99"/>
                </a:lnTo>
                <a:lnTo>
                  <a:pt x="286" y="99"/>
                </a:lnTo>
                <a:lnTo>
                  <a:pt x="285" y="101"/>
                </a:lnTo>
                <a:lnTo>
                  <a:pt x="283" y="102"/>
                </a:lnTo>
                <a:lnTo>
                  <a:pt x="284" y="104"/>
                </a:lnTo>
                <a:lnTo>
                  <a:pt x="286" y="104"/>
                </a:lnTo>
                <a:lnTo>
                  <a:pt x="289" y="107"/>
                </a:lnTo>
                <a:lnTo>
                  <a:pt x="293" y="108"/>
                </a:lnTo>
                <a:lnTo>
                  <a:pt x="294" y="108"/>
                </a:lnTo>
                <a:lnTo>
                  <a:pt x="295" y="109"/>
                </a:lnTo>
                <a:lnTo>
                  <a:pt x="298" y="108"/>
                </a:lnTo>
                <a:lnTo>
                  <a:pt x="301" y="109"/>
                </a:lnTo>
                <a:lnTo>
                  <a:pt x="306" y="108"/>
                </a:lnTo>
                <a:lnTo>
                  <a:pt x="308" y="108"/>
                </a:lnTo>
                <a:lnTo>
                  <a:pt x="310" y="105"/>
                </a:lnTo>
                <a:lnTo>
                  <a:pt x="310" y="103"/>
                </a:lnTo>
                <a:lnTo>
                  <a:pt x="312" y="103"/>
                </a:lnTo>
                <a:lnTo>
                  <a:pt x="308" y="100"/>
                </a:lnTo>
                <a:lnTo>
                  <a:pt x="309" y="97"/>
                </a:lnTo>
                <a:lnTo>
                  <a:pt x="312" y="97"/>
                </a:lnTo>
                <a:lnTo>
                  <a:pt x="310" y="94"/>
                </a:lnTo>
                <a:lnTo>
                  <a:pt x="313" y="94"/>
                </a:lnTo>
                <a:lnTo>
                  <a:pt x="313" y="92"/>
                </a:lnTo>
                <a:lnTo>
                  <a:pt x="315" y="92"/>
                </a:lnTo>
                <a:lnTo>
                  <a:pt x="315" y="91"/>
                </a:lnTo>
                <a:lnTo>
                  <a:pt x="322" y="92"/>
                </a:lnTo>
                <a:lnTo>
                  <a:pt x="323" y="89"/>
                </a:lnTo>
                <a:lnTo>
                  <a:pt x="325" y="86"/>
                </a:lnTo>
                <a:lnTo>
                  <a:pt x="325" y="85"/>
                </a:lnTo>
                <a:lnTo>
                  <a:pt x="326" y="84"/>
                </a:lnTo>
                <a:lnTo>
                  <a:pt x="328" y="82"/>
                </a:lnTo>
                <a:lnTo>
                  <a:pt x="334" y="83"/>
                </a:lnTo>
                <a:lnTo>
                  <a:pt x="342" y="87"/>
                </a:lnTo>
                <a:lnTo>
                  <a:pt x="344" y="89"/>
                </a:lnTo>
                <a:lnTo>
                  <a:pt x="346" y="88"/>
                </a:lnTo>
                <a:lnTo>
                  <a:pt x="348" y="91"/>
                </a:lnTo>
                <a:lnTo>
                  <a:pt x="349" y="89"/>
                </a:lnTo>
                <a:lnTo>
                  <a:pt x="348" y="87"/>
                </a:lnTo>
                <a:lnTo>
                  <a:pt x="348" y="86"/>
                </a:lnTo>
                <a:lnTo>
                  <a:pt x="351" y="88"/>
                </a:lnTo>
                <a:lnTo>
                  <a:pt x="352" y="88"/>
                </a:lnTo>
                <a:lnTo>
                  <a:pt x="352" y="86"/>
                </a:lnTo>
                <a:lnTo>
                  <a:pt x="356" y="87"/>
                </a:lnTo>
                <a:lnTo>
                  <a:pt x="357" y="87"/>
                </a:lnTo>
                <a:lnTo>
                  <a:pt x="357" y="91"/>
                </a:lnTo>
                <a:lnTo>
                  <a:pt x="357" y="92"/>
                </a:lnTo>
                <a:lnTo>
                  <a:pt x="354" y="93"/>
                </a:lnTo>
                <a:lnTo>
                  <a:pt x="354" y="93"/>
                </a:lnTo>
                <a:lnTo>
                  <a:pt x="356" y="94"/>
                </a:lnTo>
                <a:lnTo>
                  <a:pt x="357" y="99"/>
                </a:lnTo>
                <a:lnTo>
                  <a:pt x="358" y="95"/>
                </a:lnTo>
                <a:lnTo>
                  <a:pt x="359" y="96"/>
                </a:lnTo>
                <a:lnTo>
                  <a:pt x="359" y="96"/>
                </a:lnTo>
                <a:lnTo>
                  <a:pt x="360" y="97"/>
                </a:lnTo>
                <a:lnTo>
                  <a:pt x="358" y="100"/>
                </a:lnTo>
                <a:lnTo>
                  <a:pt x="360" y="100"/>
                </a:lnTo>
                <a:lnTo>
                  <a:pt x="364" y="99"/>
                </a:lnTo>
                <a:lnTo>
                  <a:pt x="362" y="101"/>
                </a:lnTo>
                <a:lnTo>
                  <a:pt x="364" y="103"/>
                </a:lnTo>
                <a:lnTo>
                  <a:pt x="362" y="103"/>
                </a:lnTo>
                <a:lnTo>
                  <a:pt x="363" y="104"/>
                </a:lnTo>
                <a:lnTo>
                  <a:pt x="363" y="107"/>
                </a:lnTo>
                <a:lnTo>
                  <a:pt x="363" y="108"/>
                </a:lnTo>
                <a:lnTo>
                  <a:pt x="367" y="108"/>
                </a:lnTo>
                <a:lnTo>
                  <a:pt x="368" y="110"/>
                </a:lnTo>
                <a:lnTo>
                  <a:pt x="370" y="111"/>
                </a:lnTo>
                <a:lnTo>
                  <a:pt x="368" y="113"/>
                </a:lnTo>
                <a:lnTo>
                  <a:pt x="370" y="116"/>
                </a:lnTo>
                <a:lnTo>
                  <a:pt x="370" y="118"/>
                </a:lnTo>
                <a:lnTo>
                  <a:pt x="370" y="119"/>
                </a:lnTo>
                <a:lnTo>
                  <a:pt x="372" y="120"/>
                </a:lnTo>
                <a:lnTo>
                  <a:pt x="370" y="125"/>
                </a:lnTo>
                <a:lnTo>
                  <a:pt x="371" y="129"/>
                </a:lnTo>
                <a:lnTo>
                  <a:pt x="368" y="136"/>
                </a:lnTo>
                <a:lnTo>
                  <a:pt x="368" y="143"/>
                </a:lnTo>
                <a:lnTo>
                  <a:pt x="367" y="144"/>
                </a:lnTo>
                <a:lnTo>
                  <a:pt x="348" y="132"/>
                </a:lnTo>
                <a:lnTo>
                  <a:pt x="330" y="119"/>
                </a:lnTo>
                <a:lnTo>
                  <a:pt x="326" y="116"/>
                </a:lnTo>
                <a:lnTo>
                  <a:pt x="319" y="113"/>
                </a:lnTo>
                <a:lnTo>
                  <a:pt x="322" y="122"/>
                </a:lnTo>
                <a:lnTo>
                  <a:pt x="320" y="125"/>
                </a:lnTo>
                <a:lnTo>
                  <a:pt x="323" y="126"/>
                </a:lnTo>
                <a:lnTo>
                  <a:pt x="323" y="127"/>
                </a:lnTo>
                <a:lnTo>
                  <a:pt x="318" y="138"/>
                </a:lnTo>
                <a:lnTo>
                  <a:pt x="320" y="139"/>
                </a:lnTo>
                <a:lnTo>
                  <a:pt x="319" y="144"/>
                </a:lnTo>
                <a:lnTo>
                  <a:pt x="319" y="146"/>
                </a:lnTo>
                <a:lnTo>
                  <a:pt x="322" y="149"/>
                </a:lnTo>
                <a:lnTo>
                  <a:pt x="319" y="152"/>
                </a:lnTo>
                <a:lnTo>
                  <a:pt x="319" y="157"/>
                </a:lnTo>
                <a:lnTo>
                  <a:pt x="316" y="158"/>
                </a:lnTo>
                <a:lnTo>
                  <a:pt x="315" y="160"/>
                </a:lnTo>
                <a:lnTo>
                  <a:pt x="313" y="164"/>
                </a:lnTo>
                <a:lnTo>
                  <a:pt x="312" y="168"/>
                </a:lnTo>
                <a:lnTo>
                  <a:pt x="313" y="169"/>
                </a:lnTo>
                <a:lnTo>
                  <a:pt x="313" y="170"/>
                </a:lnTo>
                <a:lnTo>
                  <a:pt x="310" y="177"/>
                </a:lnTo>
                <a:lnTo>
                  <a:pt x="308" y="176"/>
                </a:lnTo>
                <a:lnTo>
                  <a:pt x="307" y="179"/>
                </a:lnTo>
                <a:lnTo>
                  <a:pt x="304" y="184"/>
                </a:lnTo>
                <a:lnTo>
                  <a:pt x="302" y="186"/>
                </a:lnTo>
                <a:lnTo>
                  <a:pt x="301" y="184"/>
                </a:lnTo>
                <a:lnTo>
                  <a:pt x="300" y="184"/>
                </a:lnTo>
                <a:lnTo>
                  <a:pt x="299" y="186"/>
                </a:lnTo>
                <a:lnTo>
                  <a:pt x="297" y="191"/>
                </a:lnTo>
                <a:lnTo>
                  <a:pt x="296" y="196"/>
                </a:lnTo>
                <a:lnTo>
                  <a:pt x="293" y="207"/>
                </a:lnTo>
                <a:lnTo>
                  <a:pt x="282" y="197"/>
                </a:lnTo>
                <a:lnTo>
                  <a:pt x="279" y="204"/>
                </a:lnTo>
                <a:lnTo>
                  <a:pt x="278" y="205"/>
                </a:lnTo>
                <a:lnTo>
                  <a:pt x="278" y="209"/>
                </a:lnTo>
                <a:lnTo>
                  <a:pt x="277" y="217"/>
                </a:lnTo>
                <a:lnTo>
                  <a:pt x="278" y="222"/>
                </a:lnTo>
                <a:lnTo>
                  <a:pt x="275" y="222"/>
                </a:lnTo>
                <a:lnTo>
                  <a:pt x="275" y="224"/>
                </a:lnTo>
                <a:lnTo>
                  <a:pt x="269" y="246"/>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59" name="Freeform 35"/>
          <p:cNvSpPr>
            <a:spLocks noEditPoints="1"/>
          </p:cNvSpPr>
          <p:nvPr/>
        </p:nvSpPr>
        <p:spPr bwMode="auto">
          <a:xfrm>
            <a:off x="7138720" y="2313498"/>
            <a:ext cx="721446" cy="298042"/>
          </a:xfrm>
          <a:custGeom>
            <a:avLst/>
            <a:gdLst/>
            <a:ahLst/>
            <a:cxnLst>
              <a:cxn ang="0">
                <a:pos x="377" y="142"/>
              </a:cxn>
              <a:cxn ang="0">
                <a:pos x="365" y="200"/>
              </a:cxn>
              <a:cxn ang="0">
                <a:pos x="319" y="191"/>
              </a:cxn>
              <a:cxn ang="0">
                <a:pos x="317" y="168"/>
              </a:cxn>
              <a:cxn ang="0">
                <a:pos x="304" y="183"/>
              </a:cxn>
              <a:cxn ang="0">
                <a:pos x="299" y="145"/>
              </a:cxn>
              <a:cxn ang="0">
                <a:pos x="284" y="131"/>
              </a:cxn>
              <a:cxn ang="0">
                <a:pos x="274" y="117"/>
              </a:cxn>
              <a:cxn ang="0">
                <a:pos x="285" y="106"/>
              </a:cxn>
              <a:cxn ang="0">
                <a:pos x="271" y="84"/>
              </a:cxn>
              <a:cxn ang="0">
                <a:pos x="294" y="43"/>
              </a:cxn>
              <a:cxn ang="0">
                <a:pos x="271" y="27"/>
              </a:cxn>
              <a:cxn ang="0">
                <a:pos x="244" y="72"/>
              </a:cxn>
              <a:cxn ang="0">
                <a:pos x="240" y="83"/>
              </a:cxn>
              <a:cxn ang="0">
                <a:pos x="256" y="137"/>
              </a:cxn>
              <a:cxn ang="0">
                <a:pos x="269" y="181"/>
              </a:cxn>
              <a:cxn ang="0">
                <a:pos x="264" y="197"/>
              </a:cxn>
              <a:cxn ang="0">
                <a:pos x="224" y="180"/>
              </a:cxn>
              <a:cxn ang="0">
                <a:pos x="210" y="151"/>
              </a:cxn>
              <a:cxn ang="0">
                <a:pos x="213" y="137"/>
              </a:cxn>
              <a:cxn ang="0">
                <a:pos x="200" y="116"/>
              </a:cxn>
              <a:cxn ang="0">
                <a:pos x="175" y="109"/>
              </a:cxn>
              <a:cxn ang="0">
                <a:pos x="170" y="96"/>
              </a:cxn>
              <a:cxn ang="0">
                <a:pos x="159" y="83"/>
              </a:cxn>
              <a:cxn ang="0">
                <a:pos x="145" y="81"/>
              </a:cxn>
              <a:cxn ang="0">
                <a:pos x="142" y="71"/>
              </a:cxn>
              <a:cxn ang="0">
                <a:pos x="139" y="66"/>
              </a:cxn>
              <a:cxn ang="0">
                <a:pos x="135" y="60"/>
              </a:cxn>
              <a:cxn ang="0">
                <a:pos x="131" y="57"/>
              </a:cxn>
              <a:cxn ang="0">
                <a:pos x="132" y="50"/>
              </a:cxn>
              <a:cxn ang="0">
                <a:pos x="123" y="49"/>
              </a:cxn>
              <a:cxn ang="0">
                <a:pos x="119" y="52"/>
              </a:cxn>
              <a:cxn ang="0">
                <a:pos x="100" y="48"/>
              </a:cxn>
              <a:cxn ang="0">
                <a:pos x="90" y="55"/>
              </a:cxn>
              <a:cxn ang="0">
                <a:pos x="84" y="60"/>
              </a:cxn>
              <a:cxn ang="0">
                <a:pos x="83" y="71"/>
              </a:cxn>
              <a:cxn ang="0">
                <a:pos x="69" y="71"/>
              </a:cxn>
              <a:cxn ang="0">
                <a:pos x="58" y="65"/>
              </a:cxn>
              <a:cxn ang="0">
                <a:pos x="57" y="59"/>
              </a:cxn>
              <a:cxn ang="0">
                <a:pos x="54" y="71"/>
              </a:cxn>
              <a:cxn ang="0">
                <a:pos x="37" y="83"/>
              </a:cxn>
              <a:cxn ang="0">
                <a:pos x="34" y="93"/>
              </a:cxn>
              <a:cxn ang="0">
                <a:pos x="23" y="109"/>
              </a:cxn>
              <a:cxn ang="0">
                <a:pos x="9" y="125"/>
              </a:cxn>
              <a:cxn ang="0">
                <a:pos x="86" y="43"/>
              </a:cxn>
              <a:cxn ang="0">
                <a:pos x="178" y="25"/>
              </a:cxn>
              <a:cxn ang="0">
                <a:pos x="263" y="6"/>
              </a:cxn>
              <a:cxn ang="0">
                <a:pos x="308" y="71"/>
              </a:cxn>
              <a:cxn ang="0">
                <a:pos x="265" y="104"/>
              </a:cxn>
              <a:cxn ang="0">
                <a:pos x="265" y="116"/>
              </a:cxn>
              <a:cxn ang="0">
                <a:pos x="270" y="104"/>
              </a:cxn>
              <a:cxn ang="0">
                <a:pos x="379" y="141"/>
              </a:cxn>
              <a:cxn ang="0">
                <a:pos x="380" y="158"/>
              </a:cxn>
            </a:cxnLst>
            <a:rect l="0" t="0" r="r" b="b"/>
            <a:pathLst>
              <a:path w="381" h="214">
                <a:moveTo>
                  <a:pt x="323" y="130"/>
                </a:moveTo>
                <a:lnTo>
                  <a:pt x="326" y="140"/>
                </a:lnTo>
                <a:lnTo>
                  <a:pt x="328" y="151"/>
                </a:lnTo>
                <a:lnTo>
                  <a:pt x="357" y="147"/>
                </a:lnTo>
                <a:lnTo>
                  <a:pt x="377" y="142"/>
                </a:lnTo>
                <a:lnTo>
                  <a:pt x="374" y="152"/>
                </a:lnTo>
                <a:lnTo>
                  <a:pt x="377" y="165"/>
                </a:lnTo>
                <a:lnTo>
                  <a:pt x="369" y="175"/>
                </a:lnTo>
                <a:lnTo>
                  <a:pt x="364" y="193"/>
                </a:lnTo>
                <a:lnTo>
                  <a:pt x="365" y="200"/>
                </a:lnTo>
                <a:lnTo>
                  <a:pt x="346" y="207"/>
                </a:lnTo>
                <a:lnTo>
                  <a:pt x="345" y="210"/>
                </a:lnTo>
                <a:lnTo>
                  <a:pt x="327" y="214"/>
                </a:lnTo>
                <a:lnTo>
                  <a:pt x="332" y="198"/>
                </a:lnTo>
                <a:lnTo>
                  <a:pt x="319" y="191"/>
                </a:lnTo>
                <a:lnTo>
                  <a:pt x="323" y="183"/>
                </a:lnTo>
                <a:lnTo>
                  <a:pt x="320" y="182"/>
                </a:lnTo>
                <a:lnTo>
                  <a:pt x="326" y="177"/>
                </a:lnTo>
                <a:lnTo>
                  <a:pt x="317" y="181"/>
                </a:lnTo>
                <a:lnTo>
                  <a:pt x="317" y="168"/>
                </a:lnTo>
                <a:lnTo>
                  <a:pt x="315" y="166"/>
                </a:lnTo>
                <a:lnTo>
                  <a:pt x="313" y="179"/>
                </a:lnTo>
                <a:lnTo>
                  <a:pt x="309" y="180"/>
                </a:lnTo>
                <a:lnTo>
                  <a:pt x="305" y="175"/>
                </a:lnTo>
                <a:lnTo>
                  <a:pt x="304" y="183"/>
                </a:lnTo>
                <a:lnTo>
                  <a:pt x="281" y="166"/>
                </a:lnTo>
                <a:lnTo>
                  <a:pt x="281" y="160"/>
                </a:lnTo>
                <a:lnTo>
                  <a:pt x="287" y="151"/>
                </a:lnTo>
                <a:lnTo>
                  <a:pt x="281" y="146"/>
                </a:lnTo>
                <a:lnTo>
                  <a:pt x="299" y="145"/>
                </a:lnTo>
                <a:lnTo>
                  <a:pt x="298" y="139"/>
                </a:lnTo>
                <a:lnTo>
                  <a:pt x="297" y="142"/>
                </a:lnTo>
                <a:lnTo>
                  <a:pt x="295" y="141"/>
                </a:lnTo>
                <a:lnTo>
                  <a:pt x="288" y="130"/>
                </a:lnTo>
                <a:lnTo>
                  <a:pt x="284" y="131"/>
                </a:lnTo>
                <a:lnTo>
                  <a:pt x="279" y="125"/>
                </a:lnTo>
                <a:lnTo>
                  <a:pt x="276" y="125"/>
                </a:lnTo>
                <a:lnTo>
                  <a:pt x="272" y="137"/>
                </a:lnTo>
                <a:lnTo>
                  <a:pt x="270" y="135"/>
                </a:lnTo>
                <a:lnTo>
                  <a:pt x="274" y="117"/>
                </a:lnTo>
                <a:lnTo>
                  <a:pt x="281" y="124"/>
                </a:lnTo>
                <a:lnTo>
                  <a:pt x="283" y="121"/>
                </a:lnTo>
                <a:lnTo>
                  <a:pt x="285" y="108"/>
                </a:lnTo>
                <a:lnTo>
                  <a:pt x="287" y="107"/>
                </a:lnTo>
                <a:lnTo>
                  <a:pt x="285" y="106"/>
                </a:lnTo>
                <a:lnTo>
                  <a:pt x="285" y="100"/>
                </a:lnTo>
                <a:lnTo>
                  <a:pt x="284" y="104"/>
                </a:lnTo>
                <a:lnTo>
                  <a:pt x="276" y="99"/>
                </a:lnTo>
                <a:lnTo>
                  <a:pt x="279" y="80"/>
                </a:lnTo>
                <a:lnTo>
                  <a:pt x="271" y="84"/>
                </a:lnTo>
                <a:lnTo>
                  <a:pt x="269" y="80"/>
                </a:lnTo>
                <a:lnTo>
                  <a:pt x="269" y="71"/>
                </a:lnTo>
                <a:lnTo>
                  <a:pt x="275" y="55"/>
                </a:lnTo>
                <a:lnTo>
                  <a:pt x="279" y="49"/>
                </a:lnTo>
                <a:lnTo>
                  <a:pt x="294" y="43"/>
                </a:lnTo>
                <a:lnTo>
                  <a:pt x="283" y="43"/>
                </a:lnTo>
                <a:lnTo>
                  <a:pt x="283" y="33"/>
                </a:lnTo>
                <a:lnTo>
                  <a:pt x="280" y="27"/>
                </a:lnTo>
                <a:lnTo>
                  <a:pt x="275" y="23"/>
                </a:lnTo>
                <a:lnTo>
                  <a:pt x="271" y="27"/>
                </a:lnTo>
                <a:lnTo>
                  <a:pt x="269" y="46"/>
                </a:lnTo>
                <a:lnTo>
                  <a:pt x="264" y="50"/>
                </a:lnTo>
                <a:lnTo>
                  <a:pt x="253" y="50"/>
                </a:lnTo>
                <a:lnTo>
                  <a:pt x="254" y="71"/>
                </a:lnTo>
                <a:lnTo>
                  <a:pt x="244" y="72"/>
                </a:lnTo>
                <a:lnTo>
                  <a:pt x="237" y="71"/>
                </a:lnTo>
                <a:lnTo>
                  <a:pt x="240" y="74"/>
                </a:lnTo>
                <a:lnTo>
                  <a:pt x="240" y="77"/>
                </a:lnTo>
                <a:lnTo>
                  <a:pt x="238" y="81"/>
                </a:lnTo>
                <a:lnTo>
                  <a:pt x="240" y="83"/>
                </a:lnTo>
                <a:lnTo>
                  <a:pt x="242" y="77"/>
                </a:lnTo>
                <a:lnTo>
                  <a:pt x="254" y="85"/>
                </a:lnTo>
                <a:lnTo>
                  <a:pt x="255" y="112"/>
                </a:lnTo>
                <a:lnTo>
                  <a:pt x="253" y="131"/>
                </a:lnTo>
                <a:lnTo>
                  <a:pt x="256" y="137"/>
                </a:lnTo>
                <a:lnTo>
                  <a:pt x="262" y="159"/>
                </a:lnTo>
                <a:lnTo>
                  <a:pt x="275" y="173"/>
                </a:lnTo>
                <a:lnTo>
                  <a:pt x="275" y="179"/>
                </a:lnTo>
                <a:lnTo>
                  <a:pt x="274" y="182"/>
                </a:lnTo>
                <a:lnTo>
                  <a:pt x="269" y="181"/>
                </a:lnTo>
                <a:lnTo>
                  <a:pt x="264" y="173"/>
                </a:lnTo>
                <a:lnTo>
                  <a:pt x="253" y="171"/>
                </a:lnTo>
                <a:lnTo>
                  <a:pt x="283" y="195"/>
                </a:lnTo>
                <a:lnTo>
                  <a:pt x="287" y="214"/>
                </a:lnTo>
                <a:lnTo>
                  <a:pt x="264" y="197"/>
                </a:lnTo>
                <a:lnTo>
                  <a:pt x="249" y="199"/>
                </a:lnTo>
                <a:lnTo>
                  <a:pt x="237" y="182"/>
                </a:lnTo>
                <a:lnTo>
                  <a:pt x="235" y="193"/>
                </a:lnTo>
                <a:lnTo>
                  <a:pt x="230" y="191"/>
                </a:lnTo>
                <a:lnTo>
                  <a:pt x="224" y="180"/>
                </a:lnTo>
                <a:lnTo>
                  <a:pt x="208" y="188"/>
                </a:lnTo>
                <a:lnTo>
                  <a:pt x="205" y="185"/>
                </a:lnTo>
                <a:lnTo>
                  <a:pt x="201" y="177"/>
                </a:lnTo>
                <a:lnTo>
                  <a:pt x="210" y="155"/>
                </a:lnTo>
                <a:lnTo>
                  <a:pt x="210" y="151"/>
                </a:lnTo>
                <a:lnTo>
                  <a:pt x="212" y="147"/>
                </a:lnTo>
                <a:lnTo>
                  <a:pt x="212" y="146"/>
                </a:lnTo>
                <a:lnTo>
                  <a:pt x="214" y="146"/>
                </a:lnTo>
                <a:lnTo>
                  <a:pt x="215" y="145"/>
                </a:lnTo>
                <a:lnTo>
                  <a:pt x="213" y="137"/>
                </a:lnTo>
                <a:lnTo>
                  <a:pt x="221" y="122"/>
                </a:lnTo>
                <a:lnTo>
                  <a:pt x="212" y="114"/>
                </a:lnTo>
                <a:lnTo>
                  <a:pt x="208" y="112"/>
                </a:lnTo>
                <a:lnTo>
                  <a:pt x="203" y="120"/>
                </a:lnTo>
                <a:lnTo>
                  <a:pt x="200" y="116"/>
                </a:lnTo>
                <a:lnTo>
                  <a:pt x="192" y="117"/>
                </a:lnTo>
                <a:lnTo>
                  <a:pt x="190" y="110"/>
                </a:lnTo>
                <a:lnTo>
                  <a:pt x="185" y="107"/>
                </a:lnTo>
                <a:lnTo>
                  <a:pt x="183" y="107"/>
                </a:lnTo>
                <a:lnTo>
                  <a:pt x="175" y="109"/>
                </a:lnTo>
                <a:lnTo>
                  <a:pt x="173" y="107"/>
                </a:lnTo>
                <a:lnTo>
                  <a:pt x="171" y="105"/>
                </a:lnTo>
                <a:lnTo>
                  <a:pt x="168" y="104"/>
                </a:lnTo>
                <a:lnTo>
                  <a:pt x="167" y="99"/>
                </a:lnTo>
                <a:lnTo>
                  <a:pt x="170" y="96"/>
                </a:lnTo>
                <a:lnTo>
                  <a:pt x="170" y="91"/>
                </a:lnTo>
                <a:lnTo>
                  <a:pt x="170" y="90"/>
                </a:lnTo>
                <a:lnTo>
                  <a:pt x="167" y="88"/>
                </a:lnTo>
                <a:lnTo>
                  <a:pt x="163" y="85"/>
                </a:lnTo>
                <a:lnTo>
                  <a:pt x="159" y="83"/>
                </a:lnTo>
                <a:lnTo>
                  <a:pt x="156" y="83"/>
                </a:lnTo>
                <a:lnTo>
                  <a:pt x="151" y="82"/>
                </a:lnTo>
                <a:lnTo>
                  <a:pt x="147" y="83"/>
                </a:lnTo>
                <a:lnTo>
                  <a:pt x="145" y="82"/>
                </a:lnTo>
                <a:lnTo>
                  <a:pt x="145" y="81"/>
                </a:lnTo>
                <a:lnTo>
                  <a:pt x="145" y="79"/>
                </a:lnTo>
                <a:lnTo>
                  <a:pt x="143" y="76"/>
                </a:lnTo>
                <a:lnTo>
                  <a:pt x="145" y="74"/>
                </a:lnTo>
                <a:lnTo>
                  <a:pt x="143" y="73"/>
                </a:lnTo>
                <a:lnTo>
                  <a:pt x="142" y="71"/>
                </a:lnTo>
                <a:lnTo>
                  <a:pt x="138" y="71"/>
                </a:lnTo>
                <a:lnTo>
                  <a:pt x="138" y="70"/>
                </a:lnTo>
                <a:lnTo>
                  <a:pt x="138" y="67"/>
                </a:lnTo>
                <a:lnTo>
                  <a:pt x="137" y="66"/>
                </a:lnTo>
                <a:lnTo>
                  <a:pt x="139" y="66"/>
                </a:lnTo>
                <a:lnTo>
                  <a:pt x="137" y="64"/>
                </a:lnTo>
                <a:lnTo>
                  <a:pt x="139" y="62"/>
                </a:lnTo>
                <a:lnTo>
                  <a:pt x="135" y="63"/>
                </a:lnTo>
                <a:lnTo>
                  <a:pt x="133" y="63"/>
                </a:lnTo>
                <a:lnTo>
                  <a:pt x="135" y="60"/>
                </a:lnTo>
                <a:lnTo>
                  <a:pt x="134" y="59"/>
                </a:lnTo>
                <a:lnTo>
                  <a:pt x="134" y="59"/>
                </a:lnTo>
                <a:lnTo>
                  <a:pt x="133" y="58"/>
                </a:lnTo>
                <a:lnTo>
                  <a:pt x="132" y="62"/>
                </a:lnTo>
                <a:lnTo>
                  <a:pt x="131" y="57"/>
                </a:lnTo>
                <a:lnTo>
                  <a:pt x="129" y="56"/>
                </a:lnTo>
                <a:lnTo>
                  <a:pt x="129" y="56"/>
                </a:lnTo>
                <a:lnTo>
                  <a:pt x="132" y="55"/>
                </a:lnTo>
                <a:lnTo>
                  <a:pt x="132" y="54"/>
                </a:lnTo>
                <a:lnTo>
                  <a:pt x="132" y="50"/>
                </a:lnTo>
                <a:lnTo>
                  <a:pt x="131" y="50"/>
                </a:lnTo>
                <a:lnTo>
                  <a:pt x="127" y="49"/>
                </a:lnTo>
                <a:lnTo>
                  <a:pt x="127" y="51"/>
                </a:lnTo>
                <a:lnTo>
                  <a:pt x="126" y="51"/>
                </a:lnTo>
                <a:lnTo>
                  <a:pt x="123" y="49"/>
                </a:lnTo>
                <a:lnTo>
                  <a:pt x="123" y="50"/>
                </a:lnTo>
                <a:lnTo>
                  <a:pt x="124" y="52"/>
                </a:lnTo>
                <a:lnTo>
                  <a:pt x="123" y="54"/>
                </a:lnTo>
                <a:lnTo>
                  <a:pt x="121" y="51"/>
                </a:lnTo>
                <a:lnTo>
                  <a:pt x="119" y="52"/>
                </a:lnTo>
                <a:lnTo>
                  <a:pt x="117" y="50"/>
                </a:lnTo>
                <a:lnTo>
                  <a:pt x="109" y="46"/>
                </a:lnTo>
                <a:lnTo>
                  <a:pt x="103" y="45"/>
                </a:lnTo>
                <a:lnTo>
                  <a:pt x="101" y="47"/>
                </a:lnTo>
                <a:lnTo>
                  <a:pt x="100" y="48"/>
                </a:lnTo>
                <a:lnTo>
                  <a:pt x="100" y="49"/>
                </a:lnTo>
                <a:lnTo>
                  <a:pt x="98" y="52"/>
                </a:lnTo>
                <a:lnTo>
                  <a:pt x="97" y="55"/>
                </a:lnTo>
                <a:lnTo>
                  <a:pt x="90" y="54"/>
                </a:lnTo>
                <a:lnTo>
                  <a:pt x="90" y="55"/>
                </a:lnTo>
                <a:lnTo>
                  <a:pt x="88" y="55"/>
                </a:lnTo>
                <a:lnTo>
                  <a:pt x="88" y="57"/>
                </a:lnTo>
                <a:lnTo>
                  <a:pt x="85" y="57"/>
                </a:lnTo>
                <a:lnTo>
                  <a:pt x="87" y="60"/>
                </a:lnTo>
                <a:lnTo>
                  <a:pt x="84" y="60"/>
                </a:lnTo>
                <a:lnTo>
                  <a:pt x="83" y="63"/>
                </a:lnTo>
                <a:lnTo>
                  <a:pt x="87" y="66"/>
                </a:lnTo>
                <a:lnTo>
                  <a:pt x="85" y="66"/>
                </a:lnTo>
                <a:lnTo>
                  <a:pt x="85" y="68"/>
                </a:lnTo>
                <a:lnTo>
                  <a:pt x="83" y="71"/>
                </a:lnTo>
                <a:lnTo>
                  <a:pt x="81" y="71"/>
                </a:lnTo>
                <a:lnTo>
                  <a:pt x="76" y="72"/>
                </a:lnTo>
                <a:lnTo>
                  <a:pt x="73" y="71"/>
                </a:lnTo>
                <a:lnTo>
                  <a:pt x="70" y="72"/>
                </a:lnTo>
                <a:lnTo>
                  <a:pt x="69" y="71"/>
                </a:lnTo>
                <a:lnTo>
                  <a:pt x="68" y="71"/>
                </a:lnTo>
                <a:lnTo>
                  <a:pt x="64" y="70"/>
                </a:lnTo>
                <a:lnTo>
                  <a:pt x="61" y="67"/>
                </a:lnTo>
                <a:lnTo>
                  <a:pt x="59" y="67"/>
                </a:lnTo>
                <a:lnTo>
                  <a:pt x="58" y="65"/>
                </a:lnTo>
                <a:lnTo>
                  <a:pt x="60" y="64"/>
                </a:lnTo>
                <a:lnTo>
                  <a:pt x="61" y="62"/>
                </a:lnTo>
                <a:lnTo>
                  <a:pt x="60" y="62"/>
                </a:lnTo>
                <a:lnTo>
                  <a:pt x="58" y="62"/>
                </a:lnTo>
                <a:lnTo>
                  <a:pt x="57" y="59"/>
                </a:lnTo>
                <a:lnTo>
                  <a:pt x="55" y="62"/>
                </a:lnTo>
                <a:lnTo>
                  <a:pt x="56" y="64"/>
                </a:lnTo>
                <a:lnTo>
                  <a:pt x="54" y="67"/>
                </a:lnTo>
                <a:lnTo>
                  <a:pt x="56" y="70"/>
                </a:lnTo>
                <a:lnTo>
                  <a:pt x="54" y="71"/>
                </a:lnTo>
                <a:lnTo>
                  <a:pt x="52" y="75"/>
                </a:lnTo>
                <a:lnTo>
                  <a:pt x="46" y="85"/>
                </a:lnTo>
                <a:lnTo>
                  <a:pt x="45" y="88"/>
                </a:lnTo>
                <a:lnTo>
                  <a:pt x="39" y="83"/>
                </a:lnTo>
                <a:lnTo>
                  <a:pt x="37" y="83"/>
                </a:lnTo>
                <a:lnTo>
                  <a:pt x="37" y="85"/>
                </a:lnTo>
                <a:lnTo>
                  <a:pt x="35" y="87"/>
                </a:lnTo>
                <a:lnTo>
                  <a:pt x="35" y="87"/>
                </a:lnTo>
                <a:lnTo>
                  <a:pt x="35" y="89"/>
                </a:lnTo>
                <a:lnTo>
                  <a:pt x="34" y="93"/>
                </a:lnTo>
                <a:lnTo>
                  <a:pt x="32" y="93"/>
                </a:lnTo>
                <a:lnTo>
                  <a:pt x="32" y="97"/>
                </a:lnTo>
                <a:lnTo>
                  <a:pt x="25" y="104"/>
                </a:lnTo>
                <a:lnTo>
                  <a:pt x="24" y="107"/>
                </a:lnTo>
                <a:lnTo>
                  <a:pt x="23" y="109"/>
                </a:lnTo>
                <a:lnTo>
                  <a:pt x="19" y="112"/>
                </a:lnTo>
                <a:lnTo>
                  <a:pt x="17" y="115"/>
                </a:lnTo>
                <a:lnTo>
                  <a:pt x="12" y="123"/>
                </a:lnTo>
                <a:lnTo>
                  <a:pt x="11" y="123"/>
                </a:lnTo>
                <a:lnTo>
                  <a:pt x="9" y="125"/>
                </a:lnTo>
                <a:lnTo>
                  <a:pt x="0" y="62"/>
                </a:lnTo>
                <a:lnTo>
                  <a:pt x="6" y="60"/>
                </a:lnTo>
                <a:lnTo>
                  <a:pt x="43" y="52"/>
                </a:lnTo>
                <a:lnTo>
                  <a:pt x="52" y="50"/>
                </a:lnTo>
                <a:lnTo>
                  <a:pt x="86" y="43"/>
                </a:lnTo>
                <a:lnTo>
                  <a:pt x="90" y="43"/>
                </a:lnTo>
                <a:lnTo>
                  <a:pt x="108" y="39"/>
                </a:lnTo>
                <a:lnTo>
                  <a:pt x="157" y="30"/>
                </a:lnTo>
                <a:lnTo>
                  <a:pt x="158" y="30"/>
                </a:lnTo>
                <a:lnTo>
                  <a:pt x="178" y="25"/>
                </a:lnTo>
                <a:lnTo>
                  <a:pt x="196" y="22"/>
                </a:lnTo>
                <a:lnTo>
                  <a:pt x="212" y="18"/>
                </a:lnTo>
                <a:lnTo>
                  <a:pt x="229" y="14"/>
                </a:lnTo>
                <a:lnTo>
                  <a:pt x="255" y="8"/>
                </a:lnTo>
                <a:lnTo>
                  <a:pt x="263" y="6"/>
                </a:lnTo>
                <a:lnTo>
                  <a:pt x="290" y="0"/>
                </a:lnTo>
                <a:lnTo>
                  <a:pt x="299" y="41"/>
                </a:lnTo>
                <a:lnTo>
                  <a:pt x="302" y="51"/>
                </a:lnTo>
                <a:lnTo>
                  <a:pt x="303" y="57"/>
                </a:lnTo>
                <a:lnTo>
                  <a:pt x="308" y="71"/>
                </a:lnTo>
                <a:lnTo>
                  <a:pt x="317" y="108"/>
                </a:lnTo>
                <a:lnTo>
                  <a:pt x="323" y="130"/>
                </a:lnTo>
                <a:close/>
                <a:moveTo>
                  <a:pt x="270" y="108"/>
                </a:moveTo>
                <a:lnTo>
                  <a:pt x="268" y="101"/>
                </a:lnTo>
                <a:lnTo>
                  <a:pt x="265" y="104"/>
                </a:lnTo>
                <a:lnTo>
                  <a:pt x="267" y="105"/>
                </a:lnTo>
                <a:lnTo>
                  <a:pt x="267" y="108"/>
                </a:lnTo>
                <a:lnTo>
                  <a:pt x="266" y="107"/>
                </a:lnTo>
                <a:lnTo>
                  <a:pt x="268" y="113"/>
                </a:lnTo>
                <a:lnTo>
                  <a:pt x="265" y="116"/>
                </a:lnTo>
                <a:lnTo>
                  <a:pt x="264" y="104"/>
                </a:lnTo>
                <a:lnTo>
                  <a:pt x="266" y="92"/>
                </a:lnTo>
                <a:lnTo>
                  <a:pt x="271" y="99"/>
                </a:lnTo>
                <a:lnTo>
                  <a:pt x="274" y="106"/>
                </a:lnTo>
                <a:lnTo>
                  <a:pt x="270" y="104"/>
                </a:lnTo>
                <a:lnTo>
                  <a:pt x="270" y="108"/>
                </a:lnTo>
                <a:close/>
                <a:moveTo>
                  <a:pt x="379" y="141"/>
                </a:moveTo>
                <a:lnTo>
                  <a:pt x="381" y="141"/>
                </a:lnTo>
                <a:lnTo>
                  <a:pt x="380" y="157"/>
                </a:lnTo>
                <a:lnTo>
                  <a:pt x="379" y="141"/>
                </a:lnTo>
                <a:close/>
                <a:moveTo>
                  <a:pt x="374" y="197"/>
                </a:moveTo>
                <a:lnTo>
                  <a:pt x="375" y="195"/>
                </a:lnTo>
                <a:lnTo>
                  <a:pt x="377" y="188"/>
                </a:lnTo>
                <a:lnTo>
                  <a:pt x="377" y="173"/>
                </a:lnTo>
                <a:lnTo>
                  <a:pt x="380" y="158"/>
                </a:lnTo>
                <a:lnTo>
                  <a:pt x="379" y="183"/>
                </a:lnTo>
                <a:lnTo>
                  <a:pt x="376" y="196"/>
                </a:lnTo>
                <a:lnTo>
                  <a:pt x="374" y="197"/>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0" name="Freeform 36"/>
          <p:cNvSpPr>
            <a:spLocks/>
          </p:cNvSpPr>
          <p:nvPr/>
        </p:nvSpPr>
        <p:spPr bwMode="auto">
          <a:xfrm>
            <a:off x="2588496" y="2242469"/>
            <a:ext cx="1156965" cy="777137"/>
          </a:xfrm>
          <a:custGeom>
            <a:avLst/>
            <a:gdLst/>
            <a:ahLst/>
            <a:cxnLst>
              <a:cxn ang="0">
                <a:pos x="586" y="476"/>
              </a:cxn>
              <a:cxn ang="0">
                <a:pos x="584" y="508"/>
              </a:cxn>
              <a:cxn ang="0">
                <a:pos x="582" y="558"/>
              </a:cxn>
              <a:cxn ang="0">
                <a:pos x="502" y="551"/>
              </a:cxn>
              <a:cxn ang="0">
                <a:pos x="495" y="550"/>
              </a:cxn>
              <a:cxn ang="0">
                <a:pos x="419" y="544"/>
              </a:cxn>
              <a:cxn ang="0">
                <a:pos x="323" y="535"/>
              </a:cxn>
              <a:cxn ang="0">
                <a:pos x="317" y="534"/>
              </a:cxn>
              <a:cxn ang="0">
                <a:pos x="276" y="530"/>
              </a:cxn>
              <a:cxn ang="0">
                <a:pos x="252" y="527"/>
              </a:cxn>
              <a:cxn ang="0">
                <a:pos x="213" y="523"/>
              </a:cxn>
              <a:cxn ang="0">
                <a:pos x="180" y="519"/>
              </a:cxn>
              <a:cxn ang="0">
                <a:pos x="178" y="518"/>
              </a:cxn>
              <a:cxn ang="0">
                <a:pos x="135" y="513"/>
              </a:cxn>
              <a:cxn ang="0">
                <a:pos x="130" y="511"/>
              </a:cxn>
              <a:cxn ang="0">
                <a:pos x="55" y="502"/>
              </a:cxn>
              <a:cxn ang="0">
                <a:pos x="0" y="494"/>
              </a:cxn>
              <a:cxn ang="0">
                <a:pos x="9" y="416"/>
              </a:cxn>
              <a:cxn ang="0">
                <a:pos x="14" y="384"/>
              </a:cxn>
              <a:cxn ang="0">
                <a:pos x="18" y="351"/>
              </a:cxn>
              <a:cxn ang="0">
                <a:pos x="19" y="340"/>
              </a:cxn>
              <a:cxn ang="0">
                <a:pos x="23" y="309"/>
              </a:cxn>
              <a:cxn ang="0">
                <a:pos x="37" y="202"/>
              </a:cxn>
              <a:cxn ang="0">
                <a:pos x="39" y="183"/>
              </a:cxn>
              <a:cxn ang="0">
                <a:pos x="41" y="166"/>
              </a:cxn>
              <a:cxn ang="0">
                <a:pos x="51" y="98"/>
              </a:cxn>
              <a:cxn ang="0">
                <a:pos x="58" y="41"/>
              </a:cxn>
              <a:cxn ang="0">
                <a:pos x="64" y="0"/>
              </a:cxn>
              <a:cxn ang="0">
                <a:pos x="151" y="11"/>
              </a:cxn>
              <a:cxn ang="0">
                <a:pos x="199" y="18"/>
              </a:cxn>
              <a:cxn ang="0">
                <a:pos x="233" y="23"/>
              </a:cxn>
              <a:cxn ang="0">
                <a:pos x="276" y="27"/>
              </a:cxn>
              <a:cxn ang="0">
                <a:pos x="285" y="28"/>
              </a:cxn>
              <a:cxn ang="0">
                <a:pos x="358" y="38"/>
              </a:cxn>
              <a:cxn ang="0">
                <a:pos x="385" y="40"/>
              </a:cxn>
              <a:cxn ang="0">
                <a:pos x="454" y="46"/>
              </a:cxn>
              <a:cxn ang="0">
                <a:pos x="491" y="50"/>
              </a:cxn>
              <a:cxn ang="0">
                <a:pos x="506" y="51"/>
              </a:cxn>
              <a:cxn ang="0">
                <a:pos x="564" y="56"/>
              </a:cxn>
              <a:cxn ang="0">
                <a:pos x="566" y="56"/>
              </a:cxn>
              <a:cxn ang="0">
                <a:pos x="611" y="59"/>
              </a:cxn>
              <a:cxn ang="0">
                <a:pos x="608" y="91"/>
              </a:cxn>
              <a:cxn ang="0">
                <a:pos x="608" y="97"/>
              </a:cxn>
              <a:cxn ang="0">
                <a:pos x="606" y="130"/>
              </a:cxn>
              <a:cxn ang="0">
                <a:pos x="605" y="141"/>
              </a:cxn>
              <a:cxn ang="0">
                <a:pos x="603" y="183"/>
              </a:cxn>
              <a:cxn ang="0">
                <a:pos x="600" y="238"/>
              </a:cxn>
              <a:cxn ang="0">
                <a:pos x="600" y="238"/>
              </a:cxn>
              <a:cxn ang="0">
                <a:pos x="597" y="292"/>
              </a:cxn>
              <a:cxn ang="0">
                <a:pos x="596" y="303"/>
              </a:cxn>
              <a:cxn ang="0">
                <a:pos x="593" y="347"/>
              </a:cxn>
              <a:cxn ang="0">
                <a:pos x="592" y="356"/>
              </a:cxn>
              <a:cxn ang="0">
                <a:pos x="590" y="399"/>
              </a:cxn>
              <a:cxn ang="0">
                <a:pos x="590" y="401"/>
              </a:cxn>
              <a:cxn ang="0">
                <a:pos x="586" y="465"/>
              </a:cxn>
              <a:cxn ang="0">
                <a:pos x="586" y="476"/>
              </a:cxn>
            </a:cxnLst>
            <a:rect l="0" t="0" r="r" b="b"/>
            <a:pathLst>
              <a:path w="611" h="558">
                <a:moveTo>
                  <a:pt x="586" y="476"/>
                </a:moveTo>
                <a:lnTo>
                  <a:pt x="584" y="508"/>
                </a:lnTo>
                <a:lnTo>
                  <a:pt x="582" y="558"/>
                </a:lnTo>
                <a:lnTo>
                  <a:pt x="502" y="551"/>
                </a:lnTo>
                <a:lnTo>
                  <a:pt x="495" y="550"/>
                </a:lnTo>
                <a:lnTo>
                  <a:pt x="419" y="544"/>
                </a:lnTo>
                <a:lnTo>
                  <a:pt x="323" y="535"/>
                </a:lnTo>
                <a:lnTo>
                  <a:pt x="317" y="534"/>
                </a:lnTo>
                <a:lnTo>
                  <a:pt x="276" y="530"/>
                </a:lnTo>
                <a:lnTo>
                  <a:pt x="252" y="527"/>
                </a:lnTo>
                <a:lnTo>
                  <a:pt x="213" y="523"/>
                </a:lnTo>
                <a:lnTo>
                  <a:pt x="180" y="519"/>
                </a:lnTo>
                <a:lnTo>
                  <a:pt x="178" y="518"/>
                </a:lnTo>
                <a:lnTo>
                  <a:pt x="135" y="513"/>
                </a:lnTo>
                <a:lnTo>
                  <a:pt x="130" y="511"/>
                </a:lnTo>
                <a:lnTo>
                  <a:pt x="55" y="502"/>
                </a:lnTo>
                <a:lnTo>
                  <a:pt x="0" y="494"/>
                </a:lnTo>
                <a:lnTo>
                  <a:pt x="9" y="416"/>
                </a:lnTo>
                <a:lnTo>
                  <a:pt x="14" y="384"/>
                </a:lnTo>
                <a:lnTo>
                  <a:pt x="18" y="351"/>
                </a:lnTo>
                <a:lnTo>
                  <a:pt x="19" y="340"/>
                </a:lnTo>
                <a:lnTo>
                  <a:pt x="23" y="309"/>
                </a:lnTo>
                <a:lnTo>
                  <a:pt x="37" y="202"/>
                </a:lnTo>
                <a:lnTo>
                  <a:pt x="39" y="183"/>
                </a:lnTo>
                <a:lnTo>
                  <a:pt x="41" y="166"/>
                </a:lnTo>
                <a:lnTo>
                  <a:pt x="51" y="98"/>
                </a:lnTo>
                <a:lnTo>
                  <a:pt x="58" y="41"/>
                </a:lnTo>
                <a:lnTo>
                  <a:pt x="64" y="0"/>
                </a:lnTo>
                <a:lnTo>
                  <a:pt x="151" y="11"/>
                </a:lnTo>
                <a:lnTo>
                  <a:pt x="199" y="18"/>
                </a:lnTo>
                <a:lnTo>
                  <a:pt x="233" y="23"/>
                </a:lnTo>
                <a:lnTo>
                  <a:pt x="276" y="27"/>
                </a:lnTo>
                <a:lnTo>
                  <a:pt x="285" y="28"/>
                </a:lnTo>
                <a:lnTo>
                  <a:pt x="358" y="38"/>
                </a:lnTo>
                <a:lnTo>
                  <a:pt x="385" y="40"/>
                </a:lnTo>
                <a:lnTo>
                  <a:pt x="454" y="46"/>
                </a:lnTo>
                <a:lnTo>
                  <a:pt x="491" y="50"/>
                </a:lnTo>
                <a:lnTo>
                  <a:pt x="506" y="51"/>
                </a:lnTo>
                <a:lnTo>
                  <a:pt x="564" y="56"/>
                </a:lnTo>
                <a:lnTo>
                  <a:pt x="566" y="56"/>
                </a:lnTo>
                <a:lnTo>
                  <a:pt x="611" y="59"/>
                </a:lnTo>
                <a:lnTo>
                  <a:pt x="608" y="91"/>
                </a:lnTo>
                <a:lnTo>
                  <a:pt x="608" y="97"/>
                </a:lnTo>
                <a:lnTo>
                  <a:pt x="606" y="130"/>
                </a:lnTo>
                <a:lnTo>
                  <a:pt x="605" y="141"/>
                </a:lnTo>
                <a:lnTo>
                  <a:pt x="603" y="183"/>
                </a:lnTo>
                <a:lnTo>
                  <a:pt x="600" y="238"/>
                </a:lnTo>
                <a:lnTo>
                  <a:pt x="600" y="238"/>
                </a:lnTo>
                <a:lnTo>
                  <a:pt x="597" y="292"/>
                </a:lnTo>
                <a:lnTo>
                  <a:pt x="596" y="303"/>
                </a:lnTo>
                <a:lnTo>
                  <a:pt x="593" y="347"/>
                </a:lnTo>
                <a:lnTo>
                  <a:pt x="592" y="356"/>
                </a:lnTo>
                <a:lnTo>
                  <a:pt x="590" y="399"/>
                </a:lnTo>
                <a:lnTo>
                  <a:pt x="590" y="401"/>
                </a:lnTo>
                <a:lnTo>
                  <a:pt x="586" y="465"/>
                </a:lnTo>
                <a:lnTo>
                  <a:pt x="586" y="476"/>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1" name="Freeform 37"/>
          <p:cNvSpPr>
            <a:spLocks noEditPoints="1"/>
          </p:cNvSpPr>
          <p:nvPr/>
        </p:nvSpPr>
        <p:spPr bwMode="auto">
          <a:xfrm>
            <a:off x="5665531" y="2589256"/>
            <a:ext cx="1174007" cy="511128"/>
          </a:xfrm>
          <a:custGeom>
            <a:avLst/>
            <a:gdLst/>
            <a:ahLst/>
            <a:cxnLst>
              <a:cxn ang="0">
                <a:pos x="161" y="335"/>
              </a:cxn>
              <a:cxn ang="0">
                <a:pos x="129" y="352"/>
              </a:cxn>
              <a:cxn ang="0">
                <a:pos x="63" y="362"/>
              </a:cxn>
              <a:cxn ang="0">
                <a:pos x="19" y="350"/>
              </a:cxn>
              <a:cxn ang="0">
                <a:pos x="32" y="345"/>
              </a:cxn>
              <a:cxn ang="0">
                <a:pos x="36" y="331"/>
              </a:cxn>
              <a:cxn ang="0">
                <a:pos x="36" y="308"/>
              </a:cxn>
              <a:cxn ang="0">
                <a:pos x="31" y="291"/>
              </a:cxn>
              <a:cxn ang="0">
                <a:pos x="64" y="281"/>
              </a:cxn>
              <a:cxn ang="0">
                <a:pos x="86" y="290"/>
              </a:cxn>
              <a:cxn ang="0">
                <a:pos x="82" y="261"/>
              </a:cxn>
              <a:cxn ang="0">
                <a:pos x="117" y="232"/>
              </a:cxn>
              <a:cxn ang="0">
                <a:pos x="117" y="195"/>
              </a:cxn>
              <a:cxn ang="0">
                <a:pos x="124" y="185"/>
              </a:cxn>
              <a:cxn ang="0">
                <a:pos x="139" y="182"/>
              </a:cxn>
              <a:cxn ang="0">
                <a:pos x="152" y="187"/>
              </a:cxn>
              <a:cxn ang="0">
                <a:pos x="163" y="174"/>
              </a:cxn>
              <a:cxn ang="0">
                <a:pos x="189" y="185"/>
              </a:cxn>
              <a:cxn ang="0">
                <a:pos x="201" y="172"/>
              </a:cxn>
              <a:cxn ang="0">
                <a:pos x="221" y="173"/>
              </a:cxn>
              <a:cxn ang="0">
                <a:pos x="229" y="178"/>
              </a:cxn>
              <a:cxn ang="0">
                <a:pos x="239" y="168"/>
              </a:cxn>
              <a:cxn ang="0">
                <a:pos x="243" y="151"/>
              </a:cxn>
              <a:cxn ang="0">
                <a:pos x="247" y="144"/>
              </a:cxn>
              <a:cxn ang="0">
                <a:pos x="248" y="133"/>
              </a:cxn>
              <a:cxn ang="0">
                <a:pos x="261" y="151"/>
              </a:cxn>
              <a:cxn ang="0">
                <a:pos x="285" y="152"/>
              </a:cxn>
              <a:cxn ang="0">
                <a:pos x="294" y="117"/>
              </a:cxn>
              <a:cxn ang="0">
                <a:pos x="307" y="95"/>
              </a:cxn>
              <a:cxn ang="0">
                <a:pos x="317" y="62"/>
              </a:cxn>
              <a:cxn ang="0">
                <a:pos x="340" y="60"/>
              </a:cxn>
              <a:cxn ang="0">
                <a:pos x="366" y="40"/>
              </a:cxn>
              <a:cxn ang="0">
                <a:pos x="361" y="28"/>
              </a:cxn>
              <a:cxn ang="0">
                <a:pos x="358" y="11"/>
              </a:cxn>
              <a:cxn ang="0">
                <a:pos x="379" y="8"/>
              </a:cxn>
              <a:cxn ang="0">
                <a:pos x="396" y="9"/>
              </a:cxn>
              <a:cxn ang="0">
                <a:pos x="413" y="28"/>
              </a:cxn>
              <a:cxn ang="0">
                <a:pos x="441" y="39"/>
              </a:cxn>
              <a:cxn ang="0">
                <a:pos x="462" y="53"/>
              </a:cxn>
              <a:cxn ang="0">
                <a:pos x="475" y="43"/>
              </a:cxn>
              <a:cxn ang="0">
                <a:pos x="494" y="52"/>
              </a:cxn>
              <a:cxn ang="0">
                <a:pos x="511" y="39"/>
              </a:cxn>
              <a:cxn ang="0">
                <a:pos x="525" y="36"/>
              </a:cxn>
              <a:cxn ang="0">
                <a:pos x="542" y="52"/>
              </a:cxn>
              <a:cxn ang="0">
                <a:pos x="556" y="81"/>
              </a:cxn>
              <a:cxn ang="0">
                <a:pos x="553" y="97"/>
              </a:cxn>
              <a:cxn ang="0">
                <a:pos x="569" y="123"/>
              </a:cxn>
              <a:cxn ang="0">
                <a:pos x="586" y="143"/>
              </a:cxn>
              <a:cxn ang="0">
                <a:pos x="602" y="161"/>
              </a:cxn>
              <a:cxn ang="0">
                <a:pos x="611" y="169"/>
              </a:cxn>
              <a:cxn ang="0">
                <a:pos x="591" y="206"/>
              </a:cxn>
              <a:cxn ang="0">
                <a:pos x="565" y="233"/>
              </a:cxn>
              <a:cxn ang="0">
                <a:pos x="555" y="257"/>
              </a:cxn>
              <a:cxn ang="0">
                <a:pos x="536" y="280"/>
              </a:cxn>
              <a:cxn ang="0">
                <a:pos x="504" y="293"/>
              </a:cxn>
              <a:cxn ang="0">
                <a:pos x="444" y="310"/>
              </a:cxn>
              <a:cxn ang="0">
                <a:pos x="356" y="317"/>
              </a:cxn>
              <a:cxn ang="0">
                <a:pos x="255" y="325"/>
              </a:cxn>
              <a:cxn ang="0">
                <a:pos x="7" y="359"/>
              </a:cxn>
            </a:cxnLst>
            <a:rect l="0" t="0" r="r" b="b"/>
            <a:pathLst>
              <a:path w="620" h="367">
                <a:moveTo>
                  <a:pt x="255" y="325"/>
                </a:moveTo>
                <a:lnTo>
                  <a:pt x="234" y="327"/>
                </a:lnTo>
                <a:lnTo>
                  <a:pt x="209" y="331"/>
                </a:lnTo>
                <a:lnTo>
                  <a:pt x="205" y="331"/>
                </a:lnTo>
                <a:lnTo>
                  <a:pt x="186" y="333"/>
                </a:lnTo>
                <a:lnTo>
                  <a:pt x="161" y="335"/>
                </a:lnTo>
                <a:lnTo>
                  <a:pt x="157" y="336"/>
                </a:lnTo>
                <a:lnTo>
                  <a:pt x="143" y="337"/>
                </a:lnTo>
                <a:lnTo>
                  <a:pt x="141" y="334"/>
                </a:lnTo>
                <a:lnTo>
                  <a:pt x="125" y="335"/>
                </a:lnTo>
                <a:lnTo>
                  <a:pt x="128" y="347"/>
                </a:lnTo>
                <a:lnTo>
                  <a:pt x="129" y="352"/>
                </a:lnTo>
                <a:lnTo>
                  <a:pt x="129" y="357"/>
                </a:lnTo>
                <a:lnTo>
                  <a:pt x="91" y="360"/>
                </a:lnTo>
                <a:lnTo>
                  <a:pt x="90" y="360"/>
                </a:lnTo>
                <a:lnTo>
                  <a:pt x="64" y="362"/>
                </a:lnTo>
                <a:lnTo>
                  <a:pt x="63" y="362"/>
                </a:lnTo>
                <a:lnTo>
                  <a:pt x="63" y="362"/>
                </a:lnTo>
                <a:lnTo>
                  <a:pt x="20" y="366"/>
                </a:lnTo>
                <a:lnTo>
                  <a:pt x="14" y="366"/>
                </a:lnTo>
                <a:lnTo>
                  <a:pt x="13" y="365"/>
                </a:lnTo>
                <a:lnTo>
                  <a:pt x="16" y="351"/>
                </a:lnTo>
                <a:lnTo>
                  <a:pt x="17" y="350"/>
                </a:lnTo>
                <a:lnTo>
                  <a:pt x="19" y="350"/>
                </a:lnTo>
                <a:lnTo>
                  <a:pt x="21" y="350"/>
                </a:lnTo>
                <a:lnTo>
                  <a:pt x="24" y="356"/>
                </a:lnTo>
                <a:lnTo>
                  <a:pt x="28" y="357"/>
                </a:lnTo>
                <a:lnTo>
                  <a:pt x="30" y="355"/>
                </a:lnTo>
                <a:lnTo>
                  <a:pt x="30" y="349"/>
                </a:lnTo>
                <a:lnTo>
                  <a:pt x="32" y="345"/>
                </a:lnTo>
                <a:lnTo>
                  <a:pt x="33" y="343"/>
                </a:lnTo>
                <a:lnTo>
                  <a:pt x="30" y="339"/>
                </a:lnTo>
                <a:lnTo>
                  <a:pt x="30" y="336"/>
                </a:lnTo>
                <a:lnTo>
                  <a:pt x="31" y="332"/>
                </a:lnTo>
                <a:lnTo>
                  <a:pt x="33" y="333"/>
                </a:lnTo>
                <a:lnTo>
                  <a:pt x="36" y="331"/>
                </a:lnTo>
                <a:lnTo>
                  <a:pt x="36" y="328"/>
                </a:lnTo>
                <a:lnTo>
                  <a:pt x="32" y="327"/>
                </a:lnTo>
                <a:lnTo>
                  <a:pt x="31" y="324"/>
                </a:lnTo>
                <a:lnTo>
                  <a:pt x="31" y="322"/>
                </a:lnTo>
                <a:lnTo>
                  <a:pt x="35" y="319"/>
                </a:lnTo>
                <a:lnTo>
                  <a:pt x="36" y="308"/>
                </a:lnTo>
                <a:lnTo>
                  <a:pt x="36" y="305"/>
                </a:lnTo>
                <a:lnTo>
                  <a:pt x="33" y="303"/>
                </a:lnTo>
                <a:lnTo>
                  <a:pt x="31" y="302"/>
                </a:lnTo>
                <a:lnTo>
                  <a:pt x="29" y="300"/>
                </a:lnTo>
                <a:lnTo>
                  <a:pt x="29" y="294"/>
                </a:lnTo>
                <a:lnTo>
                  <a:pt x="31" y="291"/>
                </a:lnTo>
                <a:lnTo>
                  <a:pt x="33" y="289"/>
                </a:lnTo>
                <a:lnTo>
                  <a:pt x="38" y="280"/>
                </a:lnTo>
                <a:lnTo>
                  <a:pt x="43" y="274"/>
                </a:lnTo>
                <a:lnTo>
                  <a:pt x="48" y="274"/>
                </a:lnTo>
                <a:lnTo>
                  <a:pt x="54" y="276"/>
                </a:lnTo>
                <a:lnTo>
                  <a:pt x="64" y="281"/>
                </a:lnTo>
                <a:lnTo>
                  <a:pt x="64" y="282"/>
                </a:lnTo>
                <a:lnTo>
                  <a:pt x="69" y="283"/>
                </a:lnTo>
                <a:lnTo>
                  <a:pt x="75" y="285"/>
                </a:lnTo>
                <a:lnTo>
                  <a:pt x="80" y="290"/>
                </a:lnTo>
                <a:lnTo>
                  <a:pt x="84" y="290"/>
                </a:lnTo>
                <a:lnTo>
                  <a:pt x="86" y="290"/>
                </a:lnTo>
                <a:lnTo>
                  <a:pt x="87" y="289"/>
                </a:lnTo>
                <a:lnTo>
                  <a:pt x="89" y="285"/>
                </a:lnTo>
                <a:lnTo>
                  <a:pt x="91" y="278"/>
                </a:lnTo>
                <a:lnTo>
                  <a:pt x="88" y="273"/>
                </a:lnTo>
                <a:lnTo>
                  <a:pt x="84" y="266"/>
                </a:lnTo>
                <a:lnTo>
                  <a:pt x="82" y="261"/>
                </a:lnTo>
                <a:lnTo>
                  <a:pt x="85" y="249"/>
                </a:lnTo>
                <a:lnTo>
                  <a:pt x="89" y="245"/>
                </a:lnTo>
                <a:lnTo>
                  <a:pt x="94" y="247"/>
                </a:lnTo>
                <a:lnTo>
                  <a:pt x="97" y="242"/>
                </a:lnTo>
                <a:lnTo>
                  <a:pt x="116" y="236"/>
                </a:lnTo>
                <a:lnTo>
                  <a:pt x="117" y="232"/>
                </a:lnTo>
                <a:lnTo>
                  <a:pt x="110" y="223"/>
                </a:lnTo>
                <a:lnTo>
                  <a:pt x="108" y="218"/>
                </a:lnTo>
                <a:lnTo>
                  <a:pt x="108" y="214"/>
                </a:lnTo>
                <a:lnTo>
                  <a:pt x="109" y="209"/>
                </a:lnTo>
                <a:lnTo>
                  <a:pt x="114" y="203"/>
                </a:lnTo>
                <a:lnTo>
                  <a:pt x="117" y="195"/>
                </a:lnTo>
                <a:lnTo>
                  <a:pt x="119" y="195"/>
                </a:lnTo>
                <a:lnTo>
                  <a:pt x="123" y="198"/>
                </a:lnTo>
                <a:lnTo>
                  <a:pt x="125" y="195"/>
                </a:lnTo>
                <a:lnTo>
                  <a:pt x="126" y="193"/>
                </a:lnTo>
                <a:lnTo>
                  <a:pt x="126" y="190"/>
                </a:lnTo>
                <a:lnTo>
                  <a:pt x="124" y="185"/>
                </a:lnTo>
                <a:lnTo>
                  <a:pt x="124" y="182"/>
                </a:lnTo>
                <a:lnTo>
                  <a:pt x="125" y="180"/>
                </a:lnTo>
                <a:lnTo>
                  <a:pt x="126" y="180"/>
                </a:lnTo>
                <a:lnTo>
                  <a:pt x="130" y="183"/>
                </a:lnTo>
                <a:lnTo>
                  <a:pt x="134" y="184"/>
                </a:lnTo>
                <a:lnTo>
                  <a:pt x="139" y="182"/>
                </a:lnTo>
                <a:lnTo>
                  <a:pt x="141" y="182"/>
                </a:lnTo>
                <a:lnTo>
                  <a:pt x="142" y="181"/>
                </a:lnTo>
                <a:lnTo>
                  <a:pt x="145" y="181"/>
                </a:lnTo>
                <a:lnTo>
                  <a:pt x="145" y="189"/>
                </a:lnTo>
                <a:lnTo>
                  <a:pt x="148" y="190"/>
                </a:lnTo>
                <a:lnTo>
                  <a:pt x="152" y="187"/>
                </a:lnTo>
                <a:lnTo>
                  <a:pt x="153" y="184"/>
                </a:lnTo>
                <a:lnTo>
                  <a:pt x="152" y="181"/>
                </a:lnTo>
                <a:lnTo>
                  <a:pt x="149" y="177"/>
                </a:lnTo>
                <a:lnTo>
                  <a:pt x="151" y="172"/>
                </a:lnTo>
                <a:lnTo>
                  <a:pt x="159" y="177"/>
                </a:lnTo>
                <a:lnTo>
                  <a:pt x="163" y="174"/>
                </a:lnTo>
                <a:lnTo>
                  <a:pt x="169" y="174"/>
                </a:lnTo>
                <a:lnTo>
                  <a:pt x="175" y="178"/>
                </a:lnTo>
                <a:lnTo>
                  <a:pt x="178" y="181"/>
                </a:lnTo>
                <a:lnTo>
                  <a:pt x="183" y="183"/>
                </a:lnTo>
                <a:lnTo>
                  <a:pt x="187" y="184"/>
                </a:lnTo>
                <a:lnTo>
                  <a:pt x="189" y="185"/>
                </a:lnTo>
                <a:lnTo>
                  <a:pt x="191" y="190"/>
                </a:lnTo>
                <a:lnTo>
                  <a:pt x="193" y="191"/>
                </a:lnTo>
                <a:lnTo>
                  <a:pt x="195" y="187"/>
                </a:lnTo>
                <a:lnTo>
                  <a:pt x="198" y="175"/>
                </a:lnTo>
                <a:lnTo>
                  <a:pt x="200" y="173"/>
                </a:lnTo>
                <a:lnTo>
                  <a:pt x="201" y="172"/>
                </a:lnTo>
                <a:lnTo>
                  <a:pt x="206" y="169"/>
                </a:lnTo>
                <a:lnTo>
                  <a:pt x="208" y="168"/>
                </a:lnTo>
                <a:lnTo>
                  <a:pt x="211" y="164"/>
                </a:lnTo>
                <a:lnTo>
                  <a:pt x="214" y="162"/>
                </a:lnTo>
                <a:lnTo>
                  <a:pt x="216" y="164"/>
                </a:lnTo>
                <a:lnTo>
                  <a:pt x="221" y="173"/>
                </a:lnTo>
                <a:lnTo>
                  <a:pt x="223" y="174"/>
                </a:lnTo>
                <a:lnTo>
                  <a:pt x="226" y="172"/>
                </a:lnTo>
                <a:lnTo>
                  <a:pt x="227" y="170"/>
                </a:lnTo>
                <a:lnTo>
                  <a:pt x="229" y="172"/>
                </a:lnTo>
                <a:lnTo>
                  <a:pt x="229" y="177"/>
                </a:lnTo>
                <a:lnTo>
                  <a:pt x="229" y="178"/>
                </a:lnTo>
                <a:lnTo>
                  <a:pt x="231" y="178"/>
                </a:lnTo>
                <a:lnTo>
                  <a:pt x="233" y="177"/>
                </a:lnTo>
                <a:lnTo>
                  <a:pt x="234" y="169"/>
                </a:lnTo>
                <a:lnTo>
                  <a:pt x="235" y="168"/>
                </a:lnTo>
                <a:lnTo>
                  <a:pt x="238" y="168"/>
                </a:lnTo>
                <a:lnTo>
                  <a:pt x="239" y="168"/>
                </a:lnTo>
                <a:lnTo>
                  <a:pt x="240" y="166"/>
                </a:lnTo>
                <a:lnTo>
                  <a:pt x="238" y="160"/>
                </a:lnTo>
                <a:lnTo>
                  <a:pt x="238" y="157"/>
                </a:lnTo>
                <a:lnTo>
                  <a:pt x="238" y="152"/>
                </a:lnTo>
                <a:lnTo>
                  <a:pt x="239" y="152"/>
                </a:lnTo>
                <a:lnTo>
                  <a:pt x="243" y="151"/>
                </a:lnTo>
                <a:lnTo>
                  <a:pt x="245" y="149"/>
                </a:lnTo>
                <a:lnTo>
                  <a:pt x="245" y="147"/>
                </a:lnTo>
                <a:lnTo>
                  <a:pt x="241" y="144"/>
                </a:lnTo>
                <a:lnTo>
                  <a:pt x="242" y="142"/>
                </a:lnTo>
                <a:lnTo>
                  <a:pt x="243" y="142"/>
                </a:lnTo>
                <a:lnTo>
                  <a:pt x="247" y="144"/>
                </a:lnTo>
                <a:lnTo>
                  <a:pt x="248" y="142"/>
                </a:lnTo>
                <a:lnTo>
                  <a:pt x="252" y="141"/>
                </a:lnTo>
                <a:lnTo>
                  <a:pt x="252" y="139"/>
                </a:lnTo>
                <a:lnTo>
                  <a:pt x="252" y="137"/>
                </a:lnTo>
                <a:lnTo>
                  <a:pt x="248" y="136"/>
                </a:lnTo>
                <a:lnTo>
                  <a:pt x="248" y="133"/>
                </a:lnTo>
                <a:lnTo>
                  <a:pt x="250" y="133"/>
                </a:lnTo>
                <a:lnTo>
                  <a:pt x="251" y="135"/>
                </a:lnTo>
                <a:lnTo>
                  <a:pt x="255" y="139"/>
                </a:lnTo>
                <a:lnTo>
                  <a:pt x="256" y="147"/>
                </a:lnTo>
                <a:lnTo>
                  <a:pt x="258" y="149"/>
                </a:lnTo>
                <a:lnTo>
                  <a:pt x="261" y="151"/>
                </a:lnTo>
                <a:lnTo>
                  <a:pt x="266" y="153"/>
                </a:lnTo>
                <a:lnTo>
                  <a:pt x="272" y="153"/>
                </a:lnTo>
                <a:lnTo>
                  <a:pt x="278" y="159"/>
                </a:lnTo>
                <a:lnTo>
                  <a:pt x="279" y="156"/>
                </a:lnTo>
                <a:lnTo>
                  <a:pt x="281" y="153"/>
                </a:lnTo>
                <a:lnTo>
                  <a:pt x="285" y="152"/>
                </a:lnTo>
                <a:lnTo>
                  <a:pt x="287" y="149"/>
                </a:lnTo>
                <a:lnTo>
                  <a:pt x="287" y="145"/>
                </a:lnTo>
                <a:lnTo>
                  <a:pt x="286" y="131"/>
                </a:lnTo>
                <a:lnTo>
                  <a:pt x="290" y="123"/>
                </a:lnTo>
                <a:lnTo>
                  <a:pt x="291" y="118"/>
                </a:lnTo>
                <a:lnTo>
                  <a:pt x="294" y="117"/>
                </a:lnTo>
                <a:lnTo>
                  <a:pt x="296" y="117"/>
                </a:lnTo>
                <a:lnTo>
                  <a:pt x="299" y="118"/>
                </a:lnTo>
                <a:lnTo>
                  <a:pt x="304" y="114"/>
                </a:lnTo>
                <a:lnTo>
                  <a:pt x="305" y="109"/>
                </a:lnTo>
                <a:lnTo>
                  <a:pt x="305" y="103"/>
                </a:lnTo>
                <a:lnTo>
                  <a:pt x="307" y="95"/>
                </a:lnTo>
                <a:lnTo>
                  <a:pt x="316" y="91"/>
                </a:lnTo>
                <a:lnTo>
                  <a:pt x="318" y="85"/>
                </a:lnTo>
                <a:lnTo>
                  <a:pt x="321" y="82"/>
                </a:lnTo>
                <a:lnTo>
                  <a:pt x="322" y="78"/>
                </a:lnTo>
                <a:lnTo>
                  <a:pt x="321" y="76"/>
                </a:lnTo>
                <a:lnTo>
                  <a:pt x="317" y="62"/>
                </a:lnTo>
                <a:lnTo>
                  <a:pt x="317" y="59"/>
                </a:lnTo>
                <a:lnTo>
                  <a:pt x="319" y="57"/>
                </a:lnTo>
                <a:lnTo>
                  <a:pt x="327" y="57"/>
                </a:lnTo>
                <a:lnTo>
                  <a:pt x="331" y="54"/>
                </a:lnTo>
                <a:lnTo>
                  <a:pt x="337" y="60"/>
                </a:lnTo>
                <a:lnTo>
                  <a:pt x="340" y="60"/>
                </a:lnTo>
                <a:lnTo>
                  <a:pt x="344" y="57"/>
                </a:lnTo>
                <a:lnTo>
                  <a:pt x="348" y="52"/>
                </a:lnTo>
                <a:lnTo>
                  <a:pt x="351" y="50"/>
                </a:lnTo>
                <a:lnTo>
                  <a:pt x="354" y="48"/>
                </a:lnTo>
                <a:lnTo>
                  <a:pt x="367" y="44"/>
                </a:lnTo>
                <a:lnTo>
                  <a:pt x="366" y="40"/>
                </a:lnTo>
                <a:lnTo>
                  <a:pt x="368" y="35"/>
                </a:lnTo>
                <a:lnTo>
                  <a:pt x="368" y="33"/>
                </a:lnTo>
                <a:lnTo>
                  <a:pt x="367" y="32"/>
                </a:lnTo>
                <a:lnTo>
                  <a:pt x="363" y="31"/>
                </a:lnTo>
                <a:lnTo>
                  <a:pt x="361" y="31"/>
                </a:lnTo>
                <a:lnTo>
                  <a:pt x="361" y="28"/>
                </a:lnTo>
                <a:lnTo>
                  <a:pt x="363" y="25"/>
                </a:lnTo>
                <a:lnTo>
                  <a:pt x="363" y="20"/>
                </a:lnTo>
                <a:lnTo>
                  <a:pt x="362" y="18"/>
                </a:lnTo>
                <a:lnTo>
                  <a:pt x="360" y="15"/>
                </a:lnTo>
                <a:lnTo>
                  <a:pt x="358" y="14"/>
                </a:lnTo>
                <a:lnTo>
                  <a:pt x="358" y="11"/>
                </a:lnTo>
                <a:lnTo>
                  <a:pt x="362" y="6"/>
                </a:lnTo>
                <a:lnTo>
                  <a:pt x="364" y="6"/>
                </a:lnTo>
                <a:lnTo>
                  <a:pt x="365" y="6"/>
                </a:lnTo>
                <a:lnTo>
                  <a:pt x="368" y="0"/>
                </a:lnTo>
                <a:lnTo>
                  <a:pt x="376" y="6"/>
                </a:lnTo>
                <a:lnTo>
                  <a:pt x="379" y="8"/>
                </a:lnTo>
                <a:lnTo>
                  <a:pt x="381" y="8"/>
                </a:lnTo>
                <a:lnTo>
                  <a:pt x="387" y="3"/>
                </a:lnTo>
                <a:lnTo>
                  <a:pt x="390" y="2"/>
                </a:lnTo>
                <a:lnTo>
                  <a:pt x="393" y="1"/>
                </a:lnTo>
                <a:lnTo>
                  <a:pt x="395" y="4"/>
                </a:lnTo>
                <a:lnTo>
                  <a:pt x="396" y="9"/>
                </a:lnTo>
                <a:lnTo>
                  <a:pt x="398" y="10"/>
                </a:lnTo>
                <a:lnTo>
                  <a:pt x="402" y="9"/>
                </a:lnTo>
                <a:lnTo>
                  <a:pt x="404" y="11"/>
                </a:lnTo>
                <a:lnTo>
                  <a:pt x="408" y="20"/>
                </a:lnTo>
                <a:lnTo>
                  <a:pt x="411" y="23"/>
                </a:lnTo>
                <a:lnTo>
                  <a:pt x="413" y="28"/>
                </a:lnTo>
                <a:lnTo>
                  <a:pt x="414" y="35"/>
                </a:lnTo>
                <a:lnTo>
                  <a:pt x="419" y="39"/>
                </a:lnTo>
                <a:lnTo>
                  <a:pt x="427" y="40"/>
                </a:lnTo>
                <a:lnTo>
                  <a:pt x="429" y="40"/>
                </a:lnTo>
                <a:lnTo>
                  <a:pt x="436" y="37"/>
                </a:lnTo>
                <a:lnTo>
                  <a:pt x="441" y="39"/>
                </a:lnTo>
                <a:lnTo>
                  <a:pt x="445" y="40"/>
                </a:lnTo>
                <a:lnTo>
                  <a:pt x="447" y="44"/>
                </a:lnTo>
                <a:lnTo>
                  <a:pt x="451" y="45"/>
                </a:lnTo>
                <a:lnTo>
                  <a:pt x="453" y="51"/>
                </a:lnTo>
                <a:lnTo>
                  <a:pt x="459" y="52"/>
                </a:lnTo>
                <a:lnTo>
                  <a:pt x="462" y="53"/>
                </a:lnTo>
                <a:lnTo>
                  <a:pt x="463" y="52"/>
                </a:lnTo>
                <a:lnTo>
                  <a:pt x="464" y="51"/>
                </a:lnTo>
                <a:lnTo>
                  <a:pt x="465" y="48"/>
                </a:lnTo>
                <a:lnTo>
                  <a:pt x="465" y="45"/>
                </a:lnTo>
                <a:lnTo>
                  <a:pt x="473" y="42"/>
                </a:lnTo>
                <a:lnTo>
                  <a:pt x="475" y="43"/>
                </a:lnTo>
                <a:lnTo>
                  <a:pt x="479" y="45"/>
                </a:lnTo>
                <a:lnTo>
                  <a:pt x="487" y="45"/>
                </a:lnTo>
                <a:lnTo>
                  <a:pt x="490" y="48"/>
                </a:lnTo>
                <a:lnTo>
                  <a:pt x="491" y="51"/>
                </a:lnTo>
                <a:lnTo>
                  <a:pt x="492" y="52"/>
                </a:lnTo>
                <a:lnTo>
                  <a:pt x="494" y="52"/>
                </a:lnTo>
                <a:lnTo>
                  <a:pt x="495" y="50"/>
                </a:lnTo>
                <a:lnTo>
                  <a:pt x="497" y="48"/>
                </a:lnTo>
                <a:lnTo>
                  <a:pt x="503" y="49"/>
                </a:lnTo>
                <a:lnTo>
                  <a:pt x="505" y="48"/>
                </a:lnTo>
                <a:lnTo>
                  <a:pt x="507" y="41"/>
                </a:lnTo>
                <a:lnTo>
                  <a:pt x="511" y="39"/>
                </a:lnTo>
                <a:lnTo>
                  <a:pt x="513" y="34"/>
                </a:lnTo>
                <a:lnTo>
                  <a:pt x="517" y="33"/>
                </a:lnTo>
                <a:lnTo>
                  <a:pt x="521" y="29"/>
                </a:lnTo>
                <a:lnTo>
                  <a:pt x="524" y="29"/>
                </a:lnTo>
                <a:lnTo>
                  <a:pt x="525" y="32"/>
                </a:lnTo>
                <a:lnTo>
                  <a:pt x="525" y="36"/>
                </a:lnTo>
                <a:lnTo>
                  <a:pt x="527" y="40"/>
                </a:lnTo>
                <a:lnTo>
                  <a:pt x="529" y="47"/>
                </a:lnTo>
                <a:lnTo>
                  <a:pt x="531" y="50"/>
                </a:lnTo>
                <a:lnTo>
                  <a:pt x="533" y="51"/>
                </a:lnTo>
                <a:lnTo>
                  <a:pt x="539" y="51"/>
                </a:lnTo>
                <a:lnTo>
                  <a:pt x="542" y="52"/>
                </a:lnTo>
                <a:lnTo>
                  <a:pt x="545" y="56"/>
                </a:lnTo>
                <a:lnTo>
                  <a:pt x="550" y="59"/>
                </a:lnTo>
                <a:lnTo>
                  <a:pt x="554" y="66"/>
                </a:lnTo>
                <a:lnTo>
                  <a:pt x="553" y="72"/>
                </a:lnTo>
                <a:lnTo>
                  <a:pt x="556" y="80"/>
                </a:lnTo>
                <a:lnTo>
                  <a:pt x="556" y="81"/>
                </a:lnTo>
                <a:lnTo>
                  <a:pt x="557" y="85"/>
                </a:lnTo>
                <a:lnTo>
                  <a:pt x="556" y="86"/>
                </a:lnTo>
                <a:lnTo>
                  <a:pt x="554" y="87"/>
                </a:lnTo>
                <a:lnTo>
                  <a:pt x="556" y="93"/>
                </a:lnTo>
                <a:lnTo>
                  <a:pt x="555" y="95"/>
                </a:lnTo>
                <a:lnTo>
                  <a:pt x="553" y="97"/>
                </a:lnTo>
                <a:lnTo>
                  <a:pt x="553" y="100"/>
                </a:lnTo>
                <a:lnTo>
                  <a:pt x="558" y="103"/>
                </a:lnTo>
                <a:lnTo>
                  <a:pt x="565" y="115"/>
                </a:lnTo>
                <a:lnTo>
                  <a:pt x="570" y="118"/>
                </a:lnTo>
                <a:lnTo>
                  <a:pt x="570" y="122"/>
                </a:lnTo>
                <a:lnTo>
                  <a:pt x="569" y="123"/>
                </a:lnTo>
                <a:lnTo>
                  <a:pt x="569" y="126"/>
                </a:lnTo>
                <a:lnTo>
                  <a:pt x="574" y="128"/>
                </a:lnTo>
                <a:lnTo>
                  <a:pt x="576" y="131"/>
                </a:lnTo>
                <a:lnTo>
                  <a:pt x="578" y="137"/>
                </a:lnTo>
                <a:lnTo>
                  <a:pt x="584" y="141"/>
                </a:lnTo>
                <a:lnTo>
                  <a:pt x="586" y="143"/>
                </a:lnTo>
                <a:lnTo>
                  <a:pt x="586" y="145"/>
                </a:lnTo>
                <a:lnTo>
                  <a:pt x="590" y="155"/>
                </a:lnTo>
                <a:lnTo>
                  <a:pt x="594" y="155"/>
                </a:lnTo>
                <a:lnTo>
                  <a:pt x="597" y="159"/>
                </a:lnTo>
                <a:lnTo>
                  <a:pt x="598" y="157"/>
                </a:lnTo>
                <a:lnTo>
                  <a:pt x="602" y="161"/>
                </a:lnTo>
                <a:lnTo>
                  <a:pt x="604" y="161"/>
                </a:lnTo>
                <a:lnTo>
                  <a:pt x="604" y="165"/>
                </a:lnTo>
                <a:lnTo>
                  <a:pt x="604" y="165"/>
                </a:lnTo>
                <a:lnTo>
                  <a:pt x="604" y="166"/>
                </a:lnTo>
                <a:lnTo>
                  <a:pt x="609" y="166"/>
                </a:lnTo>
                <a:lnTo>
                  <a:pt x="611" y="169"/>
                </a:lnTo>
                <a:lnTo>
                  <a:pt x="611" y="166"/>
                </a:lnTo>
                <a:lnTo>
                  <a:pt x="613" y="168"/>
                </a:lnTo>
                <a:lnTo>
                  <a:pt x="618" y="166"/>
                </a:lnTo>
                <a:lnTo>
                  <a:pt x="620" y="167"/>
                </a:lnTo>
                <a:lnTo>
                  <a:pt x="596" y="199"/>
                </a:lnTo>
                <a:lnTo>
                  <a:pt x="591" y="206"/>
                </a:lnTo>
                <a:lnTo>
                  <a:pt x="588" y="207"/>
                </a:lnTo>
                <a:lnTo>
                  <a:pt x="576" y="215"/>
                </a:lnTo>
                <a:lnTo>
                  <a:pt x="575" y="216"/>
                </a:lnTo>
                <a:lnTo>
                  <a:pt x="564" y="228"/>
                </a:lnTo>
                <a:lnTo>
                  <a:pt x="564" y="231"/>
                </a:lnTo>
                <a:lnTo>
                  <a:pt x="565" y="233"/>
                </a:lnTo>
                <a:lnTo>
                  <a:pt x="564" y="234"/>
                </a:lnTo>
                <a:lnTo>
                  <a:pt x="564" y="237"/>
                </a:lnTo>
                <a:lnTo>
                  <a:pt x="558" y="242"/>
                </a:lnTo>
                <a:lnTo>
                  <a:pt x="554" y="247"/>
                </a:lnTo>
                <a:lnTo>
                  <a:pt x="555" y="252"/>
                </a:lnTo>
                <a:lnTo>
                  <a:pt x="555" y="257"/>
                </a:lnTo>
                <a:lnTo>
                  <a:pt x="548" y="261"/>
                </a:lnTo>
                <a:lnTo>
                  <a:pt x="541" y="264"/>
                </a:lnTo>
                <a:lnTo>
                  <a:pt x="539" y="265"/>
                </a:lnTo>
                <a:lnTo>
                  <a:pt x="536" y="274"/>
                </a:lnTo>
                <a:lnTo>
                  <a:pt x="536" y="277"/>
                </a:lnTo>
                <a:lnTo>
                  <a:pt x="536" y="280"/>
                </a:lnTo>
                <a:lnTo>
                  <a:pt x="530" y="281"/>
                </a:lnTo>
                <a:lnTo>
                  <a:pt x="521" y="285"/>
                </a:lnTo>
                <a:lnTo>
                  <a:pt x="515" y="289"/>
                </a:lnTo>
                <a:lnTo>
                  <a:pt x="514" y="291"/>
                </a:lnTo>
                <a:lnTo>
                  <a:pt x="510" y="292"/>
                </a:lnTo>
                <a:lnTo>
                  <a:pt x="504" y="293"/>
                </a:lnTo>
                <a:lnTo>
                  <a:pt x="495" y="300"/>
                </a:lnTo>
                <a:lnTo>
                  <a:pt x="493" y="302"/>
                </a:lnTo>
                <a:lnTo>
                  <a:pt x="491" y="305"/>
                </a:lnTo>
                <a:lnTo>
                  <a:pt x="471" y="307"/>
                </a:lnTo>
                <a:lnTo>
                  <a:pt x="465" y="308"/>
                </a:lnTo>
                <a:lnTo>
                  <a:pt x="444" y="310"/>
                </a:lnTo>
                <a:lnTo>
                  <a:pt x="444" y="310"/>
                </a:lnTo>
                <a:lnTo>
                  <a:pt x="400" y="315"/>
                </a:lnTo>
                <a:lnTo>
                  <a:pt x="399" y="315"/>
                </a:lnTo>
                <a:lnTo>
                  <a:pt x="382" y="315"/>
                </a:lnTo>
                <a:lnTo>
                  <a:pt x="359" y="317"/>
                </a:lnTo>
                <a:lnTo>
                  <a:pt x="356" y="317"/>
                </a:lnTo>
                <a:lnTo>
                  <a:pt x="346" y="319"/>
                </a:lnTo>
                <a:lnTo>
                  <a:pt x="316" y="322"/>
                </a:lnTo>
                <a:lnTo>
                  <a:pt x="300" y="323"/>
                </a:lnTo>
                <a:lnTo>
                  <a:pt x="282" y="324"/>
                </a:lnTo>
                <a:lnTo>
                  <a:pt x="264" y="325"/>
                </a:lnTo>
                <a:lnTo>
                  <a:pt x="255" y="325"/>
                </a:lnTo>
                <a:close/>
                <a:moveTo>
                  <a:pt x="4" y="367"/>
                </a:moveTo>
                <a:lnTo>
                  <a:pt x="0" y="365"/>
                </a:lnTo>
                <a:lnTo>
                  <a:pt x="0" y="362"/>
                </a:lnTo>
                <a:lnTo>
                  <a:pt x="1" y="360"/>
                </a:lnTo>
                <a:lnTo>
                  <a:pt x="4" y="359"/>
                </a:lnTo>
                <a:lnTo>
                  <a:pt x="7" y="359"/>
                </a:lnTo>
                <a:lnTo>
                  <a:pt x="8" y="360"/>
                </a:lnTo>
                <a:lnTo>
                  <a:pt x="9" y="364"/>
                </a:lnTo>
                <a:lnTo>
                  <a:pt x="8" y="366"/>
                </a:lnTo>
                <a:lnTo>
                  <a:pt x="9" y="367"/>
                </a:lnTo>
                <a:lnTo>
                  <a:pt x="4" y="367"/>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2" name="Freeform 38"/>
          <p:cNvSpPr>
            <a:spLocks/>
          </p:cNvSpPr>
          <p:nvPr/>
        </p:nvSpPr>
        <p:spPr bwMode="auto">
          <a:xfrm>
            <a:off x="3690548" y="2497337"/>
            <a:ext cx="1170220" cy="544553"/>
          </a:xfrm>
          <a:custGeom>
            <a:avLst/>
            <a:gdLst/>
            <a:ahLst/>
            <a:cxnLst>
              <a:cxn ang="0">
                <a:pos x="553" y="390"/>
              </a:cxn>
              <a:cxn ang="0">
                <a:pos x="521" y="391"/>
              </a:cxn>
              <a:cxn ang="0">
                <a:pos x="503" y="391"/>
              </a:cxn>
              <a:cxn ang="0">
                <a:pos x="441" y="390"/>
              </a:cxn>
              <a:cxn ang="0">
                <a:pos x="381" y="390"/>
              </a:cxn>
              <a:cxn ang="0">
                <a:pos x="328" y="389"/>
              </a:cxn>
              <a:cxn ang="0">
                <a:pos x="291" y="388"/>
              </a:cxn>
              <a:cxn ang="0">
                <a:pos x="216" y="385"/>
              </a:cxn>
              <a:cxn ang="0">
                <a:pos x="169" y="384"/>
              </a:cxn>
              <a:cxn ang="0">
                <a:pos x="117" y="381"/>
              </a:cxn>
              <a:cxn ang="0">
                <a:pos x="80" y="378"/>
              </a:cxn>
              <a:cxn ang="0">
                <a:pos x="1" y="375"/>
              </a:cxn>
              <a:cxn ang="0">
                <a:pos x="2" y="325"/>
              </a:cxn>
              <a:cxn ang="0">
                <a:pos x="4" y="282"/>
              </a:cxn>
              <a:cxn ang="0">
                <a:pos x="8" y="216"/>
              </a:cxn>
              <a:cxn ang="0">
                <a:pos x="11" y="164"/>
              </a:cxn>
              <a:cxn ang="0">
                <a:pos x="15" y="109"/>
              </a:cxn>
              <a:cxn ang="0">
                <a:pos x="18" y="55"/>
              </a:cxn>
              <a:cxn ang="0">
                <a:pos x="72" y="3"/>
              </a:cxn>
              <a:cxn ang="0">
                <a:pos x="124" y="7"/>
              </a:cxn>
              <a:cxn ang="0">
                <a:pos x="169" y="9"/>
              </a:cxn>
              <a:cxn ang="0">
                <a:pos x="214" y="10"/>
              </a:cxn>
              <a:cxn ang="0">
                <a:pos x="259" y="13"/>
              </a:cxn>
              <a:cxn ang="0">
                <a:pos x="304" y="15"/>
              </a:cxn>
              <a:cxn ang="0">
                <a:pos x="349" y="15"/>
              </a:cxn>
              <a:cxn ang="0">
                <a:pos x="394" y="16"/>
              </a:cxn>
              <a:cxn ang="0">
                <a:pos x="439" y="17"/>
              </a:cxn>
              <a:cxn ang="0">
                <a:pos x="484" y="17"/>
              </a:cxn>
              <a:cxn ang="0">
                <a:pos x="521" y="17"/>
              </a:cxn>
              <a:cxn ang="0">
                <a:pos x="558" y="17"/>
              </a:cxn>
              <a:cxn ang="0">
                <a:pos x="567" y="24"/>
              </a:cxn>
              <a:cxn ang="0">
                <a:pos x="571" y="28"/>
              </a:cxn>
              <a:cxn ang="0">
                <a:pos x="579" y="33"/>
              </a:cxn>
              <a:cxn ang="0">
                <a:pos x="582" y="30"/>
              </a:cxn>
              <a:cxn ang="0">
                <a:pos x="588" y="30"/>
              </a:cxn>
              <a:cxn ang="0">
                <a:pos x="589" y="38"/>
              </a:cxn>
              <a:cxn ang="0">
                <a:pos x="592" y="39"/>
              </a:cxn>
              <a:cxn ang="0">
                <a:pos x="588" y="43"/>
              </a:cxn>
              <a:cxn ang="0">
                <a:pos x="589" y="47"/>
              </a:cxn>
              <a:cxn ang="0">
                <a:pos x="594" y="47"/>
              </a:cxn>
              <a:cxn ang="0">
                <a:pos x="591" y="50"/>
              </a:cxn>
              <a:cxn ang="0">
                <a:pos x="587" y="49"/>
              </a:cxn>
              <a:cxn ang="0">
                <a:pos x="585" y="56"/>
              </a:cxn>
              <a:cxn ang="0">
                <a:pos x="579" y="63"/>
              </a:cxn>
              <a:cxn ang="0">
                <a:pos x="575" y="72"/>
              </a:cxn>
              <a:cxn ang="0">
                <a:pos x="580" y="81"/>
              </a:cxn>
              <a:cxn ang="0">
                <a:pos x="585" y="86"/>
              </a:cxn>
              <a:cxn ang="0">
                <a:pos x="590" y="93"/>
              </a:cxn>
              <a:cxn ang="0">
                <a:pos x="591" y="99"/>
              </a:cxn>
              <a:cxn ang="0">
                <a:pos x="594" y="106"/>
              </a:cxn>
              <a:cxn ang="0">
                <a:pos x="599" y="115"/>
              </a:cxn>
              <a:cxn ang="0">
                <a:pos x="606" y="119"/>
              </a:cxn>
              <a:cxn ang="0">
                <a:pos x="613" y="120"/>
              </a:cxn>
              <a:cxn ang="0">
                <a:pos x="616" y="123"/>
              </a:cxn>
              <a:cxn ang="0">
                <a:pos x="616" y="135"/>
              </a:cxn>
              <a:cxn ang="0">
                <a:pos x="616" y="174"/>
              </a:cxn>
              <a:cxn ang="0">
                <a:pos x="616" y="216"/>
              </a:cxn>
              <a:cxn ang="0">
                <a:pos x="617" y="261"/>
              </a:cxn>
              <a:cxn ang="0">
                <a:pos x="618" y="309"/>
              </a:cxn>
              <a:cxn ang="0">
                <a:pos x="618" y="349"/>
              </a:cxn>
              <a:cxn ang="0">
                <a:pos x="618" y="390"/>
              </a:cxn>
              <a:cxn ang="0">
                <a:pos x="581" y="390"/>
              </a:cxn>
            </a:cxnLst>
            <a:rect l="0" t="0" r="r" b="b"/>
            <a:pathLst>
              <a:path w="618" h="391">
                <a:moveTo>
                  <a:pt x="581" y="390"/>
                </a:moveTo>
                <a:lnTo>
                  <a:pt x="553" y="390"/>
                </a:lnTo>
                <a:lnTo>
                  <a:pt x="543" y="390"/>
                </a:lnTo>
                <a:lnTo>
                  <a:pt x="521" y="391"/>
                </a:lnTo>
                <a:lnTo>
                  <a:pt x="507" y="391"/>
                </a:lnTo>
                <a:lnTo>
                  <a:pt x="503" y="391"/>
                </a:lnTo>
                <a:lnTo>
                  <a:pt x="460" y="390"/>
                </a:lnTo>
                <a:lnTo>
                  <a:pt x="441" y="390"/>
                </a:lnTo>
                <a:lnTo>
                  <a:pt x="408" y="390"/>
                </a:lnTo>
                <a:lnTo>
                  <a:pt x="381" y="390"/>
                </a:lnTo>
                <a:lnTo>
                  <a:pt x="353" y="389"/>
                </a:lnTo>
                <a:lnTo>
                  <a:pt x="328" y="389"/>
                </a:lnTo>
                <a:lnTo>
                  <a:pt x="308" y="388"/>
                </a:lnTo>
                <a:lnTo>
                  <a:pt x="291" y="388"/>
                </a:lnTo>
                <a:lnTo>
                  <a:pt x="252" y="386"/>
                </a:lnTo>
                <a:lnTo>
                  <a:pt x="216" y="385"/>
                </a:lnTo>
                <a:lnTo>
                  <a:pt x="208" y="385"/>
                </a:lnTo>
                <a:lnTo>
                  <a:pt x="169" y="384"/>
                </a:lnTo>
                <a:lnTo>
                  <a:pt x="162" y="383"/>
                </a:lnTo>
                <a:lnTo>
                  <a:pt x="117" y="381"/>
                </a:lnTo>
                <a:lnTo>
                  <a:pt x="90" y="380"/>
                </a:lnTo>
                <a:lnTo>
                  <a:pt x="80" y="378"/>
                </a:lnTo>
                <a:lnTo>
                  <a:pt x="40" y="376"/>
                </a:lnTo>
                <a:lnTo>
                  <a:pt x="1" y="375"/>
                </a:lnTo>
                <a:lnTo>
                  <a:pt x="0" y="375"/>
                </a:lnTo>
                <a:lnTo>
                  <a:pt x="2" y="325"/>
                </a:lnTo>
                <a:lnTo>
                  <a:pt x="4" y="293"/>
                </a:lnTo>
                <a:lnTo>
                  <a:pt x="4" y="282"/>
                </a:lnTo>
                <a:lnTo>
                  <a:pt x="8" y="218"/>
                </a:lnTo>
                <a:lnTo>
                  <a:pt x="8" y="216"/>
                </a:lnTo>
                <a:lnTo>
                  <a:pt x="10" y="173"/>
                </a:lnTo>
                <a:lnTo>
                  <a:pt x="11" y="164"/>
                </a:lnTo>
                <a:lnTo>
                  <a:pt x="14" y="120"/>
                </a:lnTo>
                <a:lnTo>
                  <a:pt x="15" y="109"/>
                </a:lnTo>
                <a:lnTo>
                  <a:pt x="18" y="55"/>
                </a:lnTo>
                <a:lnTo>
                  <a:pt x="18" y="55"/>
                </a:lnTo>
                <a:lnTo>
                  <a:pt x="21" y="0"/>
                </a:lnTo>
                <a:lnTo>
                  <a:pt x="72" y="3"/>
                </a:lnTo>
                <a:lnTo>
                  <a:pt x="79" y="3"/>
                </a:lnTo>
                <a:lnTo>
                  <a:pt x="124" y="7"/>
                </a:lnTo>
                <a:lnTo>
                  <a:pt x="126" y="7"/>
                </a:lnTo>
                <a:lnTo>
                  <a:pt x="169" y="9"/>
                </a:lnTo>
                <a:lnTo>
                  <a:pt x="170" y="9"/>
                </a:lnTo>
                <a:lnTo>
                  <a:pt x="214" y="10"/>
                </a:lnTo>
                <a:lnTo>
                  <a:pt x="250" y="13"/>
                </a:lnTo>
                <a:lnTo>
                  <a:pt x="259" y="13"/>
                </a:lnTo>
                <a:lnTo>
                  <a:pt x="287" y="14"/>
                </a:lnTo>
                <a:lnTo>
                  <a:pt x="304" y="15"/>
                </a:lnTo>
                <a:lnTo>
                  <a:pt x="323" y="15"/>
                </a:lnTo>
                <a:lnTo>
                  <a:pt x="349" y="15"/>
                </a:lnTo>
                <a:lnTo>
                  <a:pt x="358" y="15"/>
                </a:lnTo>
                <a:lnTo>
                  <a:pt x="394" y="16"/>
                </a:lnTo>
                <a:lnTo>
                  <a:pt x="430" y="17"/>
                </a:lnTo>
                <a:lnTo>
                  <a:pt x="439" y="17"/>
                </a:lnTo>
                <a:lnTo>
                  <a:pt x="467" y="17"/>
                </a:lnTo>
                <a:lnTo>
                  <a:pt x="484" y="17"/>
                </a:lnTo>
                <a:lnTo>
                  <a:pt x="503" y="17"/>
                </a:lnTo>
                <a:lnTo>
                  <a:pt x="521" y="17"/>
                </a:lnTo>
                <a:lnTo>
                  <a:pt x="557" y="17"/>
                </a:lnTo>
                <a:lnTo>
                  <a:pt x="558" y="17"/>
                </a:lnTo>
                <a:lnTo>
                  <a:pt x="564" y="24"/>
                </a:lnTo>
                <a:lnTo>
                  <a:pt x="567" y="24"/>
                </a:lnTo>
                <a:lnTo>
                  <a:pt x="568" y="27"/>
                </a:lnTo>
                <a:lnTo>
                  <a:pt x="571" y="28"/>
                </a:lnTo>
                <a:lnTo>
                  <a:pt x="575" y="33"/>
                </a:lnTo>
                <a:lnTo>
                  <a:pt x="579" y="33"/>
                </a:lnTo>
                <a:lnTo>
                  <a:pt x="581" y="32"/>
                </a:lnTo>
                <a:lnTo>
                  <a:pt x="582" y="30"/>
                </a:lnTo>
                <a:lnTo>
                  <a:pt x="586" y="28"/>
                </a:lnTo>
                <a:lnTo>
                  <a:pt x="588" y="30"/>
                </a:lnTo>
                <a:lnTo>
                  <a:pt x="588" y="35"/>
                </a:lnTo>
                <a:lnTo>
                  <a:pt x="589" y="38"/>
                </a:lnTo>
                <a:lnTo>
                  <a:pt x="591" y="38"/>
                </a:lnTo>
                <a:lnTo>
                  <a:pt x="592" y="39"/>
                </a:lnTo>
                <a:lnTo>
                  <a:pt x="591" y="42"/>
                </a:lnTo>
                <a:lnTo>
                  <a:pt x="588" y="43"/>
                </a:lnTo>
                <a:lnTo>
                  <a:pt x="588" y="44"/>
                </a:lnTo>
                <a:lnTo>
                  <a:pt x="589" y="47"/>
                </a:lnTo>
                <a:lnTo>
                  <a:pt x="594" y="47"/>
                </a:lnTo>
                <a:lnTo>
                  <a:pt x="594" y="47"/>
                </a:lnTo>
                <a:lnTo>
                  <a:pt x="594" y="49"/>
                </a:lnTo>
                <a:lnTo>
                  <a:pt x="591" y="50"/>
                </a:lnTo>
                <a:lnTo>
                  <a:pt x="589" y="50"/>
                </a:lnTo>
                <a:lnTo>
                  <a:pt x="587" y="49"/>
                </a:lnTo>
                <a:lnTo>
                  <a:pt x="586" y="50"/>
                </a:lnTo>
                <a:lnTo>
                  <a:pt x="585" y="56"/>
                </a:lnTo>
                <a:lnTo>
                  <a:pt x="581" y="58"/>
                </a:lnTo>
                <a:lnTo>
                  <a:pt x="579" y="63"/>
                </a:lnTo>
                <a:lnTo>
                  <a:pt x="580" y="68"/>
                </a:lnTo>
                <a:lnTo>
                  <a:pt x="575" y="72"/>
                </a:lnTo>
                <a:lnTo>
                  <a:pt x="575" y="75"/>
                </a:lnTo>
                <a:lnTo>
                  <a:pt x="580" y="81"/>
                </a:lnTo>
                <a:lnTo>
                  <a:pt x="581" y="83"/>
                </a:lnTo>
                <a:lnTo>
                  <a:pt x="585" y="86"/>
                </a:lnTo>
                <a:lnTo>
                  <a:pt x="587" y="90"/>
                </a:lnTo>
                <a:lnTo>
                  <a:pt x="590" y="93"/>
                </a:lnTo>
                <a:lnTo>
                  <a:pt x="592" y="93"/>
                </a:lnTo>
                <a:lnTo>
                  <a:pt x="591" y="99"/>
                </a:lnTo>
                <a:lnTo>
                  <a:pt x="591" y="101"/>
                </a:lnTo>
                <a:lnTo>
                  <a:pt x="594" y="106"/>
                </a:lnTo>
                <a:lnTo>
                  <a:pt x="598" y="108"/>
                </a:lnTo>
                <a:lnTo>
                  <a:pt x="599" y="115"/>
                </a:lnTo>
                <a:lnTo>
                  <a:pt x="601" y="116"/>
                </a:lnTo>
                <a:lnTo>
                  <a:pt x="606" y="119"/>
                </a:lnTo>
                <a:lnTo>
                  <a:pt x="611" y="119"/>
                </a:lnTo>
                <a:lnTo>
                  <a:pt x="613" y="120"/>
                </a:lnTo>
                <a:lnTo>
                  <a:pt x="616" y="122"/>
                </a:lnTo>
                <a:lnTo>
                  <a:pt x="616" y="123"/>
                </a:lnTo>
                <a:lnTo>
                  <a:pt x="616" y="126"/>
                </a:lnTo>
                <a:lnTo>
                  <a:pt x="616" y="135"/>
                </a:lnTo>
                <a:lnTo>
                  <a:pt x="616" y="161"/>
                </a:lnTo>
                <a:lnTo>
                  <a:pt x="616" y="174"/>
                </a:lnTo>
                <a:lnTo>
                  <a:pt x="616" y="207"/>
                </a:lnTo>
                <a:lnTo>
                  <a:pt x="616" y="216"/>
                </a:lnTo>
                <a:lnTo>
                  <a:pt x="617" y="258"/>
                </a:lnTo>
                <a:lnTo>
                  <a:pt x="617" y="261"/>
                </a:lnTo>
                <a:lnTo>
                  <a:pt x="617" y="305"/>
                </a:lnTo>
                <a:lnTo>
                  <a:pt x="618" y="309"/>
                </a:lnTo>
                <a:lnTo>
                  <a:pt x="618" y="344"/>
                </a:lnTo>
                <a:lnTo>
                  <a:pt x="618" y="349"/>
                </a:lnTo>
                <a:lnTo>
                  <a:pt x="618" y="382"/>
                </a:lnTo>
                <a:lnTo>
                  <a:pt x="618" y="390"/>
                </a:lnTo>
                <a:lnTo>
                  <a:pt x="584" y="390"/>
                </a:lnTo>
                <a:lnTo>
                  <a:pt x="581" y="390"/>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3" name="Freeform 39"/>
          <p:cNvSpPr>
            <a:spLocks noEditPoints="1"/>
          </p:cNvSpPr>
          <p:nvPr/>
        </p:nvSpPr>
        <p:spPr bwMode="auto">
          <a:xfrm>
            <a:off x="6599056" y="2419344"/>
            <a:ext cx="1251643" cy="590513"/>
          </a:xfrm>
          <a:custGeom>
            <a:avLst/>
            <a:gdLst/>
            <a:ahLst/>
            <a:cxnLst>
              <a:cxn ang="0">
                <a:pos x="270" y="388"/>
              </a:cxn>
              <a:cxn ang="0">
                <a:pos x="153" y="400"/>
              </a:cxn>
              <a:cxn ang="0">
                <a:pos x="68" y="416"/>
              </a:cxn>
              <a:cxn ang="0">
                <a:pos x="2" y="422"/>
              </a:cxn>
              <a:cxn ang="0">
                <a:pos x="43" y="402"/>
              </a:cxn>
              <a:cxn ang="0">
                <a:pos x="62" y="374"/>
              </a:cxn>
              <a:cxn ang="0">
                <a:pos x="71" y="350"/>
              </a:cxn>
              <a:cxn ang="0">
                <a:pos x="129" y="291"/>
              </a:cxn>
              <a:cxn ang="0">
                <a:pos x="137" y="313"/>
              </a:cxn>
              <a:cxn ang="0">
                <a:pos x="152" y="322"/>
              </a:cxn>
              <a:cxn ang="0">
                <a:pos x="177" y="308"/>
              </a:cxn>
              <a:cxn ang="0">
                <a:pos x="211" y="305"/>
              </a:cxn>
              <a:cxn ang="0">
                <a:pos x="224" y="288"/>
              </a:cxn>
              <a:cxn ang="0">
                <a:pos x="231" y="289"/>
              </a:cxn>
              <a:cxn ang="0">
                <a:pos x="254" y="280"/>
              </a:cxn>
              <a:cxn ang="0">
                <a:pos x="260" y="266"/>
              </a:cxn>
              <a:cxn ang="0">
                <a:pos x="260" y="249"/>
              </a:cxn>
              <a:cxn ang="0">
                <a:pos x="266" y="224"/>
              </a:cxn>
              <a:cxn ang="0">
                <a:pos x="279" y="195"/>
              </a:cxn>
              <a:cxn ang="0">
                <a:pos x="289" y="166"/>
              </a:cxn>
              <a:cxn ang="0">
                <a:pos x="292" y="138"/>
              </a:cxn>
              <a:cxn ang="0">
                <a:pos x="327" y="139"/>
              </a:cxn>
              <a:cxn ang="0">
                <a:pos x="338" y="92"/>
              </a:cxn>
              <a:cxn ang="0">
                <a:pos x="360" y="71"/>
              </a:cxn>
              <a:cxn ang="0">
                <a:pos x="373" y="57"/>
              </a:cxn>
              <a:cxn ang="0">
                <a:pos x="379" y="39"/>
              </a:cxn>
              <a:cxn ang="0">
                <a:pos x="383" y="13"/>
              </a:cxn>
              <a:cxn ang="0">
                <a:pos x="427" y="31"/>
              </a:cxn>
              <a:cxn ang="0">
                <a:pos x="441" y="7"/>
              </a:cxn>
              <a:cxn ang="0">
                <a:pos x="452" y="23"/>
              </a:cxn>
              <a:cxn ang="0">
                <a:pos x="475" y="34"/>
              </a:cxn>
              <a:cxn ang="0">
                <a:pos x="498" y="54"/>
              </a:cxn>
              <a:cxn ang="0">
                <a:pos x="497" y="71"/>
              </a:cxn>
              <a:cxn ang="0">
                <a:pos x="483" y="108"/>
              </a:cxn>
              <a:cxn ang="0">
                <a:pos x="550" y="134"/>
              </a:cxn>
              <a:cxn ang="0">
                <a:pos x="584" y="161"/>
              </a:cxn>
              <a:cxn ang="0">
                <a:pos x="560" y="176"/>
              </a:cxn>
              <a:cxn ang="0">
                <a:pos x="586" y="198"/>
              </a:cxn>
              <a:cxn ang="0">
                <a:pos x="593" y="224"/>
              </a:cxn>
              <a:cxn ang="0">
                <a:pos x="586" y="231"/>
              </a:cxn>
              <a:cxn ang="0">
                <a:pos x="587" y="248"/>
              </a:cxn>
              <a:cxn ang="0">
                <a:pos x="600" y="263"/>
              </a:cxn>
              <a:cxn ang="0">
                <a:pos x="571" y="255"/>
              </a:cxn>
              <a:cxn ang="0">
                <a:pos x="546" y="236"/>
              </a:cxn>
              <a:cxn ang="0">
                <a:pos x="567" y="254"/>
              </a:cxn>
              <a:cxn ang="0">
                <a:pos x="587" y="278"/>
              </a:cxn>
              <a:cxn ang="0">
                <a:pos x="600" y="283"/>
              </a:cxn>
              <a:cxn ang="0">
                <a:pos x="610" y="271"/>
              </a:cxn>
              <a:cxn ang="0">
                <a:pos x="636" y="292"/>
              </a:cxn>
              <a:cxn ang="0">
                <a:pos x="595" y="323"/>
              </a:cxn>
              <a:cxn ang="0">
                <a:pos x="480" y="348"/>
              </a:cxn>
              <a:cxn ang="0">
                <a:pos x="659" y="121"/>
              </a:cxn>
              <a:cxn ang="0">
                <a:pos x="656" y="136"/>
              </a:cxn>
              <a:cxn ang="0">
                <a:pos x="624" y="170"/>
              </a:cxn>
              <a:cxn ang="0">
                <a:pos x="631" y="131"/>
              </a:cxn>
              <a:cxn ang="0">
                <a:pos x="632" y="192"/>
              </a:cxn>
              <a:cxn ang="0">
                <a:pos x="627" y="241"/>
              </a:cxn>
              <a:cxn ang="0">
                <a:pos x="622" y="190"/>
              </a:cxn>
            </a:cxnLst>
            <a:rect l="0" t="0" r="r" b="b"/>
            <a:pathLst>
              <a:path w="661" h="424">
                <a:moveTo>
                  <a:pt x="376" y="369"/>
                </a:moveTo>
                <a:lnTo>
                  <a:pt x="371" y="370"/>
                </a:lnTo>
                <a:lnTo>
                  <a:pt x="346" y="374"/>
                </a:lnTo>
                <a:lnTo>
                  <a:pt x="329" y="378"/>
                </a:lnTo>
                <a:lnTo>
                  <a:pt x="304" y="382"/>
                </a:lnTo>
                <a:lnTo>
                  <a:pt x="302" y="383"/>
                </a:lnTo>
                <a:lnTo>
                  <a:pt x="270" y="388"/>
                </a:lnTo>
                <a:lnTo>
                  <a:pt x="255" y="390"/>
                </a:lnTo>
                <a:lnTo>
                  <a:pt x="237" y="392"/>
                </a:lnTo>
                <a:lnTo>
                  <a:pt x="230" y="394"/>
                </a:lnTo>
                <a:lnTo>
                  <a:pt x="194" y="398"/>
                </a:lnTo>
                <a:lnTo>
                  <a:pt x="166" y="400"/>
                </a:lnTo>
                <a:lnTo>
                  <a:pt x="167" y="398"/>
                </a:lnTo>
                <a:lnTo>
                  <a:pt x="153" y="400"/>
                </a:lnTo>
                <a:lnTo>
                  <a:pt x="146" y="402"/>
                </a:lnTo>
                <a:lnTo>
                  <a:pt x="145" y="404"/>
                </a:lnTo>
                <a:lnTo>
                  <a:pt x="126" y="406"/>
                </a:lnTo>
                <a:lnTo>
                  <a:pt x="121" y="407"/>
                </a:lnTo>
                <a:lnTo>
                  <a:pt x="114" y="408"/>
                </a:lnTo>
                <a:lnTo>
                  <a:pt x="88" y="413"/>
                </a:lnTo>
                <a:lnTo>
                  <a:pt x="68" y="416"/>
                </a:lnTo>
                <a:lnTo>
                  <a:pt x="57" y="417"/>
                </a:lnTo>
                <a:lnTo>
                  <a:pt x="38" y="421"/>
                </a:lnTo>
                <a:lnTo>
                  <a:pt x="35" y="421"/>
                </a:lnTo>
                <a:lnTo>
                  <a:pt x="33" y="420"/>
                </a:lnTo>
                <a:lnTo>
                  <a:pt x="17" y="422"/>
                </a:lnTo>
                <a:lnTo>
                  <a:pt x="0" y="424"/>
                </a:lnTo>
                <a:lnTo>
                  <a:pt x="2" y="422"/>
                </a:lnTo>
                <a:lnTo>
                  <a:pt x="11" y="415"/>
                </a:lnTo>
                <a:lnTo>
                  <a:pt x="17" y="414"/>
                </a:lnTo>
                <a:lnTo>
                  <a:pt x="21" y="413"/>
                </a:lnTo>
                <a:lnTo>
                  <a:pt x="22" y="411"/>
                </a:lnTo>
                <a:lnTo>
                  <a:pt x="28" y="407"/>
                </a:lnTo>
                <a:lnTo>
                  <a:pt x="37" y="403"/>
                </a:lnTo>
                <a:lnTo>
                  <a:pt x="43" y="402"/>
                </a:lnTo>
                <a:lnTo>
                  <a:pt x="43" y="399"/>
                </a:lnTo>
                <a:lnTo>
                  <a:pt x="43" y="396"/>
                </a:lnTo>
                <a:lnTo>
                  <a:pt x="46" y="387"/>
                </a:lnTo>
                <a:lnTo>
                  <a:pt x="48" y="386"/>
                </a:lnTo>
                <a:lnTo>
                  <a:pt x="55" y="383"/>
                </a:lnTo>
                <a:lnTo>
                  <a:pt x="62" y="379"/>
                </a:lnTo>
                <a:lnTo>
                  <a:pt x="62" y="374"/>
                </a:lnTo>
                <a:lnTo>
                  <a:pt x="61" y="369"/>
                </a:lnTo>
                <a:lnTo>
                  <a:pt x="65" y="364"/>
                </a:lnTo>
                <a:lnTo>
                  <a:pt x="71" y="359"/>
                </a:lnTo>
                <a:lnTo>
                  <a:pt x="71" y="356"/>
                </a:lnTo>
                <a:lnTo>
                  <a:pt x="72" y="355"/>
                </a:lnTo>
                <a:lnTo>
                  <a:pt x="71" y="353"/>
                </a:lnTo>
                <a:lnTo>
                  <a:pt x="71" y="350"/>
                </a:lnTo>
                <a:lnTo>
                  <a:pt x="82" y="338"/>
                </a:lnTo>
                <a:lnTo>
                  <a:pt x="83" y="337"/>
                </a:lnTo>
                <a:lnTo>
                  <a:pt x="95" y="329"/>
                </a:lnTo>
                <a:lnTo>
                  <a:pt x="98" y="328"/>
                </a:lnTo>
                <a:lnTo>
                  <a:pt x="103" y="321"/>
                </a:lnTo>
                <a:lnTo>
                  <a:pt x="127" y="289"/>
                </a:lnTo>
                <a:lnTo>
                  <a:pt x="129" y="291"/>
                </a:lnTo>
                <a:lnTo>
                  <a:pt x="128" y="294"/>
                </a:lnTo>
                <a:lnTo>
                  <a:pt x="126" y="295"/>
                </a:lnTo>
                <a:lnTo>
                  <a:pt x="125" y="297"/>
                </a:lnTo>
                <a:lnTo>
                  <a:pt x="131" y="303"/>
                </a:lnTo>
                <a:lnTo>
                  <a:pt x="132" y="308"/>
                </a:lnTo>
                <a:lnTo>
                  <a:pt x="134" y="312"/>
                </a:lnTo>
                <a:lnTo>
                  <a:pt x="137" y="313"/>
                </a:lnTo>
                <a:lnTo>
                  <a:pt x="138" y="315"/>
                </a:lnTo>
                <a:lnTo>
                  <a:pt x="141" y="317"/>
                </a:lnTo>
                <a:lnTo>
                  <a:pt x="143" y="317"/>
                </a:lnTo>
                <a:lnTo>
                  <a:pt x="144" y="316"/>
                </a:lnTo>
                <a:lnTo>
                  <a:pt x="148" y="317"/>
                </a:lnTo>
                <a:lnTo>
                  <a:pt x="149" y="321"/>
                </a:lnTo>
                <a:lnTo>
                  <a:pt x="152" y="322"/>
                </a:lnTo>
                <a:lnTo>
                  <a:pt x="156" y="325"/>
                </a:lnTo>
                <a:lnTo>
                  <a:pt x="165" y="323"/>
                </a:lnTo>
                <a:lnTo>
                  <a:pt x="168" y="320"/>
                </a:lnTo>
                <a:lnTo>
                  <a:pt x="169" y="317"/>
                </a:lnTo>
                <a:lnTo>
                  <a:pt x="170" y="316"/>
                </a:lnTo>
                <a:lnTo>
                  <a:pt x="176" y="312"/>
                </a:lnTo>
                <a:lnTo>
                  <a:pt x="177" y="308"/>
                </a:lnTo>
                <a:lnTo>
                  <a:pt x="179" y="305"/>
                </a:lnTo>
                <a:lnTo>
                  <a:pt x="183" y="309"/>
                </a:lnTo>
                <a:lnTo>
                  <a:pt x="192" y="315"/>
                </a:lnTo>
                <a:lnTo>
                  <a:pt x="198" y="309"/>
                </a:lnTo>
                <a:lnTo>
                  <a:pt x="208" y="306"/>
                </a:lnTo>
                <a:lnTo>
                  <a:pt x="210" y="304"/>
                </a:lnTo>
                <a:lnTo>
                  <a:pt x="211" y="305"/>
                </a:lnTo>
                <a:lnTo>
                  <a:pt x="212" y="305"/>
                </a:lnTo>
                <a:lnTo>
                  <a:pt x="214" y="304"/>
                </a:lnTo>
                <a:lnTo>
                  <a:pt x="221" y="297"/>
                </a:lnTo>
                <a:lnTo>
                  <a:pt x="221" y="296"/>
                </a:lnTo>
                <a:lnTo>
                  <a:pt x="217" y="291"/>
                </a:lnTo>
                <a:lnTo>
                  <a:pt x="220" y="287"/>
                </a:lnTo>
                <a:lnTo>
                  <a:pt x="224" y="288"/>
                </a:lnTo>
                <a:lnTo>
                  <a:pt x="224" y="290"/>
                </a:lnTo>
                <a:lnTo>
                  <a:pt x="226" y="290"/>
                </a:lnTo>
                <a:lnTo>
                  <a:pt x="227" y="292"/>
                </a:lnTo>
                <a:lnTo>
                  <a:pt x="228" y="291"/>
                </a:lnTo>
                <a:lnTo>
                  <a:pt x="228" y="290"/>
                </a:lnTo>
                <a:lnTo>
                  <a:pt x="229" y="289"/>
                </a:lnTo>
                <a:lnTo>
                  <a:pt x="231" y="289"/>
                </a:lnTo>
                <a:lnTo>
                  <a:pt x="240" y="281"/>
                </a:lnTo>
                <a:lnTo>
                  <a:pt x="243" y="277"/>
                </a:lnTo>
                <a:lnTo>
                  <a:pt x="246" y="275"/>
                </a:lnTo>
                <a:lnTo>
                  <a:pt x="248" y="278"/>
                </a:lnTo>
                <a:lnTo>
                  <a:pt x="248" y="281"/>
                </a:lnTo>
                <a:lnTo>
                  <a:pt x="249" y="282"/>
                </a:lnTo>
                <a:lnTo>
                  <a:pt x="254" y="280"/>
                </a:lnTo>
                <a:lnTo>
                  <a:pt x="256" y="275"/>
                </a:lnTo>
                <a:lnTo>
                  <a:pt x="259" y="273"/>
                </a:lnTo>
                <a:lnTo>
                  <a:pt x="259" y="272"/>
                </a:lnTo>
                <a:lnTo>
                  <a:pt x="263" y="269"/>
                </a:lnTo>
                <a:lnTo>
                  <a:pt x="263" y="265"/>
                </a:lnTo>
                <a:lnTo>
                  <a:pt x="261" y="266"/>
                </a:lnTo>
                <a:lnTo>
                  <a:pt x="260" y="266"/>
                </a:lnTo>
                <a:lnTo>
                  <a:pt x="260" y="262"/>
                </a:lnTo>
                <a:lnTo>
                  <a:pt x="265" y="257"/>
                </a:lnTo>
                <a:lnTo>
                  <a:pt x="266" y="254"/>
                </a:lnTo>
                <a:lnTo>
                  <a:pt x="263" y="252"/>
                </a:lnTo>
                <a:lnTo>
                  <a:pt x="260" y="253"/>
                </a:lnTo>
                <a:lnTo>
                  <a:pt x="259" y="252"/>
                </a:lnTo>
                <a:lnTo>
                  <a:pt x="260" y="249"/>
                </a:lnTo>
                <a:lnTo>
                  <a:pt x="259" y="247"/>
                </a:lnTo>
                <a:lnTo>
                  <a:pt x="262" y="241"/>
                </a:lnTo>
                <a:lnTo>
                  <a:pt x="261" y="238"/>
                </a:lnTo>
                <a:lnTo>
                  <a:pt x="264" y="234"/>
                </a:lnTo>
                <a:lnTo>
                  <a:pt x="263" y="231"/>
                </a:lnTo>
                <a:lnTo>
                  <a:pt x="266" y="225"/>
                </a:lnTo>
                <a:lnTo>
                  <a:pt x="266" y="224"/>
                </a:lnTo>
                <a:lnTo>
                  <a:pt x="266" y="222"/>
                </a:lnTo>
                <a:lnTo>
                  <a:pt x="270" y="219"/>
                </a:lnTo>
                <a:lnTo>
                  <a:pt x="271" y="216"/>
                </a:lnTo>
                <a:lnTo>
                  <a:pt x="274" y="211"/>
                </a:lnTo>
                <a:lnTo>
                  <a:pt x="277" y="205"/>
                </a:lnTo>
                <a:lnTo>
                  <a:pt x="279" y="199"/>
                </a:lnTo>
                <a:lnTo>
                  <a:pt x="279" y="195"/>
                </a:lnTo>
                <a:lnTo>
                  <a:pt x="281" y="190"/>
                </a:lnTo>
                <a:lnTo>
                  <a:pt x="280" y="188"/>
                </a:lnTo>
                <a:lnTo>
                  <a:pt x="281" y="182"/>
                </a:lnTo>
                <a:lnTo>
                  <a:pt x="280" y="181"/>
                </a:lnTo>
                <a:lnTo>
                  <a:pt x="286" y="171"/>
                </a:lnTo>
                <a:lnTo>
                  <a:pt x="289" y="169"/>
                </a:lnTo>
                <a:lnTo>
                  <a:pt x="289" y="166"/>
                </a:lnTo>
                <a:lnTo>
                  <a:pt x="288" y="164"/>
                </a:lnTo>
                <a:lnTo>
                  <a:pt x="288" y="163"/>
                </a:lnTo>
                <a:lnTo>
                  <a:pt x="290" y="157"/>
                </a:lnTo>
                <a:lnTo>
                  <a:pt x="292" y="157"/>
                </a:lnTo>
                <a:lnTo>
                  <a:pt x="292" y="151"/>
                </a:lnTo>
                <a:lnTo>
                  <a:pt x="294" y="147"/>
                </a:lnTo>
                <a:lnTo>
                  <a:pt x="292" y="138"/>
                </a:lnTo>
                <a:lnTo>
                  <a:pt x="294" y="136"/>
                </a:lnTo>
                <a:lnTo>
                  <a:pt x="293" y="131"/>
                </a:lnTo>
                <a:lnTo>
                  <a:pt x="294" y="126"/>
                </a:lnTo>
                <a:lnTo>
                  <a:pt x="304" y="129"/>
                </a:lnTo>
                <a:lnTo>
                  <a:pt x="310" y="140"/>
                </a:lnTo>
                <a:lnTo>
                  <a:pt x="324" y="144"/>
                </a:lnTo>
                <a:lnTo>
                  <a:pt x="327" y="139"/>
                </a:lnTo>
                <a:lnTo>
                  <a:pt x="329" y="133"/>
                </a:lnTo>
                <a:lnTo>
                  <a:pt x="335" y="111"/>
                </a:lnTo>
                <a:lnTo>
                  <a:pt x="335" y="109"/>
                </a:lnTo>
                <a:lnTo>
                  <a:pt x="338" y="109"/>
                </a:lnTo>
                <a:lnTo>
                  <a:pt x="337" y="104"/>
                </a:lnTo>
                <a:lnTo>
                  <a:pt x="338" y="96"/>
                </a:lnTo>
                <a:lnTo>
                  <a:pt x="338" y="92"/>
                </a:lnTo>
                <a:lnTo>
                  <a:pt x="339" y="91"/>
                </a:lnTo>
                <a:lnTo>
                  <a:pt x="342" y="84"/>
                </a:lnTo>
                <a:lnTo>
                  <a:pt x="353" y="94"/>
                </a:lnTo>
                <a:lnTo>
                  <a:pt x="356" y="83"/>
                </a:lnTo>
                <a:lnTo>
                  <a:pt x="357" y="78"/>
                </a:lnTo>
                <a:lnTo>
                  <a:pt x="359" y="73"/>
                </a:lnTo>
                <a:lnTo>
                  <a:pt x="360" y="71"/>
                </a:lnTo>
                <a:lnTo>
                  <a:pt x="361" y="71"/>
                </a:lnTo>
                <a:lnTo>
                  <a:pt x="362" y="73"/>
                </a:lnTo>
                <a:lnTo>
                  <a:pt x="364" y="71"/>
                </a:lnTo>
                <a:lnTo>
                  <a:pt x="367" y="66"/>
                </a:lnTo>
                <a:lnTo>
                  <a:pt x="368" y="63"/>
                </a:lnTo>
                <a:lnTo>
                  <a:pt x="370" y="64"/>
                </a:lnTo>
                <a:lnTo>
                  <a:pt x="373" y="57"/>
                </a:lnTo>
                <a:lnTo>
                  <a:pt x="373" y="56"/>
                </a:lnTo>
                <a:lnTo>
                  <a:pt x="372" y="55"/>
                </a:lnTo>
                <a:lnTo>
                  <a:pt x="373" y="51"/>
                </a:lnTo>
                <a:lnTo>
                  <a:pt x="375" y="47"/>
                </a:lnTo>
                <a:lnTo>
                  <a:pt x="376" y="45"/>
                </a:lnTo>
                <a:lnTo>
                  <a:pt x="379" y="44"/>
                </a:lnTo>
                <a:lnTo>
                  <a:pt x="379" y="39"/>
                </a:lnTo>
                <a:lnTo>
                  <a:pt x="382" y="36"/>
                </a:lnTo>
                <a:lnTo>
                  <a:pt x="379" y="33"/>
                </a:lnTo>
                <a:lnTo>
                  <a:pt x="379" y="31"/>
                </a:lnTo>
                <a:lnTo>
                  <a:pt x="380" y="26"/>
                </a:lnTo>
                <a:lnTo>
                  <a:pt x="378" y="25"/>
                </a:lnTo>
                <a:lnTo>
                  <a:pt x="383" y="14"/>
                </a:lnTo>
                <a:lnTo>
                  <a:pt x="383" y="13"/>
                </a:lnTo>
                <a:lnTo>
                  <a:pt x="380" y="12"/>
                </a:lnTo>
                <a:lnTo>
                  <a:pt x="382" y="9"/>
                </a:lnTo>
                <a:lnTo>
                  <a:pt x="379" y="0"/>
                </a:lnTo>
                <a:lnTo>
                  <a:pt x="386" y="3"/>
                </a:lnTo>
                <a:lnTo>
                  <a:pt x="390" y="6"/>
                </a:lnTo>
                <a:lnTo>
                  <a:pt x="408" y="19"/>
                </a:lnTo>
                <a:lnTo>
                  <a:pt x="427" y="31"/>
                </a:lnTo>
                <a:lnTo>
                  <a:pt x="428" y="30"/>
                </a:lnTo>
                <a:lnTo>
                  <a:pt x="428" y="23"/>
                </a:lnTo>
                <a:lnTo>
                  <a:pt x="431" y="16"/>
                </a:lnTo>
                <a:lnTo>
                  <a:pt x="430" y="12"/>
                </a:lnTo>
                <a:lnTo>
                  <a:pt x="432" y="7"/>
                </a:lnTo>
                <a:lnTo>
                  <a:pt x="436" y="6"/>
                </a:lnTo>
                <a:lnTo>
                  <a:pt x="441" y="7"/>
                </a:lnTo>
                <a:lnTo>
                  <a:pt x="444" y="7"/>
                </a:lnTo>
                <a:lnTo>
                  <a:pt x="448" y="9"/>
                </a:lnTo>
                <a:lnTo>
                  <a:pt x="452" y="12"/>
                </a:lnTo>
                <a:lnTo>
                  <a:pt x="455" y="14"/>
                </a:lnTo>
                <a:lnTo>
                  <a:pt x="455" y="15"/>
                </a:lnTo>
                <a:lnTo>
                  <a:pt x="455" y="20"/>
                </a:lnTo>
                <a:lnTo>
                  <a:pt x="452" y="23"/>
                </a:lnTo>
                <a:lnTo>
                  <a:pt x="453" y="28"/>
                </a:lnTo>
                <a:lnTo>
                  <a:pt x="456" y="29"/>
                </a:lnTo>
                <a:lnTo>
                  <a:pt x="458" y="31"/>
                </a:lnTo>
                <a:lnTo>
                  <a:pt x="460" y="33"/>
                </a:lnTo>
                <a:lnTo>
                  <a:pt x="468" y="31"/>
                </a:lnTo>
                <a:lnTo>
                  <a:pt x="470" y="31"/>
                </a:lnTo>
                <a:lnTo>
                  <a:pt x="475" y="34"/>
                </a:lnTo>
                <a:lnTo>
                  <a:pt x="477" y="41"/>
                </a:lnTo>
                <a:lnTo>
                  <a:pt x="485" y="40"/>
                </a:lnTo>
                <a:lnTo>
                  <a:pt x="488" y="44"/>
                </a:lnTo>
                <a:lnTo>
                  <a:pt x="492" y="46"/>
                </a:lnTo>
                <a:lnTo>
                  <a:pt x="493" y="49"/>
                </a:lnTo>
                <a:lnTo>
                  <a:pt x="497" y="51"/>
                </a:lnTo>
                <a:lnTo>
                  <a:pt x="498" y="54"/>
                </a:lnTo>
                <a:lnTo>
                  <a:pt x="497" y="55"/>
                </a:lnTo>
                <a:lnTo>
                  <a:pt x="498" y="57"/>
                </a:lnTo>
                <a:lnTo>
                  <a:pt x="498" y="61"/>
                </a:lnTo>
                <a:lnTo>
                  <a:pt x="500" y="69"/>
                </a:lnTo>
                <a:lnTo>
                  <a:pt x="499" y="70"/>
                </a:lnTo>
                <a:lnTo>
                  <a:pt x="497" y="70"/>
                </a:lnTo>
                <a:lnTo>
                  <a:pt x="497" y="71"/>
                </a:lnTo>
                <a:lnTo>
                  <a:pt x="495" y="75"/>
                </a:lnTo>
                <a:lnTo>
                  <a:pt x="495" y="79"/>
                </a:lnTo>
                <a:lnTo>
                  <a:pt x="489" y="83"/>
                </a:lnTo>
                <a:lnTo>
                  <a:pt x="489" y="79"/>
                </a:lnTo>
                <a:lnTo>
                  <a:pt x="487" y="80"/>
                </a:lnTo>
                <a:lnTo>
                  <a:pt x="484" y="99"/>
                </a:lnTo>
                <a:lnTo>
                  <a:pt x="483" y="108"/>
                </a:lnTo>
                <a:lnTo>
                  <a:pt x="488" y="116"/>
                </a:lnTo>
                <a:lnTo>
                  <a:pt x="486" y="120"/>
                </a:lnTo>
                <a:lnTo>
                  <a:pt x="493" y="120"/>
                </a:lnTo>
                <a:lnTo>
                  <a:pt x="507" y="111"/>
                </a:lnTo>
                <a:lnTo>
                  <a:pt x="514" y="122"/>
                </a:lnTo>
                <a:lnTo>
                  <a:pt x="520" y="130"/>
                </a:lnTo>
                <a:lnTo>
                  <a:pt x="550" y="134"/>
                </a:lnTo>
                <a:lnTo>
                  <a:pt x="554" y="139"/>
                </a:lnTo>
                <a:lnTo>
                  <a:pt x="555" y="145"/>
                </a:lnTo>
                <a:lnTo>
                  <a:pt x="554" y="148"/>
                </a:lnTo>
                <a:lnTo>
                  <a:pt x="559" y="146"/>
                </a:lnTo>
                <a:lnTo>
                  <a:pt x="572" y="149"/>
                </a:lnTo>
                <a:lnTo>
                  <a:pt x="582" y="156"/>
                </a:lnTo>
                <a:lnTo>
                  <a:pt x="584" y="161"/>
                </a:lnTo>
                <a:lnTo>
                  <a:pt x="579" y="169"/>
                </a:lnTo>
                <a:lnTo>
                  <a:pt x="582" y="178"/>
                </a:lnTo>
                <a:lnTo>
                  <a:pt x="579" y="181"/>
                </a:lnTo>
                <a:lnTo>
                  <a:pt x="582" y="183"/>
                </a:lnTo>
                <a:lnTo>
                  <a:pt x="582" y="190"/>
                </a:lnTo>
                <a:lnTo>
                  <a:pt x="568" y="189"/>
                </a:lnTo>
                <a:lnTo>
                  <a:pt x="560" y="176"/>
                </a:lnTo>
                <a:lnTo>
                  <a:pt x="554" y="174"/>
                </a:lnTo>
                <a:lnTo>
                  <a:pt x="540" y="162"/>
                </a:lnTo>
                <a:lnTo>
                  <a:pt x="536" y="163"/>
                </a:lnTo>
                <a:lnTo>
                  <a:pt x="547" y="175"/>
                </a:lnTo>
                <a:lnTo>
                  <a:pt x="551" y="178"/>
                </a:lnTo>
                <a:lnTo>
                  <a:pt x="563" y="191"/>
                </a:lnTo>
                <a:lnTo>
                  <a:pt x="586" y="198"/>
                </a:lnTo>
                <a:lnTo>
                  <a:pt x="584" y="202"/>
                </a:lnTo>
                <a:lnTo>
                  <a:pt x="570" y="202"/>
                </a:lnTo>
                <a:lnTo>
                  <a:pt x="578" y="205"/>
                </a:lnTo>
                <a:lnTo>
                  <a:pt x="583" y="204"/>
                </a:lnTo>
                <a:lnTo>
                  <a:pt x="595" y="216"/>
                </a:lnTo>
                <a:lnTo>
                  <a:pt x="595" y="224"/>
                </a:lnTo>
                <a:lnTo>
                  <a:pt x="593" y="224"/>
                </a:lnTo>
                <a:lnTo>
                  <a:pt x="588" y="217"/>
                </a:lnTo>
                <a:lnTo>
                  <a:pt x="578" y="212"/>
                </a:lnTo>
                <a:lnTo>
                  <a:pt x="577" y="217"/>
                </a:lnTo>
                <a:lnTo>
                  <a:pt x="581" y="217"/>
                </a:lnTo>
                <a:lnTo>
                  <a:pt x="583" y="222"/>
                </a:lnTo>
                <a:lnTo>
                  <a:pt x="579" y="222"/>
                </a:lnTo>
                <a:lnTo>
                  <a:pt x="586" y="231"/>
                </a:lnTo>
                <a:lnTo>
                  <a:pt x="581" y="237"/>
                </a:lnTo>
                <a:lnTo>
                  <a:pt x="562" y="221"/>
                </a:lnTo>
                <a:lnTo>
                  <a:pt x="557" y="222"/>
                </a:lnTo>
                <a:lnTo>
                  <a:pt x="562" y="227"/>
                </a:lnTo>
                <a:lnTo>
                  <a:pt x="569" y="234"/>
                </a:lnTo>
                <a:lnTo>
                  <a:pt x="585" y="242"/>
                </a:lnTo>
                <a:lnTo>
                  <a:pt x="587" y="248"/>
                </a:lnTo>
                <a:lnTo>
                  <a:pt x="588" y="246"/>
                </a:lnTo>
                <a:lnTo>
                  <a:pt x="592" y="248"/>
                </a:lnTo>
                <a:lnTo>
                  <a:pt x="594" y="245"/>
                </a:lnTo>
                <a:lnTo>
                  <a:pt x="599" y="250"/>
                </a:lnTo>
                <a:lnTo>
                  <a:pt x="590" y="254"/>
                </a:lnTo>
                <a:lnTo>
                  <a:pt x="600" y="256"/>
                </a:lnTo>
                <a:lnTo>
                  <a:pt x="600" y="263"/>
                </a:lnTo>
                <a:lnTo>
                  <a:pt x="594" y="267"/>
                </a:lnTo>
                <a:lnTo>
                  <a:pt x="590" y="272"/>
                </a:lnTo>
                <a:lnTo>
                  <a:pt x="580" y="261"/>
                </a:lnTo>
                <a:lnTo>
                  <a:pt x="581" y="258"/>
                </a:lnTo>
                <a:lnTo>
                  <a:pt x="576" y="256"/>
                </a:lnTo>
                <a:lnTo>
                  <a:pt x="577" y="261"/>
                </a:lnTo>
                <a:lnTo>
                  <a:pt x="571" y="255"/>
                </a:lnTo>
                <a:lnTo>
                  <a:pt x="571" y="249"/>
                </a:lnTo>
                <a:lnTo>
                  <a:pt x="567" y="244"/>
                </a:lnTo>
                <a:lnTo>
                  <a:pt x="563" y="244"/>
                </a:lnTo>
                <a:lnTo>
                  <a:pt x="560" y="249"/>
                </a:lnTo>
                <a:lnTo>
                  <a:pt x="554" y="245"/>
                </a:lnTo>
                <a:lnTo>
                  <a:pt x="549" y="246"/>
                </a:lnTo>
                <a:lnTo>
                  <a:pt x="546" y="236"/>
                </a:lnTo>
                <a:lnTo>
                  <a:pt x="547" y="244"/>
                </a:lnTo>
                <a:lnTo>
                  <a:pt x="543" y="248"/>
                </a:lnTo>
                <a:lnTo>
                  <a:pt x="547" y="252"/>
                </a:lnTo>
                <a:lnTo>
                  <a:pt x="555" y="249"/>
                </a:lnTo>
                <a:lnTo>
                  <a:pt x="562" y="255"/>
                </a:lnTo>
                <a:lnTo>
                  <a:pt x="564" y="248"/>
                </a:lnTo>
                <a:lnTo>
                  <a:pt x="567" y="254"/>
                </a:lnTo>
                <a:lnTo>
                  <a:pt x="569" y="265"/>
                </a:lnTo>
                <a:lnTo>
                  <a:pt x="578" y="267"/>
                </a:lnTo>
                <a:lnTo>
                  <a:pt x="575" y="271"/>
                </a:lnTo>
                <a:lnTo>
                  <a:pt x="580" y="269"/>
                </a:lnTo>
                <a:lnTo>
                  <a:pt x="586" y="273"/>
                </a:lnTo>
                <a:lnTo>
                  <a:pt x="585" y="280"/>
                </a:lnTo>
                <a:lnTo>
                  <a:pt x="587" y="278"/>
                </a:lnTo>
                <a:lnTo>
                  <a:pt x="587" y="281"/>
                </a:lnTo>
                <a:lnTo>
                  <a:pt x="583" y="289"/>
                </a:lnTo>
                <a:lnTo>
                  <a:pt x="584" y="295"/>
                </a:lnTo>
                <a:lnTo>
                  <a:pt x="586" y="284"/>
                </a:lnTo>
                <a:lnTo>
                  <a:pt x="594" y="279"/>
                </a:lnTo>
                <a:lnTo>
                  <a:pt x="599" y="277"/>
                </a:lnTo>
                <a:lnTo>
                  <a:pt x="600" y="283"/>
                </a:lnTo>
                <a:lnTo>
                  <a:pt x="597" y="287"/>
                </a:lnTo>
                <a:lnTo>
                  <a:pt x="597" y="288"/>
                </a:lnTo>
                <a:lnTo>
                  <a:pt x="602" y="284"/>
                </a:lnTo>
                <a:lnTo>
                  <a:pt x="605" y="286"/>
                </a:lnTo>
                <a:lnTo>
                  <a:pt x="601" y="272"/>
                </a:lnTo>
                <a:lnTo>
                  <a:pt x="602" y="270"/>
                </a:lnTo>
                <a:lnTo>
                  <a:pt x="610" y="271"/>
                </a:lnTo>
                <a:lnTo>
                  <a:pt x="612" y="274"/>
                </a:lnTo>
                <a:lnTo>
                  <a:pt x="617" y="270"/>
                </a:lnTo>
                <a:lnTo>
                  <a:pt x="627" y="269"/>
                </a:lnTo>
                <a:lnTo>
                  <a:pt x="646" y="311"/>
                </a:lnTo>
                <a:lnTo>
                  <a:pt x="644" y="312"/>
                </a:lnTo>
                <a:lnTo>
                  <a:pt x="644" y="306"/>
                </a:lnTo>
                <a:lnTo>
                  <a:pt x="636" y="292"/>
                </a:lnTo>
                <a:lnTo>
                  <a:pt x="636" y="313"/>
                </a:lnTo>
                <a:lnTo>
                  <a:pt x="633" y="314"/>
                </a:lnTo>
                <a:lnTo>
                  <a:pt x="630" y="308"/>
                </a:lnTo>
                <a:lnTo>
                  <a:pt x="632" y="314"/>
                </a:lnTo>
                <a:lnTo>
                  <a:pt x="626" y="315"/>
                </a:lnTo>
                <a:lnTo>
                  <a:pt x="609" y="320"/>
                </a:lnTo>
                <a:lnTo>
                  <a:pt x="595" y="323"/>
                </a:lnTo>
                <a:lnTo>
                  <a:pt x="589" y="324"/>
                </a:lnTo>
                <a:lnTo>
                  <a:pt x="560" y="331"/>
                </a:lnTo>
                <a:lnTo>
                  <a:pt x="560" y="331"/>
                </a:lnTo>
                <a:lnTo>
                  <a:pt x="539" y="334"/>
                </a:lnTo>
                <a:lnTo>
                  <a:pt x="528" y="338"/>
                </a:lnTo>
                <a:lnTo>
                  <a:pt x="490" y="346"/>
                </a:lnTo>
                <a:lnTo>
                  <a:pt x="480" y="348"/>
                </a:lnTo>
                <a:lnTo>
                  <a:pt x="467" y="350"/>
                </a:lnTo>
                <a:lnTo>
                  <a:pt x="444" y="356"/>
                </a:lnTo>
                <a:lnTo>
                  <a:pt x="434" y="358"/>
                </a:lnTo>
                <a:lnTo>
                  <a:pt x="410" y="363"/>
                </a:lnTo>
                <a:lnTo>
                  <a:pt x="406" y="364"/>
                </a:lnTo>
                <a:lnTo>
                  <a:pt x="376" y="369"/>
                </a:lnTo>
                <a:close/>
                <a:moveTo>
                  <a:pt x="659" y="121"/>
                </a:moveTo>
                <a:lnTo>
                  <a:pt x="661" y="120"/>
                </a:lnTo>
                <a:lnTo>
                  <a:pt x="658" y="129"/>
                </a:lnTo>
                <a:lnTo>
                  <a:pt x="657" y="139"/>
                </a:lnTo>
                <a:lnTo>
                  <a:pt x="653" y="141"/>
                </a:lnTo>
                <a:lnTo>
                  <a:pt x="656" y="138"/>
                </a:lnTo>
                <a:lnTo>
                  <a:pt x="653" y="138"/>
                </a:lnTo>
                <a:lnTo>
                  <a:pt x="656" y="136"/>
                </a:lnTo>
                <a:lnTo>
                  <a:pt x="659" y="121"/>
                </a:lnTo>
                <a:close/>
                <a:moveTo>
                  <a:pt x="622" y="190"/>
                </a:moveTo>
                <a:lnTo>
                  <a:pt x="616" y="190"/>
                </a:lnTo>
                <a:lnTo>
                  <a:pt x="616" y="187"/>
                </a:lnTo>
                <a:lnTo>
                  <a:pt x="620" y="187"/>
                </a:lnTo>
                <a:lnTo>
                  <a:pt x="618" y="186"/>
                </a:lnTo>
                <a:lnTo>
                  <a:pt x="624" y="170"/>
                </a:lnTo>
                <a:lnTo>
                  <a:pt x="624" y="159"/>
                </a:lnTo>
                <a:lnTo>
                  <a:pt x="629" y="154"/>
                </a:lnTo>
                <a:lnTo>
                  <a:pt x="629" y="149"/>
                </a:lnTo>
                <a:lnTo>
                  <a:pt x="624" y="141"/>
                </a:lnTo>
                <a:lnTo>
                  <a:pt x="630" y="139"/>
                </a:lnTo>
                <a:lnTo>
                  <a:pt x="630" y="134"/>
                </a:lnTo>
                <a:lnTo>
                  <a:pt x="631" y="131"/>
                </a:lnTo>
                <a:lnTo>
                  <a:pt x="650" y="124"/>
                </a:lnTo>
                <a:lnTo>
                  <a:pt x="638" y="167"/>
                </a:lnTo>
                <a:lnTo>
                  <a:pt x="642" y="170"/>
                </a:lnTo>
                <a:lnTo>
                  <a:pt x="635" y="182"/>
                </a:lnTo>
                <a:lnTo>
                  <a:pt x="640" y="184"/>
                </a:lnTo>
                <a:lnTo>
                  <a:pt x="633" y="187"/>
                </a:lnTo>
                <a:lnTo>
                  <a:pt x="632" y="192"/>
                </a:lnTo>
                <a:lnTo>
                  <a:pt x="636" y="194"/>
                </a:lnTo>
                <a:lnTo>
                  <a:pt x="629" y="199"/>
                </a:lnTo>
                <a:lnTo>
                  <a:pt x="629" y="204"/>
                </a:lnTo>
                <a:lnTo>
                  <a:pt x="632" y="206"/>
                </a:lnTo>
                <a:lnTo>
                  <a:pt x="629" y="205"/>
                </a:lnTo>
                <a:lnTo>
                  <a:pt x="625" y="213"/>
                </a:lnTo>
                <a:lnTo>
                  <a:pt x="627" y="241"/>
                </a:lnTo>
                <a:lnTo>
                  <a:pt x="625" y="244"/>
                </a:lnTo>
                <a:lnTo>
                  <a:pt x="616" y="222"/>
                </a:lnTo>
                <a:lnTo>
                  <a:pt x="618" y="199"/>
                </a:lnTo>
                <a:lnTo>
                  <a:pt x="616" y="200"/>
                </a:lnTo>
                <a:lnTo>
                  <a:pt x="616" y="195"/>
                </a:lnTo>
                <a:lnTo>
                  <a:pt x="617" y="190"/>
                </a:lnTo>
                <a:lnTo>
                  <a:pt x="622" y="190"/>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4" name="Freeform 40"/>
          <p:cNvSpPr>
            <a:spLocks/>
          </p:cNvSpPr>
          <p:nvPr/>
        </p:nvSpPr>
        <p:spPr bwMode="auto">
          <a:xfrm>
            <a:off x="4678986" y="2404024"/>
            <a:ext cx="1054713" cy="791064"/>
          </a:xfrm>
          <a:custGeom>
            <a:avLst/>
            <a:gdLst/>
            <a:ahLst/>
            <a:cxnLst>
              <a:cxn ang="0">
                <a:pos x="557" y="461"/>
              </a:cxn>
              <a:cxn ang="0">
                <a:pos x="554" y="476"/>
              </a:cxn>
              <a:cxn ang="0">
                <a:pos x="542" y="483"/>
              </a:cxn>
              <a:cxn ang="0">
                <a:pos x="532" y="505"/>
              </a:cxn>
              <a:cxn ang="0">
                <a:pos x="529" y="493"/>
              </a:cxn>
              <a:cxn ang="0">
                <a:pos x="525" y="500"/>
              </a:cxn>
              <a:cxn ang="0">
                <a:pos x="520" y="518"/>
              </a:cxn>
              <a:cxn ang="0">
                <a:pos x="519" y="533"/>
              </a:cxn>
              <a:cxn ang="0">
                <a:pos x="522" y="543"/>
              </a:cxn>
              <a:cxn ang="0">
                <a:pos x="493" y="565"/>
              </a:cxn>
              <a:cxn ang="0">
                <a:pos x="468" y="549"/>
              </a:cxn>
              <a:cxn ang="0">
                <a:pos x="482" y="531"/>
              </a:cxn>
              <a:cxn ang="0">
                <a:pos x="477" y="515"/>
              </a:cxn>
              <a:cxn ang="0">
                <a:pos x="437" y="507"/>
              </a:cxn>
              <a:cxn ang="0">
                <a:pos x="307" y="514"/>
              </a:cxn>
              <a:cxn ang="0">
                <a:pos x="206" y="517"/>
              </a:cxn>
              <a:cxn ang="0">
                <a:pos x="97" y="486"/>
              </a:cxn>
              <a:cxn ang="0">
                <a:pos x="95" y="372"/>
              </a:cxn>
              <a:cxn ang="0">
                <a:pos x="94" y="228"/>
              </a:cxn>
              <a:cxn ang="0">
                <a:pos x="89" y="186"/>
              </a:cxn>
              <a:cxn ang="0">
                <a:pos x="69" y="168"/>
              </a:cxn>
              <a:cxn ang="0">
                <a:pos x="59" y="150"/>
              </a:cxn>
              <a:cxn ang="0">
                <a:pos x="59" y="125"/>
              </a:cxn>
              <a:cxn ang="0">
                <a:pos x="72" y="116"/>
              </a:cxn>
              <a:cxn ang="0">
                <a:pos x="69" y="109"/>
              </a:cxn>
              <a:cxn ang="0">
                <a:pos x="64" y="95"/>
              </a:cxn>
              <a:cxn ang="0">
                <a:pos x="46" y="94"/>
              </a:cxn>
              <a:cxn ang="0">
                <a:pos x="30" y="78"/>
              </a:cxn>
              <a:cxn ang="0">
                <a:pos x="25" y="61"/>
              </a:cxn>
              <a:cxn ang="0">
                <a:pos x="10" y="43"/>
              </a:cxn>
              <a:cxn ang="0">
                <a:pos x="6" y="19"/>
              </a:cxn>
              <a:cxn ang="0">
                <a:pos x="2" y="17"/>
              </a:cxn>
              <a:cxn ang="0">
                <a:pos x="89" y="11"/>
              </a:cxn>
              <a:cxn ang="0">
                <a:pos x="189" y="8"/>
              </a:cxn>
              <a:cxn ang="0">
                <a:pos x="302" y="0"/>
              </a:cxn>
              <a:cxn ang="0">
                <a:pos x="328" y="12"/>
              </a:cxn>
              <a:cxn ang="0">
                <a:pos x="336" y="24"/>
              </a:cxn>
              <a:cxn ang="0">
                <a:pos x="339" y="43"/>
              </a:cxn>
              <a:cxn ang="0">
                <a:pos x="347" y="84"/>
              </a:cxn>
              <a:cxn ang="0">
                <a:pos x="353" y="108"/>
              </a:cxn>
              <a:cxn ang="0">
                <a:pos x="381" y="142"/>
              </a:cxn>
              <a:cxn ang="0">
                <a:pos x="407" y="172"/>
              </a:cxn>
              <a:cxn ang="0">
                <a:pos x="417" y="210"/>
              </a:cxn>
              <a:cxn ang="0">
                <a:pos x="445" y="203"/>
              </a:cxn>
              <a:cxn ang="0">
                <a:pos x="455" y="222"/>
              </a:cxn>
              <a:cxn ang="0">
                <a:pos x="449" y="251"/>
              </a:cxn>
              <a:cxn ang="0">
                <a:pos x="443" y="290"/>
              </a:cxn>
              <a:cxn ang="0">
                <a:pos x="465" y="314"/>
              </a:cxn>
              <a:cxn ang="0">
                <a:pos x="484" y="332"/>
              </a:cxn>
              <a:cxn ang="0">
                <a:pos x="503" y="342"/>
              </a:cxn>
              <a:cxn ang="0">
                <a:pos x="517" y="361"/>
              </a:cxn>
              <a:cxn ang="0">
                <a:pos x="524" y="395"/>
              </a:cxn>
              <a:cxn ang="0">
                <a:pos x="525" y="410"/>
              </a:cxn>
              <a:cxn ang="0">
                <a:pos x="542" y="436"/>
              </a:cxn>
              <a:cxn ang="0">
                <a:pos x="543" y="425"/>
              </a:cxn>
              <a:cxn ang="0">
                <a:pos x="557" y="441"/>
              </a:cxn>
            </a:cxnLst>
            <a:rect l="0" t="0" r="r" b="b"/>
            <a:pathLst>
              <a:path w="557" h="568">
                <a:moveTo>
                  <a:pt x="557" y="441"/>
                </a:moveTo>
                <a:lnTo>
                  <a:pt x="556" y="452"/>
                </a:lnTo>
                <a:lnTo>
                  <a:pt x="552" y="455"/>
                </a:lnTo>
                <a:lnTo>
                  <a:pt x="552" y="457"/>
                </a:lnTo>
                <a:lnTo>
                  <a:pt x="553" y="460"/>
                </a:lnTo>
                <a:lnTo>
                  <a:pt x="557" y="461"/>
                </a:lnTo>
                <a:lnTo>
                  <a:pt x="557" y="464"/>
                </a:lnTo>
                <a:lnTo>
                  <a:pt x="554" y="466"/>
                </a:lnTo>
                <a:lnTo>
                  <a:pt x="552" y="465"/>
                </a:lnTo>
                <a:lnTo>
                  <a:pt x="551" y="469"/>
                </a:lnTo>
                <a:lnTo>
                  <a:pt x="551" y="472"/>
                </a:lnTo>
                <a:lnTo>
                  <a:pt x="554" y="476"/>
                </a:lnTo>
                <a:lnTo>
                  <a:pt x="553" y="478"/>
                </a:lnTo>
                <a:lnTo>
                  <a:pt x="551" y="482"/>
                </a:lnTo>
                <a:lnTo>
                  <a:pt x="551" y="488"/>
                </a:lnTo>
                <a:lnTo>
                  <a:pt x="549" y="490"/>
                </a:lnTo>
                <a:lnTo>
                  <a:pt x="545" y="489"/>
                </a:lnTo>
                <a:lnTo>
                  <a:pt x="542" y="483"/>
                </a:lnTo>
                <a:lnTo>
                  <a:pt x="540" y="483"/>
                </a:lnTo>
                <a:lnTo>
                  <a:pt x="538" y="483"/>
                </a:lnTo>
                <a:lnTo>
                  <a:pt x="537" y="484"/>
                </a:lnTo>
                <a:lnTo>
                  <a:pt x="534" y="498"/>
                </a:lnTo>
                <a:lnTo>
                  <a:pt x="535" y="499"/>
                </a:lnTo>
                <a:lnTo>
                  <a:pt x="532" y="505"/>
                </a:lnTo>
                <a:lnTo>
                  <a:pt x="531" y="506"/>
                </a:lnTo>
                <a:lnTo>
                  <a:pt x="529" y="503"/>
                </a:lnTo>
                <a:lnTo>
                  <a:pt x="530" y="500"/>
                </a:lnTo>
                <a:lnTo>
                  <a:pt x="529" y="499"/>
                </a:lnTo>
                <a:lnTo>
                  <a:pt x="530" y="497"/>
                </a:lnTo>
                <a:lnTo>
                  <a:pt x="529" y="493"/>
                </a:lnTo>
                <a:lnTo>
                  <a:pt x="528" y="492"/>
                </a:lnTo>
                <a:lnTo>
                  <a:pt x="525" y="492"/>
                </a:lnTo>
                <a:lnTo>
                  <a:pt x="522" y="493"/>
                </a:lnTo>
                <a:lnTo>
                  <a:pt x="521" y="495"/>
                </a:lnTo>
                <a:lnTo>
                  <a:pt x="521" y="498"/>
                </a:lnTo>
                <a:lnTo>
                  <a:pt x="525" y="500"/>
                </a:lnTo>
                <a:lnTo>
                  <a:pt x="527" y="503"/>
                </a:lnTo>
                <a:lnTo>
                  <a:pt x="525" y="507"/>
                </a:lnTo>
                <a:lnTo>
                  <a:pt x="527" y="513"/>
                </a:lnTo>
                <a:lnTo>
                  <a:pt x="527" y="518"/>
                </a:lnTo>
                <a:lnTo>
                  <a:pt x="525" y="519"/>
                </a:lnTo>
                <a:lnTo>
                  <a:pt x="520" y="518"/>
                </a:lnTo>
                <a:lnTo>
                  <a:pt x="518" y="520"/>
                </a:lnTo>
                <a:lnTo>
                  <a:pt x="520" y="524"/>
                </a:lnTo>
                <a:lnTo>
                  <a:pt x="526" y="527"/>
                </a:lnTo>
                <a:lnTo>
                  <a:pt x="527" y="530"/>
                </a:lnTo>
                <a:lnTo>
                  <a:pt x="526" y="530"/>
                </a:lnTo>
                <a:lnTo>
                  <a:pt x="519" y="533"/>
                </a:lnTo>
                <a:lnTo>
                  <a:pt x="515" y="531"/>
                </a:lnTo>
                <a:lnTo>
                  <a:pt x="513" y="532"/>
                </a:lnTo>
                <a:lnTo>
                  <a:pt x="513" y="533"/>
                </a:lnTo>
                <a:lnTo>
                  <a:pt x="515" y="535"/>
                </a:lnTo>
                <a:lnTo>
                  <a:pt x="520" y="540"/>
                </a:lnTo>
                <a:lnTo>
                  <a:pt x="522" y="543"/>
                </a:lnTo>
                <a:lnTo>
                  <a:pt x="524" y="547"/>
                </a:lnTo>
                <a:lnTo>
                  <a:pt x="517" y="550"/>
                </a:lnTo>
                <a:lnTo>
                  <a:pt x="516" y="552"/>
                </a:lnTo>
                <a:lnTo>
                  <a:pt x="515" y="559"/>
                </a:lnTo>
                <a:lnTo>
                  <a:pt x="513" y="563"/>
                </a:lnTo>
                <a:lnTo>
                  <a:pt x="493" y="565"/>
                </a:lnTo>
                <a:lnTo>
                  <a:pt x="466" y="567"/>
                </a:lnTo>
                <a:lnTo>
                  <a:pt x="457" y="568"/>
                </a:lnTo>
                <a:lnTo>
                  <a:pt x="462" y="555"/>
                </a:lnTo>
                <a:lnTo>
                  <a:pt x="465" y="552"/>
                </a:lnTo>
                <a:lnTo>
                  <a:pt x="466" y="551"/>
                </a:lnTo>
                <a:lnTo>
                  <a:pt x="468" y="549"/>
                </a:lnTo>
                <a:lnTo>
                  <a:pt x="468" y="545"/>
                </a:lnTo>
                <a:lnTo>
                  <a:pt x="469" y="544"/>
                </a:lnTo>
                <a:lnTo>
                  <a:pt x="474" y="541"/>
                </a:lnTo>
                <a:lnTo>
                  <a:pt x="477" y="539"/>
                </a:lnTo>
                <a:lnTo>
                  <a:pt x="478" y="533"/>
                </a:lnTo>
                <a:lnTo>
                  <a:pt x="482" y="531"/>
                </a:lnTo>
                <a:lnTo>
                  <a:pt x="483" y="527"/>
                </a:lnTo>
                <a:lnTo>
                  <a:pt x="481" y="525"/>
                </a:lnTo>
                <a:lnTo>
                  <a:pt x="482" y="520"/>
                </a:lnTo>
                <a:lnTo>
                  <a:pt x="482" y="517"/>
                </a:lnTo>
                <a:lnTo>
                  <a:pt x="480" y="516"/>
                </a:lnTo>
                <a:lnTo>
                  <a:pt x="477" y="515"/>
                </a:lnTo>
                <a:lnTo>
                  <a:pt x="476" y="513"/>
                </a:lnTo>
                <a:lnTo>
                  <a:pt x="477" y="509"/>
                </a:lnTo>
                <a:lnTo>
                  <a:pt x="474" y="509"/>
                </a:lnTo>
                <a:lnTo>
                  <a:pt x="473" y="505"/>
                </a:lnTo>
                <a:lnTo>
                  <a:pt x="467" y="505"/>
                </a:lnTo>
                <a:lnTo>
                  <a:pt x="437" y="507"/>
                </a:lnTo>
                <a:lnTo>
                  <a:pt x="418" y="508"/>
                </a:lnTo>
                <a:lnTo>
                  <a:pt x="390" y="510"/>
                </a:lnTo>
                <a:lnTo>
                  <a:pt x="367" y="511"/>
                </a:lnTo>
                <a:lnTo>
                  <a:pt x="364" y="511"/>
                </a:lnTo>
                <a:lnTo>
                  <a:pt x="343" y="513"/>
                </a:lnTo>
                <a:lnTo>
                  <a:pt x="307" y="514"/>
                </a:lnTo>
                <a:lnTo>
                  <a:pt x="305" y="514"/>
                </a:lnTo>
                <a:lnTo>
                  <a:pt x="274" y="515"/>
                </a:lnTo>
                <a:lnTo>
                  <a:pt x="253" y="516"/>
                </a:lnTo>
                <a:lnTo>
                  <a:pt x="246" y="516"/>
                </a:lnTo>
                <a:lnTo>
                  <a:pt x="209" y="517"/>
                </a:lnTo>
                <a:lnTo>
                  <a:pt x="206" y="517"/>
                </a:lnTo>
                <a:lnTo>
                  <a:pt x="183" y="518"/>
                </a:lnTo>
                <a:lnTo>
                  <a:pt x="161" y="519"/>
                </a:lnTo>
                <a:lnTo>
                  <a:pt x="143" y="519"/>
                </a:lnTo>
                <a:lnTo>
                  <a:pt x="97" y="520"/>
                </a:lnTo>
                <a:lnTo>
                  <a:pt x="97" y="498"/>
                </a:lnTo>
                <a:lnTo>
                  <a:pt x="97" y="486"/>
                </a:lnTo>
                <a:lnTo>
                  <a:pt x="96" y="457"/>
                </a:lnTo>
                <a:lnTo>
                  <a:pt x="96" y="449"/>
                </a:lnTo>
                <a:lnTo>
                  <a:pt x="96" y="416"/>
                </a:lnTo>
                <a:lnTo>
                  <a:pt x="96" y="411"/>
                </a:lnTo>
                <a:lnTo>
                  <a:pt x="96" y="376"/>
                </a:lnTo>
                <a:lnTo>
                  <a:pt x="95" y="372"/>
                </a:lnTo>
                <a:lnTo>
                  <a:pt x="95" y="328"/>
                </a:lnTo>
                <a:lnTo>
                  <a:pt x="95" y="325"/>
                </a:lnTo>
                <a:lnTo>
                  <a:pt x="94" y="283"/>
                </a:lnTo>
                <a:lnTo>
                  <a:pt x="94" y="274"/>
                </a:lnTo>
                <a:lnTo>
                  <a:pt x="94" y="241"/>
                </a:lnTo>
                <a:lnTo>
                  <a:pt x="94" y="228"/>
                </a:lnTo>
                <a:lnTo>
                  <a:pt x="94" y="202"/>
                </a:lnTo>
                <a:lnTo>
                  <a:pt x="94" y="193"/>
                </a:lnTo>
                <a:lnTo>
                  <a:pt x="94" y="190"/>
                </a:lnTo>
                <a:lnTo>
                  <a:pt x="94" y="189"/>
                </a:lnTo>
                <a:lnTo>
                  <a:pt x="91" y="187"/>
                </a:lnTo>
                <a:lnTo>
                  <a:pt x="89" y="186"/>
                </a:lnTo>
                <a:lnTo>
                  <a:pt x="84" y="186"/>
                </a:lnTo>
                <a:lnTo>
                  <a:pt x="79" y="183"/>
                </a:lnTo>
                <a:lnTo>
                  <a:pt x="77" y="182"/>
                </a:lnTo>
                <a:lnTo>
                  <a:pt x="76" y="175"/>
                </a:lnTo>
                <a:lnTo>
                  <a:pt x="72" y="173"/>
                </a:lnTo>
                <a:lnTo>
                  <a:pt x="69" y="168"/>
                </a:lnTo>
                <a:lnTo>
                  <a:pt x="69" y="166"/>
                </a:lnTo>
                <a:lnTo>
                  <a:pt x="70" y="160"/>
                </a:lnTo>
                <a:lnTo>
                  <a:pt x="68" y="160"/>
                </a:lnTo>
                <a:lnTo>
                  <a:pt x="65" y="157"/>
                </a:lnTo>
                <a:lnTo>
                  <a:pt x="63" y="153"/>
                </a:lnTo>
                <a:lnTo>
                  <a:pt x="59" y="150"/>
                </a:lnTo>
                <a:lnTo>
                  <a:pt x="58" y="148"/>
                </a:lnTo>
                <a:lnTo>
                  <a:pt x="53" y="142"/>
                </a:lnTo>
                <a:lnTo>
                  <a:pt x="53" y="139"/>
                </a:lnTo>
                <a:lnTo>
                  <a:pt x="58" y="135"/>
                </a:lnTo>
                <a:lnTo>
                  <a:pt x="57" y="130"/>
                </a:lnTo>
                <a:lnTo>
                  <a:pt x="59" y="125"/>
                </a:lnTo>
                <a:lnTo>
                  <a:pt x="63" y="123"/>
                </a:lnTo>
                <a:lnTo>
                  <a:pt x="64" y="117"/>
                </a:lnTo>
                <a:lnTo>
                  <a:pt x="65" y="116"/>
                </a:lnTo>
                <a:lnTo>
                  <a:pt x="67" y="117"/>
                </a:lnTo>
                <a:lnTo>
                  <a:pt x="69" y="117"/>
                </a:lnTo>
                <a:lnTo>
                  <a:pt x="72" y="116"/>
                </a:lnTo>
                <a:lnTo>
                  <a:pt x="72" y="114"/>
                </a:lnTo>
                <a:lnTo>
                  <a:pt x="72" y="114"/>
                </a:lnTo>
                <a:lnTo>
                  <a:pt x="67" y="114"/>
                </a:lnTo>
                <a:lnTo>
                  <a:pt x="66" y="111"/>
                </a:lnTo>
                <a:lnTo>
                  <a:pt x="66" y="110"/>
                </a:lnTo>
                <a:lnTo>
                  <a:pt x="69" y="109"/>
                </a:lnTo>
                <a:lnTo>
                  <a:pt x="70" y="106"/>
                </a:lnTo>
                <a:lnTo>
                  <a:pt x="69" y="105"/>
                </a:lnTo>
                <a:lnTo>
                  <a:pt x="67" y="105"/>
                </a:lnTo>
                <a:lnTo>
                  <a:pt x="66" y="102"/>
                </a:lnTo>
                <a:lnTo>
                  <a:pt x="66" y="97"/>
                </a:lnTo>
                <a:lnTo>
                  <a:pt x="64" y="95"/>
                </a:lnTo>
                <a:lnTo>
                  <a:pt x="60" y="97"/>
                </a:lnTo>
                <a:lnTo>
                  <a:pt x="59" y="99"/>
                </a:lnTo>
                <a:lnTo>
                  <a:pt x="57" y="100"/>
                </a:lnTo>
                <a:lnTo>
                  <a:pt x="53" y="100"/>
                </a:lnTo>
                <a:lnTo>
                  <a:pt x="49" y="95"/>
                </a:lnTo>
                <a:lnTo>
                  <a:pt x="46" y="94"/>
                </a:lnTo>
                <a:lnTo>
                  <a:pt x="45" y="91"/>
                </a:lnTo>
                <a:lnTo>
                  <a:pt x="42" y="91"/>
                </a:lnTo>
                <a:lnTo>
                  <a:pt x="36" y="84"/>
                </a:lnTo>
                <a:lnTo>
                  <a:pt x="33" y="81"/>
                </a:lnTo>
                <a:lnTo>
                  <a:pt x="31" y="80"/>
                </a:lnTo>
                <a:lnTo>
                  <a:pt x="30" y="78"/>
                </a:lnTo>
                <a:lnTo>
                  <a:pt x="28" y="77"/>
                </a:lnTo>
                <a:lnTo>
                  <a:pt x="29" y="74"/>
                </a:lnTo>
                <a:lnTo>
                  <a:pt x="30" y="72"/>
                </a:lnTo>
                <a:lnTo>
                  <a:pt x="30" y="69"/>
                </a:lnTo>
                <a:lnTo>
                  <a:pt x="28" y="67"/>
                </a:lnTo>
                <a:lnTo>
                  <a:pt x="25" y="61"/>
                </a:lnTo>
                <a:lnTo>
                  <a:pt x="24" y="57"/>
                </a:lnTo>
                <a:lnTo>
                  <a:pt x="22" y="56"/>
                </a:lnTo>
                <a:lnTo>
                  <a:pt x="17" y="50"/>
                </a:lnTo>
                <a:lnTo>
                  <a:pt x="14" y="45"/>
                </a:lnTo>
                <a:lnTo>
                  <a:pt x="10" y="45"/>
                </a:lnTo>
                <a:lnTo>
                  <a:pt x="10" y="43"/>
                </a:lnTo>
                <a:lnTo>
                  <a:pt x="12" y="42"/>
                </a:lnTo>
                <a:lnTo>
                  <a:pt x="12" y="41"/>
                </a:lnTo>
                <a:lnTo>
                  <a:pt x="11" y="39"/>
                </a:lnTo>
                <a:lnTo>
                  <a:pt x="10" y="34"/>
                </a:lnTo>
                <a:lnTo>
                  <a:pt x="5" y="23"/>
                </a:lnTo>
                <a:lnTo>
                  <a:pt x="6" y="19"/>
                </a:lnTo>
                <a:lnTo>
                  <a:pt x="9" y="17"/>
                </a:lnTo>
                <a:lnTo>
                  <a:pt x="8" y="14"/>
                </a:lnTo>
                <a:lnTo>
                  <a:pt x="6" y="14"/>
                </a:lnTo>
                <a:lnTo>
                  <a:pt x="6" y="14"/>
                </a:lnTo>
                <a:lnTo>
                  <a:pt x="5" y="18"/>
                </a:lnTo>
                <a:lnTo>
                  <a:pt x="2" y="17"/>
                </a:lnTo>
                <a:lnTo>
                  <a:pt x="0" y="15"/>
                </a:lnTo>
                <a:lnTo>
                  <a:pt x="0" y="10"/>
                </a:lnTo>
                <a:lnTo>
                  <a:pt x="30" y="10"/>
                </a:lnTo>
                <a:lnTo>
                  <a:pt x="43" y="11"/>
                </a:lnTo>
                <a:lnTo>
                  <a:pt x="66" y="11"/>
                </a:lnTo>
                <a:lnTo>
                  <a:pt x="89" y="11"/>
                </a:lnTo>
                <a:lnTo>
                  <a:pt x="101" y="11"/>
                </a:lnTo>
                <a:lnTo>
                  <a:pt x="121" y="11"/>
                </a:lnTo>
                <a:lnTo>
                  <a:pt x="138" y="10"/>
                </a:lnTo>
                <a:lnTo>
                  <a:pt x="157" y="9"/>
                </a:lnTo>
                <a:lnTo>
                  <a:pt x="174" y="9"/>
                </a:lnTo>
                <a:lnTo>
                  <a:pt x="189" y="8"/>
                </a:lnTo>
                <a:lnTo>
                  <a:pt x="210" y="7"/>
                </a:lnTo>
                <a:lnTo>
                  <a:pt x="241" y="6"/>
                </a:lnTo>
                <a:lnTo>
                  <a:pt x="246" y="5"/>
                </a:lnTo>
                <a:lnTo>
                  <a:pt x="269" y="3"/>
                </a:lnTo>
                <a:lnTo>
                  <a:pt x="283" y="2"/>
                </a:lnTo>
                <a:lnTo>
                  <a:pt x="302" y="0"/>
                </a:lnTo>
                <a:lnTo>
                  <a:pt x="318" y="0"/>
                </a:lnTo>
                <a:lnTo>
                  <a:pt x="320" y="1"/>
                </a:lnTo>
                <a:lnTo>
                  <a:pt x="322" y="3"/>
                </a:lnTo>
                <a:lnTo>
                  <a:pt x="322" y="7"/>
                </a:lnTo>
                <a:lnTo>
                  <a:pt x="327" y="9"/>
                </a:lnTo>
                <a:lnTo>
                  <a:pt x="328" y="12"/>
                </a:lnTo>
                <a:lnTo>
                  <a:pt x="331" y="15"/>
                </a:lnTo>
                <a:lnTo>
                  <a:pt x="332" y="17"/>
                </a:lnTo>
                <a:lnTo>
                  <a:pt x="335" y="18"/>
                </a:lnTo>
                <a:lnTo>
                  <a:pt x="335" y="19"/>
                </a:lnTo>
                <a:lnTo>
                  <a:pt x="336" y="20"/>
                </a:lnTo>
                <a:lnTo>
                  <a:pt x="336" y="24"/>
                </a:lnTo>
                <a:lnTo>
                  <a:pt x="338" y="24"/>
                </a:lnTo>
                <a:lnTo>
                  <a:pt x="339" y="26"/>
                </a:lnTo>
                <a:lnTo>
                  <a:pt x="340" y="26"/>
                </a:lnTo>
                <a:lnTo>
                  <a:pt x="342" y="28"/>
                </a:lnTo>
                <a:lnTo>
                  <a:pt x="339" y="36"/>
                </a:lnTo>
                <a:lnTo>
                  <a:pt x="339" y="43"/>
                </a:lnTo>
                <a:lnTo>
                  <a:pt x="339" y="50"/>
                </a:lnTo>
                <a:lnTo>
                  <a:pt x="338" y="58"/>
                </a:lnTo>
                <a:lnTo>
                  <a:pt x="339" y="66"/>
                </a:lnTo>
                <a:lnTo>
                  <a:pt x="341" y="74"/>
                </a:lnTo>
                <a:lnTo>
                  <a:pt x="344" y="81"/>
                </a:lnTo>
                <a:lnTo>
                  <a:pt x="347" y="84"/>
                </a:lnTo>
                <a:lnTo>
                  <a:pt x="347" y="86"/>
                </a:lnTo>
                <a:lnTo>
                  <a:pt x="344" y="89"/>
                </a:lnTo>
                <a:lnTo>
                  <a:pt x="345" y="92"/>
                </a:lnTo>
                <a:lnTo>
                  <a:pt x="351" y="99"/>
                </a:lnTo>
                <a:lnTo>
                  <a:pt x="352" y="103"/>
                </a:lnTo>
                <a:lnTo>
                  <a:pt x="353" y="108"/>
                </a:lnTo>
                <a:lnTo>
                  <a:pt x="356" y="114"/>
                </a:lnTo>
                <a:lnTo>
                  <a:pt x="367" y="124"/>
                </a:lnTo>
                <a:lnTo>
                  <a:pt x="370" y="130"/>
                </a:lnTo>
                <a:lnTo>
                  <a:pt x="375" y="132"/>
                </a:lnTo>
                <a:lnTo>
                  <a:pt x="379" y="139"/>
                </a:lnTo>
                <a:lnTo>
                  <a:pt x="381" y="142"/>
                </a:lnTo>
                <a:lnTo>
                  <a:pt x="388" y="147"/>
                </a:lnTo>
                <a:lnTo>
                  <a:pt x="397" y="152"/>
                </a:lnTo>
                <a:lnTo>
                  <a:pt x="402" y="159"/>
                </a:lnTo>
                <a:lnTo>
                  <a:pt x="406" y="165"/>
                </a:lnTo>
                <a:lnTo>
                  <a:pt x="406" y="168"/>
                </a:lnTo>
                <a:lnTo>
                  <a:pt x="407" y="172"/>
                </a:lnTo>
                <a:lnTo>
                  <a:pt x="408" y="178"/>
                </a:lnTo>
                <a:lnTo>
                  <a:pt x="411" y="184"/>
                </a:lnTo>
                <a:lnTo>
                  <a:pt x="409" y="189"/>
                </a:lnTo>
                <a:lnTo>
                  <a:pt x="409" y="191"/>
                </a:lnTo>
                <a:lnTo>
                  <a:pt x="414" y="203"/>
                </a:lnTo>
                <a:lnTo>
                  <a:pt x="417" y="210"/>
                </a:lnTo>
                <a:lnTo>
                  <a:pt x="422" y="211"/>
                </a:lnTo>
                <a:lnTo>
                  <a:pt x="425" y="208"/>
                </a:lnTo>
                <a:lnTo>
                  <a:pt x="430" y="200"/>
                </a:lnTo>
                <a:lnTo>
                  <a:pt x="434" y="199"/>
                </a:lnTo>
                <a:lnTo>
                  <a:pt x="441" y="203"/>
                </a:lnTo>
                <a:lnTo>
                  <a:pt x="445" y="203"/>
                </a:lnTo>
                <a:lnTo>
                  <a:pt x="448" y="205"/>
                </a:lnTo>
                <a:lnTo>
                  <a:pt x="457" y="211"/>
                </a:lnTo>
                <a:lnTo>
                  <a:pt x="460" y="214"/>
                </a:lnTo>
                <a:lnTo>
                  <a:pt x="458" y="218"/>
                </a:lnTo>
                <a:lnTo>
                  <a:pt x="457" y="219"/>
                </a:lnTo>
                <a:lnTo>
                  <a:pt x="455" y="222"/>
                </a:lnTo>
                <a:lnTo>
                  <a:pt x="453" y="227"/>
                </a:lnTo>
                <a:lnTo>
                  <a:pt x="453" y="231"/>
                </a:lnTo>
                <a:lnTo>
                  <a:pt x="455" y="235"/>
                </a:lnTo>
                <a:lnTo>
                  <a:pt x="455" y="242"/>
                </a:lnTo>
                <a:lnTo>
                  <a:pt x="451" y="248"/>
                </a:lnTo>
                <a:lnTo>
                  <a:pt x="449" y="251"/>
                </a:lnTo>
                <a:lnTo>
                  <a:pt x="449" y="253"/>
                </a:lnTo>
                <a:lnTo>
                  <a:pt x="447" y="265"/>
                </a:lnTo>
                <a:lnTo>
                  <a:pt x="444" y="269"/>
                </a:lnTo>
                <a:lnTo>
                  <a:pt x="443" y="273"/>
                </a:lnTo>
                <a:lnTo>
                  <a:pt x="443" y="278"/>
                </a:lnTo>
                <a:lnTo>
                  <a:pt x="443" y="290"/>
                </a:lnTo>
                <a:lnTo>
                  <a:pt x="446" y="294"/>
                </a:lnTo>
                <a:lnTo>
                  <a:pt x="450" y="298"/>
                </a:lnTo>
                <a:lnTo>
                  <a:pt x="453" y="302"/>
                </a:lnTo>
                <a:lnTo>
                  <a:pt x="457" y="307"/>
                </a:lnTo>
                <a:lnTo>
                  <a:pt x="463" y="310"/>
                </a:lnTo>
                <a:lnTo>
                  <a:pt x="465" y="314"/>
                </a:lnTo>
                <a:lnTo>
                  <a:pt x="471" y="317"/>
                </a:lnTo>
                <a:lnTo>
                  <a:pt x="473" y="320"/>
                </a:lnTo>
                <a:lnTo>
                  <a:pt x="479" y="320"/>
                </a:lnTo>
                <a:lnTo>
                  <a:pt x="477" y="327"/>
                </a:lnTo>
                <a:lnTo>
                  <a:pt x="481" y="332"/>
                </a:lnTo>
                <a:lnTo>
                  <a:pt x="484" y="332"/>
                </a:lnTo>
                <a:lnTo>
                  <a:pt x="486" y="330"/>
                </a:lnTo>
                <a:lnTo>
                  <a:pt x="486" y="327"/>
                </a:lnTo>
                <a:lnTo>
                  <a:pt x="487" y="327"/>
                </a:lnTo>
                <a:lnTo>
                  <a:pt x="498" y="335"/>
                </a:lnTo>
                <a:lnTo>
                  <a:pt x="501" y="339"/>
                </a:lnTo>
                <a:lnTo>
                  <a:pt x="503" y="342"/>
                </a:lnTo>
                <a:lnTo>
                  <a:pt x="504" y="347"/>
                </a:lnTo>
                <a:lnTo>
                  <a:pt x="512" y="351"/>
                </a:lnTo>
                <a:lnTo>
                  <a:pt x="516" y="351"/>
                </a:lnTo>
                <a:lnTo>
                  <a:pt x="517" y="353"/>
                </a:lnTo>
                <a:lnTo>
                  <a:pt x="517" y="357"/>
                </a:lnTo>
                <a:lnTo>
                  <a:pt x="517" y="361"/>
                </a:lnTo>
                <a:lnTo>
                  <a:pt x="517" y="367"/>
                </a:lnTo>
                <a:lnTo>
                  <a:pt x="520" y="376"/>
                </a:lnTo>
                <a:lnTo>
                  <a:pt x="524" y="381"/>
                </a:lnTo>
                <a:lnTo>
                  <a:pt x="527" y="386"/>
                </a:lnTo>
                <a:lnTo>
                  <a:pt x="526" y="393"/>
                </a:lnTo>
                <a:lnTo>
                  <a:pt x="524" y="395"/>
                </a:lnTo>
                <a:lnTo>
                  <a:pt x="521" y="397"/>
                </a:lnTo>
                <a:lnTo>
                  <a:pt x="520" y="400"/>
                </a:lnTo>
                <a:lnTo>
                  <a:pt x="520" y="403"/>
                </a:lnTo>
                <a:lnTo>
                  <a:pt x="522" y="406"/>
                </a:lnTo>
                <a:lnTo>
                  <a:pt x="525" y="406"/>
                </a:lnTo>
                <a:lnTo>
                  <a:pt x="525" y="410"/>
                </a:lnTo>
                <a:lnTo>
                  <a:pt x="527" y="417"/>
                </a:lnTo>
                <a:lnTo>
                  <a:pt x="529" y="420"/>
                </a:lnTo>
                <a:lnTo>
                  <a:pt x="533" y="425"/>
                </a:lnTo>
                <a:lnTo>
                  <a:pt x="533" y="431"/>
                </a:lnTo>
                <a:lnTo>
                  <a:pt x="540" y="435"/>
                </a:lnTo>
                <a:lnTo>
                  <a:pt x="542" y="436"/>
                </a:lnTo>
                <a:lnTo>
                  <a:pt x="544" y="435"/>
                </a:lnTo>
                <a:lnTo>
                  <a:pt x="543" y="433"/>
                </a:lnTo>
                <a:lnTo>
                  <a:pt x="538" y="430"/>
                </a:lnTo>
                <a:lnTo>
                  <a:pt x="540" y="426"/>
                </a:lnTo>
                <a:lnTo>
                  <a:pt x="541" y="425"/>
                </a:lnTo>
                <a:lnTo>
                  <a:pt x="543" y="425"/>
                </a:lnTo>
                <a:lnTo>
                  <a:pt x="545" y="431"/>
                </a:lnTo>
                <a:lnTo>
                  <a:pt x="548" y="432"/>
                </a:lnTo>
                <a:lnTo>
                  <a:pt x="549" y="438"/>
                </a:lnTo>
                <a:lnTo>
                  <a:pt x="554" y="436"/>
                </a:lnTo>
                <a:lnTo>
                  <a:pt x="557" y="438"/>
                </a:lnTo>
                <a:lnTo>
                  <a:pt x="557" y="441"/>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5" name="Freeform 41"/>
          <p:cNvSpPr>
            <a:spLocks/>
          </p:cNvSpPr>
          <p:nvPr/>
        </p:nvSpPr>
        <p:spPr bwMode="auto">
          <a:xfrm>
            <a:off x="1492125" y="2830196"/>
            <a:ext cx="1096371" cy="1065430"/>
          </a:xfrm>
          <a:custGeom>
            <a:avLst/>
            <a:gdLst/>
            <a:ahLst/>
            <a:cxnLst>
              <a:cxn ang="0">
                <a:pos x="31" y="471"/>
              </a:cxn>
              <a:cxn ang="0">
                <a:pos x="26" y="469"/>
              </a:cxn>
              <a:cxn ang="0">
                <a:pos x="28" y="453"/>
              </a:cxn>
              <a:cxn ang="0">
                <a:pos x="30" y="442"/>
              </a:cxn>
              <a:cxn ang="0">
                <a:pos x="29" y="424"/>
              </a:cxn>
              <a:cxn ang="0">
                <a:pos x="39" y="418"/>
              </a:cxn>
              <a:cxn ang="0">
                <a:pos x="49" y="409"/>
              </a:cxn>
              <a:cxn ang="0">
                <a:pos x="52" y="396"/>
              </a:cxn>
              <a:cxn ang="0">
                <a:pos x="55" y="387"/>
              </a:cxn>
              <a:cxn ang="0">
                <a:pos x="57" y="375"/>
              </a:cxn>
              <a:cxn ang="0">
                <a:pos x="58" y="361"/>
              </a:cxn>
              <a:cxn ang="0">
                <a:pos x="70" y="347"/>
              </a:cxn>
              <a:cxn ang="0">
                <a:pos x="84" y="340"/>
              </a:cxn>
              <a:cxn ang="0">
                <a:pos x="100" y="329"/>
              </a:cxn>
              <a:cxn ang="0">
                <a:pos x="97" y="318"/>
              </a:cxn>
              <a:cxn ang="0">
                <a:pos x="88" y="307"/>
              </a:cxn>
              <a:cxn ang="0">
                <a:pos x="82" y="301"/>
              </a:cxn>
              <a:cxn ang="0">
                <a:pos x="81" y="285"/>
              </a:cxn>
              <a:cxn ang="0">
                <a:pos x="79" y="266"/>
              </a:cxn>
              <a:cxn ang="0">
                <a:pos x="74" y="254"/>
              </a:cxn>
              <a:cxn ang="0">
                <a:pos x="72" y="239"/>
              </a:cxn>
              <a:cxn ang="0">
                <a:pos x="73" y="227"/>
              </a:cxn>
              <a:cxn ang="0">
                <a:pos x="77" y="217"/>
              </a:cxn>
              <a:cxn ang="0">
                <a:pos x="83" y="212"/>
              </a:cxn>
              <a:cxn ang="0">
                <a:pos x="85" y="189"/>
              </a:cxn>
              <a:cxn ang="0">
                <a:pos x="84" y="166"/>
              </a:cxn>
              <a:cxn ang="0">
                <a:pos x="86" y="153"/>
              </a:cxn>
              <a:cxn ang="0">
                <a:pos x="85" y="143"/>
              </a:cxn>
              <a:cxn ang="0">
                <a:pos x="90" y="126"/>
              </a:cxn>
              <a:cxn ang="0">
                <a:pos x="87" y="111"/>
              </a:cxn>
              <a:cxn ang="0">
                <a:pos x="89" y="99"/>
              </a:cxn>
              <a:cxn ang="0">
                <a:pos x="102" y="95"/>
              </a:cxn>
              <a:cxn ang="0">
                <a:pos x="114" y="100"/>
              </a:cxn>
              <a:cxn ang="0">
                <a:pos x="125" y="103"/>
              </a:cxn>
              <a:cxn ang="0">
                <a:pos x="129" y="116"/>
              </a:cxn>
              <a:cxn ang="0">
                <a:pos x="142" y="105"/>
              </a:cxn>
              <a:cxn ang="0">
                <a:pos x="163" y="19"/>
              </a:cxn>
              <a:cxn ang="0">
                <a:pos x="290" y="24"/>
              </a:cxn>
              <a:cxn ang="0">
                <a:pos x="439" y="50"/>
              </a:cxn>
              <a:cxn ang="0">
                <a:pos x="500" y="61"/>
              </a:cxn>
              <a:cxn ang="0">
                <a:pos x="546" y="324"/>
              </a:cxn>
              <a:cxn ang="0">
                <a:pos x="518" y="537"/>
              </a:cxn>
              <a:cxn ang="0">
                <a:pos x="488" y="765"/>
              </a:cxn>
              <a:cxn ang="0">
                <a:pos x="282" y="720"/>
              </a:cxn>
              <a:cxn ang="0">
                <a:pos x="4" y="518"/>
              </a:cxn>
              <a:cxn ang="0">
                <a:pos x="17" y="504"/>
              </a:cxn>
              <a:cxn ang="0">
                <a:pos x="28" y="508"/>
              </a:cxn>
              <a:cxn ang="0">
                <a:pos x="29" y="505"/>
              </a:cxn>
              <a:cxn ang="0">
                <a:pos x="32" y="504"/>
              </a:cxn>
              <a:cxn ang="0">
                <a:pos x="39" y="496"/>
              </a:cxn>
              <a:cxn ang="0">
                <a:pos x="38" y="474"/>
              </a:cxn>
            </a:cxnLst>
            <a:rect l="0" t="0" r="r" b="b"/>
            <a:pathLst>
              <a:path w="579" h="765">
                <a:moveTo>
                  <a:pt x="38" y="474"/>
                </a:moveTo>
                <a:lnTo>
                  <a:pt x="35" y="471"/>
                </a:lnTo>
                <a:lnTo>
                  <a:pt x="31" y="471"/>
                </a:lnTo>
                <a:lnTo>
                  <a:pt x="29" y="470"/>
                </a:lnTo>
                <a:lnTo>
                  <a:pt x="28" y="469"/>
                </a:lnTo>
                <a:lnTo>
                  <a:pt x="26" y="469"/>
                </a:lnTo>
                <a:lnTo>
                  <a:pt x="23" y="462"/>
                </a:lnTo>
                <a:lnTo>
                  <a:pt x="24" y="459"/>
                </a:lnTo>
                <a:lnTo>
                  <a:pt x="28" y="453"/>
                </a:lnTo>
                <a:lnTo>
                  <a:pt x="29" y="446"/>
                </a:lnTo>
                <a:lnTo>
                  <a:pt x="29" y="445"/>
                </a:lnTo>
                <a:lnTo>
                  <a:pt x="30" y="442"/>
                </a:lnTo>
                <a:lnTo>
                  <a:pt x="25" y="436"/>
                </a:lnTo>
                <a:lnTo>
                  <a:pt x="30" y="430"/>
                </a:lnTo>
                <a:lnTo>
                  <a:pt x="29" y="424"/>
                </a:lnTo>
                <a:lnTo>
                  <a:pt x="36" y="424"/>
                </a:lnTo>
                <a:lnTo>
                  <a:pt x="38" y="421"/>
                </a:lnTo>
                <a:lnTo>
                  <a:pt x="39" y="418"/>
                </a:lnTo>
                <a:lnTo>
                  <a:pt x="41" y="417"/>
                </a:lnTo>
                <a:lnTo>
                  <a:pt x="44" y="415"/>
                </a:lnTo>
                <a:lnTo>
                  <a:pt x="49" y="409"/>
                </a:lnTo>
                <a:lnTo>
                  <a:pt x="49" y="407"/>
                </a:lnTo>
                <a:lnTo>
                  <a:pt x="51" y="401"/>
                </a:lnTo>
                <a:lnTo>
                  <a:pt x="52" y="396"/>
                </a:lnTo>
                <a:lnTo>
                  <a:pt x="51" y="394"/>
                </a:lnTo>
                <a:lnTo>
                  <a:pt x="55" y="392"/>
                </a:lnTo>
                <a:lnTo>
                  <a:pt x="55" y="387"/>
                </a:lnTo>
                <a:lnTo>
                  <a:pt x="56" y="384"/>
                </a:lnTo>
                <a:lnTo>
                  <a:pt x="56" y="377"/>
                </a:lnTo>
                <a:lnTo>
                  <a:pt x="57" y="375"/>
                </a:lnTo>
                <a:lnTo>
                  <a:pt x="56" y="372"/>
                </a:lnTo>
                <a:lnTo>
                  <a:pt x="61" y="366"/>
                </a:lnTo>
                <a:lnTo>
                  <a:pt x="58" y="361"/>
                </a:lnTo>
                <a:lnTo>
                  <a:pt x="60" y="360"/>
                </a:lnTo>
                <a:lnTo>
                  <a:pt x="68" y="354"/>
                </a:lnTo>
                <a:lnTo>
                  <a:pt x="70" y="347"/>
                </a:lnTo>
                <a:lnTo>
                  <a:pt x="71" y="345"/>
                </a:lnTo>
                <a:lnTo>
                  <a:pt x="80" y="342"/>
                </a:lnTo>
                <a:lnTo>
                  <a:pt x="84" y="340"/>
                </a:lnTo>
                <a:lnTo>
                  <a:pt x="88" y="338"/>
                </a:lnTo>
                <a:lnTo>
                  <a:pt x="98" y="330"/>
                </a:lnTo>
                <a:lnTo>
                  <a:pt x="100" y="329"/>
                </a:lnTo>
                <a:lnTo>
                  <a:pt x="100" y="325"/>
                </a:lnTo>
                <a:lnTo>
                  <a:pt x="99" y="321"/>
                </a:lnTo>
                <a:lnTo>
                  <a:pt x="97" y="318"/>
                </a:lnTo>
                <a:lnTo>
                  <a:pt x="91" y="311"/>
                </a:lnTo>
                <a:lnTo>
                  <a:pt x="89" y="310"/>
                </a:lnTo>
                <a:lnTo>
                  <a:pt x="88" y="307"/>
                </a:lnTo>
                <a:lnTo>
                  <a:pt x="86" y="304"/>
                </a:lnTo>
                <a:lnTo>
                  <a:pt x="83" y="303"/>
                </a:lnTo>
                <a:lnTo>
                  <a:pt x="82" y="301"/>
                </a:lnTo>
                <a:lnTo>
                  <a:pt x="84" y="293"/>
                </a:lnTo>
                <a:lnTo>
                  <a:pt x="83" y="287"/>
                </a:lnTo>
                <a:lnTo>
                  <a:pt x="81" y="285"/>
                </a:lnTo>
                <a:lnTo>
                  <a:pt x="82" y="284"/>
                </a:lnTo>
                <a:lnTo>
                  <a:pt x="81" y="270"/>
                </a:lnTo>
                <a:lnTo>
                  <a:pt x="79" y="266"/>
                </a:lnTo>
                <a:lnTo>
                  <a:pt x="77" y="265"/>
                </a:lnTo>
                <a:lnTo>
                  <a:pt x="75" y="263"/>
                </a:lnTo>
                <a:lnTo>
                  <a:pt x="74" y="254"/>
                </a:lnTo>
                <a:lnTo>
                  <a:pt x="70" y="247"/>
                </a:lnTo>
                <a:lnTo>
                  <a:pt x="71" y="242"/>
                </a:lnTo>
                <a:lnTo>
                  <a:pt x="72" y="239"/>
                </a:lnTo>
                <a:lnTo>
                  <a:pt x="73" y="233"/>
                </a:lnTo>
                <a:lnTo>
                  <a:pt x="74" y="233"/>
                </a:lnTo>
                <a:lnTo>
                  <a:pt x="73" y="227"/>
                </a:lnTo>
                <a:lnTo>
                  <a:pt x="78" y="224"/>
                </a:lnTo>
                <a:lnTo>
                  <a:pt x="75" y="218"/>
                </a:lnTo>
                <a:lnTo>
                  <a:pt x="77" y="217"/>
                </a:lnTo>
                <a:lnTo>
                  <a:pt x="80" y="217"/>
                </a:lnTo>
                <a:lnTo>
                  <a:pt x="81" y="217"/>
                </a:lnTo>
                <a:lnTo>
                  <a:pt x="83" y="212"/>
                </a:lnTo>
                <a:lnTo>
                  <a:pt x="84" y="207"/>
                </a:lnTo>
                <a:lnTo>
                  <a:pt x="84" y="196"/>
                </a:lnTo>
                <a:lnTo>
                  <a:pt x="85" y="189"/>
                </a:lnTo>
                <a:lnTo>
                  <a:pt x="82" y="177"/>
                </a:lnTo>
                <a:lnTo>
                  <a:pt x="82" y="169"/>
                </a:lnTo>
                <a:lnTo>
                  <a:pt x="84" y="166"/>
                </a:lnTo>
                <a:lnTo>
                  <a:pt x="85" y="161"/>
                </a:lnTo>
                <a:lnTo>
                  <a:pt x="86" y="158"/>
                </a:lnTo>
                <a:lnTo>
                  <a:pt x="86" y="153"/>
                </a:lnTo>
                <a:lnTo>
                  <a:pt x="85" y="152"/>
                </a:lnTo>
                <a:lnTo>
                  <a:pt x="86" y="147"/>
                </a:lnTo>
                <a:lnTo>
                  <a:pt x="85" y="143"/>
                </a:lnTo>
                <a:lnTo>
                  <a:pt x="86" y="138"/>
                </a:lnTo>
                <a:lnTo>
                  <a:pt x="87" y="128"/>
                </a:lnTo>
                <a:lnTo>
                  <a:pt x="90" y="126"/>
                </a:lnTo>
                <a:lnTo>
                  <a:pt x="90" y="125"/>
                </a:lnTo>
                <a:lnTo>
                  <a:pt x="88" y="120"/>
                </a:lnTo>
                <a:lnTo>
                  <a:pt x="87" y="111"/>
                </a:lnTo>
                <a:lnTo>
                  <a:pt x="89" y="105"/>
                </a:lnTo>
                <a:lnTo>
                  <a:pt x="89" y="102"/>
                </a:lnTo>
                <a:lnTo>
                  <a:pt x="89" y="99"/>
                </a:lnTo>
                <a:lnTo>
                  <a:pt x="91" y="96"/>
                </a:lnTo>
                <a:lnTo>
                  <a:pt x="100" y="94"/>
                </a:lnTo>
                <a:lnTo>
                  <a:pt x="102" y="95"/>
                </a:lnTo>
                <a:lnTo>
                  <a:pt x="107" y="94"/>
                </a:lnTo>
                <a:lnTo>
                  <a:pt x="113" y="99"/>
                </a:lnTo>
                <a:lnTo>
                  <a:pt x="114" y="100"/>
                </a:lnTo>
                <a:lnTo>
                  <a:pt x="120" y="97"/>
                </a:lnTo>
                <a:lnTo>
                  <a:pt x="122" y="100"/>
                </a:lnTo>
                <a:lnTo>
                  <a:pt x="125" y="103"/>
                </a:lnTo>
                <a:lnTo>
                  <a:pt x="125" y="107"/>
                </a:lnTo>
                <a:lnTo>
                  <a:pt x="125" y="109"/>
                </a:lnTo>
                <a:lnTo>
                  <a:pt x="129" y="116"/>
                </a:lnTo>
                <a:lnTo>
                  <a:pt x="132" y="117"/>
                </a:lnTo>
                <a:lnTo>
                  <a:pt x="138" y="114"/>
                </a:lnTo>
                <a:lnTo>
                  <a:pt x="142" y="105"/>
                </a:lnTo>
                <a:lnTo>
                  <a:pt x="149" y="97"/>
                </a:lnTo>
                <a:lnTo>
                  <a:pt x="150" y="95"/>
                </a:lnTo>
                <a:lnTo>
                  <a:pt x="163" y="19"/>
                </a:lnTo>
                <a:lnTo>
                  <a:pt x="166" y="0"/>
                </a:lnTo>
                <a:lnTo>
                  <a:pt x="261" y="18"/>
                </a:lnTo>
                <a:lnTo>
                  <a:pt x="290" y="24"/>
                </a:lnTo>
                <a:lnTo>
                  <a:pt x="315" y="28"/>
                </a:lnTo>
                <a:lnTo>
                  <a:pt x="388" y="41"/>
                </a:lnTo>
                <a:lnTo>
                  <a:pt x="439" y="50"/>
                </a:lnTo>
                <a:lnTo>
                  <a:pt x="459" y="53"/>
                </a:lnTo>
                <a:lnTo>
                  <a:pt x="462" y="54"/>
                </a:lnTo>
                <a:lnTo>
                  <a:pt x="500" y="61"/>
                </a:lnTo>
                <a:lnTo>
                  <a:pt x="579" y="72"/>
                </a:lnTo>
                <a:lnTo>
                  <a:pt x="563" y="195"/>
                </a:lnTo>
                <a:lnTo>
                  <a:pt x="546" y="324"/>
                </a:lnTo>
                <a:lnTo>
                  <a:pt x="539" y="368"/>
                </a:lnTo>
                <a:lnTo>
                  <a:pt x="526" y="467"/>
                </a:lnTo>
                <a:lnTo>
                  <a:pt x="518" y="537"/>
                </a:lnTo>
                <a:lnTo>
                  <a:pt x="510" y="590"/>
                </a:lnTo>
                <a:lnTo>
                  <a:pt x="505" y="630"/>
                </a:lnTo>
                <a:lnTo>
                  <a:pt x="488" y="765"/>
                </a:lnTo>
                <a:lnTo>
                  <a:pt x="362" y="745"/>
                </a:lnTo>
                <a:lnTo>
                  <a:pt x="307" y="736"/>
                </a:lnTo>
                <a:lnTo>
                  <a:pt x="282" y="720"/>
                </a:lnTo>
                <a:lnTo>
                  <a:pt x="121" y="613"/>
                </a:lnTo>
                <a:lnTo>
                  <a:pt x="0" y="533"/>
                </a:lnTo>
                <a:lnTo>
                  <a:pt x="4" y="518"/>
                </a:lnTo>
                <a:lnTo>
                  <a:pt x="14" y="507"/>
                </a:lnTo>
                <a:lnTo>
                  <a:pt x="15" y="505"/>
                </a:lnTo>
                <a:lnTo>
                  <a:pt x="17" y="504"/>
                </a:lnTo>
                <a:lnTo>
                  <a:pt x="24" y="509"/>
                </a:lnTo>
                <a:lnTo>
                  <a:pt x="24" y="508"/>
                </a:lnTo>
                <a:lnTo>
                  <a:pt x="28" y="508"/>
                </a:lnTo>
                <a:lnTo>
                  <a:pt x="28" y="507"/>
                </a:lnTo>
                <a:lnTo>
                  <a:pt x="29" y="507"/>
                </a:lnTo>
                <a:lnTo>
                  <a:pt x="29" y="505"/>
                </a:lnTo>
                <a:lnTo>
                  <a:pt x="30" y="505"/>
                </a:lnTo>
                <a:lnTo>
                  <a:pt x="31" y="504"/>
                </a:lnTo>
                <a:lnTo>
                  <a:pt x="32" y="504"/>
                </a:lnTo>
                <a:lnTo>
                  <a:pt x="32" y="502"/>
                </a:lnTo>
                <a:lnTo>
                  <a:pt x="33" y="500"/>
                </a:lnTo>
                <a:lnTo>
                  <a:pt x="39" y="496"/>
                </a:lnTo>
                <a:lnTo>
                  <a:pt x="40" y="485"/>
                </a:lnTo>
                <a:lnTo>
                  <a:pt x="41" y="480"/>
                </a:lnTo>
                <a:lnTo>
                  <a:pt x="38" y="474"/>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6" name="Freeform 42"/>
          <p:cNvSpPr>
            <a:spLocks/>
          </p:cNvSpPr>
          <p:nvPr/>
        </p:nvSpPr>
        <p:spPr bwMode="auto">
          <a:xfrm>
            <a:off x="3531489" y="3009857"/>
            <a:ext cx="1365257" cy="612796"/>
          </a:xfrm>
          <a:custGeom>
            <a:avLst/>
            <a:gdLst/>
            <a:ahLst/>
            <a:cxnLst>
              <a:cxn ang="0">
                <a:pos x="721" y="400"/>
              </a:cxn>
              <a:cxn ang="0">
                <a:pos x="717" y="438"/>
              </a:cxn>
              <a:cxn ang="0">
                <a:pos x="715" y="436"/>
              </a:cxn>
              <a:cxn ang="0">
                <a:pos x="714" y="434"/>
              </a:cxn>
              <a:cxn ang="0">
                <a:pos x="706" y="434"/>
              </a:cxn>
              <a:cxn ang="0">
                <a:pos x="705" y="431"/>
              </a:cxn>
              <a:cxn ang="0">
                <a:pos x="698" y="429"/>
              </a:cxn>
              <a:cxn ang="0">
                <a:pos x="696" y="424"/>
              </a:cxn>
              <a:cxn ang="0">
                <a:pos x="685" y="422"/>
              </a:cxn>
              <a:cxn ang="0">
                <a:pos x="680" y="414"/>
              </a:cxn>
              <a:cxn ang="0">
                <a:pos x="671" y="411"/>
              </a:cxn>
              <a:cxn ang="0">
                <a:pos x="667" y="407"/>
              </a:cxn>
              <a:cxn ang="0">
                <a:pos x="664" y="401"/>
              </a:cxn>
              <a:cxn ang="0">
                <a:pos x="652" y="407"/>
              </a:cxn>
              <a:cxn ang="0">
                <a:pos x="646" y="411"/>
              </a:cxn>
              <a:cxn ang="0">
                <a:pos x="627" y="408"/>
              </a:cxn>
              <a:cxn ang="0">
                <a:pos x="625" y="403"/>
              </a:cxn>
              <a:cxn ang="0">
                <a:pos x="614" y="407"/>
              </a:cxn>
              <a:cxn ang="0">
                <a:pos x="605" y="411"/>
              </a:cxn>
              <a:cxn ang="0">
                <a:pos x="591" y="411"/>
              </a:cxn>
              <a:cxn ang="0">
                <a:pos x="586" y="414"/>
              </a:cxn>
              <a:cxn ang="0">
                <a:pos x="574" y="415"/>
              </a:cxn>
              <a:cxn ang="0">
                <a:pos x="575" y="416"/>
              </a:cxn>
              <a:cxn ang="0">
                <a:pos x="563" y="422"/>
              </a:cxn>
              <a:cxn ang="0">
                <a:pos x="555" y="426"/>
              </a:cxn>
              <a:cxn ang="0">
                <a:pos x="538" y="416"/>
              </a:cxn>
              <a:cxn ang="0">
                <a:pos x="528" y="406"/>
              </a:cxn>
              <a:cxn ang="0">
                <a:pos x="517" y="409"/>
              </a:cxn>
              <a:cxn ang="0">
                <a:pos x="509" y="400"/>
              </a:cxn>
              <a:cxn ang="0">
                <a:pos x="501" y="409"/>
              </a:cxn>
              <a:cxn ang="0">
                <a:pos x="493" y="414"/>
              </a:cxn>
              <a:cxn ang="0">
                <a:pos x="490" y="428"/>
              </a:cxn>
              <a:cxn ang="0">
                <a:pos x="486" y="413"/>
              </a:cxn>
              <a:cxn ang="0">
                <a:pos x="478" y="409"/>
              </a:cxn>
              <a:cxn ang="0">
                <a:pos x="470" y="411"/>
              </a:cxn>
              <a:cxn ang="0">
                <a:pos x="460" y="405"/>
              </a:cxn>
              <a:cxn ang="0">
                <a:pos x="448" y="404"/>
              </a:cxn>
              <a:cxn ang="0">
                <a:pos x="434" y="401"/>
              </a:cxn>
              <a:cxn ang="0">
                <a:pos x="416" y="407"/>
              </a:cxn>
              <a:cxn ang="0">
                <a:pos x="417" y="398"/>
              </a:cxn>
              <a:cxn ang="0">
                <a:pos x="406" y="391"/>
              </a:cxn>
              <a:cxn ang="0">
                <a:pos x="398" y="378"/>
              </a:cxn>
              <a:cxn ang="0">
                <a:pos x="379" y="381"/>
              </a:cxn>
              <a:cxn ang="0">
                <a:pos x="365" y="379"/>
              </a:cxn>
              <a:cxn ang="0">
                <a:pos x="353" y="372"/>
              </a:cxn>
              <a:cxn ang="0">
                <a:pos x="331" y="366"/>
              </a:cxn>
              <a:cxn ang="0">
                <a:pos x="311" y="363"/>
              </a:cxn>
              <a:cxn ang="0">
                <a:pos x="305" y="343"/>
              </a:cxn>
              <a:cxn ang="0">
                <a:pos x="293" y="340"/>
              </a:cxn>
              <a:cxn ang="0">
                <a:pos x="279" y="337"/>
              </a:cxn>
              <a:cxn ang="0">
                <a:pos x="260" y="332"/>
              </a:cxn>
              <a:cxn ang="0">
                <a:pos x="246" y="315"/>
              </a:cxn>
              <a:cxn ang="0">
                <a:pos x="245" y="240"/>
              </a:cxn>
              <a:cxn ang="0">
                <a:pos x="251" y="78"/>
              </a:cxn>
              <a:cxn ang="0">
                <a:pos x="115" y="71"/>
              </a:cxn>
              <a:cxn ang="0">
                <a:pos x="84" y="7"/>
              </a:cxn>
              <a:cxn ang="0">
                <a:pos x="201" y="13"/>
              </a:cxn>
              <a:cxn ang="0">
                <a:pos x="336" y="18"/>
              </a:cxn>
              <a:cxn ang="0">
                <a:pos x="465" y="22"/>
              </a:cxn>
              <a:cxn ang="0">
                <a:pos x="591" y="23"/>
              </a:cxn>
              <a:cxn ang="0">
                <a:pos x="668" y="22"/>
              </a:cxn>
              <a:cxn ang="0">
                <a:pos x="704" y="87"/>
              </a:cxn>
              <a:cxn ang="0">
                <a:pos x="721" y="220"/>
              </a:cxn>
            </a:cxnLst>
            <a:rect l="0" t="0" r="r" b="b"/>
            <a:pathLst>
              <a:path w="721" h="440">
                <a:moveTo>
                  <a:pt x="721" y="279"/>
                </a:moveTo>
                <a:lnTo>
                  <a:pt x="721" y="303"/>
                </a:lnTo>
                <a:lnTo>
                  <a:pt x="721" y="330"/>
                </a:lnTo>
                <a:lnTo>
                  <a:pt x="721" y="368"/>
                </a:lnTo>
                <a:lnTo>
                  <a:pt x="721" y="400"/>
                </a:lnTo>
                <a:lnTo>
                  <a:pt x="721" y="439"/>
                </a:lnTo>
                <a:lnTo>
                  <a:pt x="719" y="440"/>
                </a:lnTo>
                <a:lnTo>
                  <a:pt x="718" y="439"/>
                </a:lnTo>
                <a:lnTo>
                  <a:pt x="717" y="440"/>
                </a:lnTo>
                <a:lnTo>
                  <a:pt x="717" y="438"/>
                </a:lnTo>
                <a:lnTo>
                  <a:pt x="715" y="439"/>
                </a:lnTo>
                <a:lnTo>
                  <a:pt x="714" y="438"/>
                </a:lnTo>
                <a:lnTo>
                  <a:pt x="714" y="438"/>
                </a:lnTo>
                <a:lnTo>
                  <a:pt x="715" y="437"/>
                </a:lnTo>
                <a:lnTo>
                  <a:pt x="715" y="436"/>
                </a:lnTo>
                <a:lnTo>
                  <a:pt x="712" y="437"/>
                </a:lnTo>
                <a:lnTo>
                  <a:pt x="711" y="436"/>
                </a:lnTo>
                <a:lnTo>
                  <a:pt x="712" y="436"/>
                </a:lnTo>
                <a:lnTo>
                  <a:pt x="713" y="436"/>
                </a:lnTo>
                <a:lnTo>
                  <a:pt x="714" y="434"/>
                </a:lnTo>
                <a:lnTo>
                  <a:pt x="712" y="434"/>
                </a:lnTo>
                <a:lnTo>
                  <a:pt x="712" y="433"/>
                </a:lnTo>
                <a:lnTo>
                  <a:pt x="710" y="434"/>
                </a:lnTo>
                <a:lnTo>
                  <a:pt x="707" y="432"/>
                </a:lnTo>
                <a:lnTo>
                  <a:pt x="706" y="434"/>
                </a:lnTo>
                <a:lnTo>
                  <a:pt x="705" y="436"/>
                </a:lnTo>
                <a:lnTo>
                  <a:pt x="704" y="434"/>
                </a:lnTo>
                <a:lnTo>
                  <a:pt x="704" y="434"/>
                </a:lnTo>
                <a:lnTo>
                  <a:pt x="706" y="433"/>
                </a:lnTo>
                <a:lnTo>
                  <a:pt x="705" y="431"/>
                </a:lnTo>
                <a:lnTo>
                  <a:pt x="704" y="431"/>
                </a:lnTo>
                <a:lnTo>
                  <a:pt x="702" y="432"/>
                </a:lnTo>
                <a:lnTo>
                  <a:pt x="698" y="431"/>
                </a:lnTo>
                <a:lnTo>
                  <a:pt x="697" y="430"/>
                </a:lnTo>
                <a:lnTo>
                  <a:pt x="698" y="429"/>
                </a:lnTo>
                <a:lnTo>
                  <a:pt x="696" y="429"/>
                </a:lnTo>
                <a:lnTo>
                  <a:pt x="697" y="426"/>
                </a:lnTo>
                <a:lnTo>
                  <a:pt x="694" y="426"/>
                </a:lnTo>
                <a:lnTo>
                  <a:pt x="694" y="425"/>
                </a:lnTo>
                <a:lnTo>
                  <a:pt x="696" y="424"/>
                </a:lnTo>
                <a:lnTo>
                  <a:pt x="694" y="424"/>
                </a:lnTo>
                <a:lnTo>
                  <a:pt x="692" y="425"/>
                </a:lnTo>
                <a:lnTo>
                  <a:pt x="690" y="424"/>
                </a:lnTo>
                <a:lnTo>
                  <a:pt x="687" y="424"/>
                </a:lnTo>
                <a:lnTo>
                  <a:pt x="685" y="422"/>
                </a:lnTo>
                <a:lnTo>
                  <a:pt x="682" y="420"/>
                </a:lnTo>
                <a:lnTo>
                  <a:pt x="683" y="418"/>
                </a:lnTo>
                <a:lnTo>
                  <a:pt x="682" y="416"/>
                </a:lnTo>
                <a:lnTo>
                  <a:pt x="680" y="416"/>
                </a:lnTo>
                <a:lnTo>
                  <a:pt x="680" y="414"/>
                </a:lnTo>
                <a:lnTo>
                  <a:pt x="679" y="413"/>
                </a:lnTo>
                <a:lnTo>
                  <a:pt x="678" y="411"/>
                </a:lnTo>
                <a:lnTo>
                  <a:pt x="675" y="412"/>
                </a:lnTo>
                <a:lnTo>
                  <a:pt x="673" y="411"/>
                </a:lnTo>
                <a:lnTo>
                  <a:pt x="671" y="411"/>
                </a:lnTo>
                <a:lnTo>
                  <a:pt x="671" y="408"/>
                </a:lnTo>
                <a:lnTo>
                  <a:pt x="669" y="407"/>
                </a:lnTo>
                <a:lnTo>
                  <a:pt x="669" y="404"/>
                </a:lnTo>
                <a:lnTo>
                  <a:pt x="667" y="408"/>
                </a:lnTo>
                <a:lnTo>
                  <a:pt x="667" y="407"/>
                </a:lnTo>
                <a:lnTo>
                  <a:pt x="667" y="404"/>
                </a:lnTo>
                <a:lnTo>
                  <a:pt x="666" y="404"/>
                </a:lnTo>
                <a:lnTo>
                  <a:pt x="664" y="405"/>
                </a:lnTo>
                <a:lnTo>
                  <a:pt x="664" y="404"/>
                </a:lnTo>
                <a:lnTo>
                  <a:pt x="664" y="401"/>
                </a:lnTo>
                <a:lnTo>
                  <a:pt x="662" y="401"/>
                </a:lnTo>
                <a:lnTo>
                  <a:pt x="654" y="398"/>
                </a:lnTo>
                <a:lnTo>
                  <a:pt x="653" y="401"/>
                </a:lnTo>
                <a:lnTo>
                  <a:pt x="653" y="406"/>
                </a:lnTo>
                <a:lnTo>
                  <a:pt x="652" y="407"/>
                </a:lnTo>
                <a:lnTo>
                  <a:pt x="651" y="404"/>
                </a:lnTo>
                <a:lnTo>
                  <a:pt x="650" y="408"/>
                </a:lnTo>
                <a:lnTo>
                  <a:pt x="649" y="408"/>
                </a:lnTo>
                <a:lnTo>
                  <a:pt x="646" y="407"/>
                </a:lnTo>
                <a:lnTo>
                  <a:pt x="646" y="411"/>
                </a:lnTo>
                <a:lnTo>
                  <a:pt x="635" y="411"/>
                </a:lnTo>
                <a:lnTo>
                  <a:pt x="634" y="408"/>
                </a:lnTo>
                <a:lnTo>
                  <a:pt x="631" y="409"/>
                </a:lnTo>
                <a:lnTo>
                  <a:pt x="630" y="407"/>
                </a:lnTo>
                <a:lnTo>
                  <a:pt x="627" y="408"/>
                </a:lnTo>
                <a:lnTo>
                  <a:pt x="626" y="407"/>
                </a:lnTo>
                <a:lnTo>
                  <a:pt x="628" y="407"/>
                </a:lnTo>
                <a:lnTo>
                  <a:pt x="630" y="406"/>
                </a:lnTo>
                <a:lnTo>
                  <a:pt x="627" y="406"/>
                </a:lnTo>
                <a:lnTo>
                  <a:pt x="625" y="403"/>
                </a:lnTo>
                <a:lnTo>
                  <a:pt x="622" y="401"/>
                </a:lnTo>
                <a:lnTo>
                  <a:pt x="621" y="403"/>
                </a:lnTo>
                <a:lnTo>
                  <a:pt x="621" y="404"/>
                </a:lnTo>
                <a:lnTo>
                  <a:pt x="619" y="404"/>
                </a:lnTo>
                <a:lnTo>
                  <a:pt x="614" y="407"/>
                </a:lnTo>
                <a:lnTo>
                  <a:pt x="609" y="406"/>
                </a:lnTo>
                <a:lnTo>
                  <a:pt x="608" y="407"/>
                </a:lnTo>
                <a:lnTo>
                  <a:pt x="608" y="409"/>
                </a:lnTo>
                <a:lnTo>
                  <a:pt x="607" y="413"/>
                </a:lnTo>
                <a:lnTo>
                  <a:pt x="605" y="411"/>
                </a:lnTo>
                <a:lnTo>
                  <a:pt x="603" y="414"/>
                </a:lnTo>
                <a:lnTo>
                  <a:pt x="601" y="414"/>
                </a:lnTo>
                <a:lnTo>
                  <a:pt x="593" y="408"/>
                </a:lnTo>
                <a:lnTo>
                  <a:pt x="592" y="408"/>
                </a:lnTo>
                <a:lnTo>
                  <a:pt x="591" y="411"/>
                </a:lnTo>
                <a:lnTo>
                  <a:pt x="589" y="412"/>
                </a:lnTo>
                <a:lnTo>
                  <a:pt x="588" y="409"/>
                </a:lnTo>
                <a:lnTo>
                  <a:pt x="587" y="411"/>
                </a:lnTo>
                <a:lnTo>
                  <a:pt x="587" y="412"/>
                </a:lnTo>
                <a:lnTo>
                  <a:pt x="586" y="414"/>
                </a:lnTo>
                <a:lnTo>
                  <a:pt x="585" y="412"/>
                </a:lnTo>
                <a:lnTo>
                  <a:pt x="583" y="414"/>
                </a:lnTo>
                <a:lnTo>
                  <a:pt x="579" y="414"/>
                </a:lnTo>
                <a:lnTo>
                  <a:pt x="577" y="415"/>
                </a:lnTo>
                <a:lnTo>
                  <a:pt x="574" y="415"/>
                </a:lnTo>
                <a:lnTo>
                  <a:pt x="572" y="415"/>
                </a:lnTo>
                <a:lnTo>
                  <a:pt x="571" y="417"/>
                </a:lnTo>
                <a:lnTo>
                  <a:pt x="572" y="418"/>
                </a:lnTo>
                <a:lnTo>
                  <a:pt x="574" y="416"/>
                </a:lnTo>
                <a:lnTo>
                  <a:pt x="575" y="416"/>
                </a:lnTo>
                <a:lnTo>
                  <a:pt x="573" y="420"/>
                </a:lnTo>
                <a:lnTo>
                  <a:pt x="573" y="423"/>
                </a:lnTo>
                <a:lnTo>
                  <a:pt x="571" y="424"/>
                </a:lnTo>
                <a:lnTo>
                  <a:pt x="569" y="424"/>
                </a:lnTo>
                <a:lnTo>
                  <a:pt x="563" y="422"/>
                </a:lnTo>
                <a:lnTo>
                  <a:pt x="562" y="424"/>
                </a:lnTo>
                <a:lnTo>
                  <a:pt x="561" y="430"/>
                </a:lnTo>
                <a:lnTo>
                  <a:pt x="559" y="431"/>
                </a:lnTo>
                <a:lnTo>
                  <a:pt x="557" y="431"/>
                </a:lnTo>
                <a:lnTo>
                  <a:pt x="555" y="426"/>
                </a:lnTo>
                <a:lnTo>
                  <a:pt x="551" y="421"/>
                </a:lnTo>
                <a:lnTo>
                  <a:pt x="544" y="422"/>
                </a:lnTo>
                <a:lnTo>
                  <a:pt x="543" y="421"/>
                </a:lnTo>
                <a:lnTo>
                  <a:pt x="542" y="417"/>
                </a:lnTo>
                <a:lnTo>
                  <a:pt x="538" y="416"/>
                </a:lnTo>
                <a:lnTo>
                  <a:pt x="535" y="414"/>
                </a:lnTo>
                <a:lnTo>
                  <a:pt x="534" y="412"/>
                </a:lnTo>
                <a:lnTo>
                  <a:pt x="536" y="407"/>
                </a:lnTo>
                <a:lnTo>
                  <a:pt x="529" y="405"/>
                </a:lnTo>
                <a:lnTo>
                  <a:pt x="528" y="406"/>
                </a:lnTo>
                <a:lnTo>
                  <a:pt x="527" y="413"/>
                </a:lnTo>
                <a:lnTo>
                  <a:pt x="525" y="415"/>
                </a:lnTo>
                <a:lnTo>
                  <a:pt x="522" y="415"/>
                </a:lnTo>
                <a:lnTo>
                  <a:pt x="518" y="411"/>
                </a:lnTo>
                <a:lnTo>
                  <a:pt x="517" y="409"/>
                </a:lnTo>
                <a:lnTo>
                  <a:pt x="513" y="412"/>
                </a:lnTo>
                <a:lnTo>
                  <a:pt x="512" y="412"/>
                </a:lnTo>
                <a:lnTo>
                  <a:pt x="510" y="408"/>
                </a:lnTo>
                <a:lnTo>
                  <a:pt x="510" y="404"/>
                </a:lnTo>
                <a:lnTo>
                  <a:pt x="509" y="400"/>
                </a:lnTo>
                <a:lnTo>
                  <a:pt x="506" y="399"/>
                </a:lnTo>
                <a:lnTo>
                  <a:pt x="506" y="400"/>
                </a:lnTo>
                <a:lnTo>
                  <a:pt x="503" y="401"/>
                </a:lnTo>
                <a:lnTo>
                  <a:pt x="502" y="400"/>
                </a:lnTo>
                <a:lnTo>
                  <a:pt x="501" y="409"/>
                </a:lnTo>
                <a:lnTo>
                  <a:pt x="499" y="413"/>
                </a:lnTo>
                <a:lnTo>
                  <a:pt x="497" y="414"/>
                </a:lnTo>
                <a:lnTo>
                  <a:pt x="494" y="412"/>
                </a:lnTo>
                <a:lnTo>
                  <a:pt x="493" y="412"/>
                </a:lnTo>
                <a:lnTo>
                  <a:pt x="493" y="414"/>
                </a:lnTo>
                <a:lnTo>
                  <a:pt x="495" y="415"/>
                </a:lnTo>
                <a:lnTo>
                  <a:pt x="492" y="417"/>
                </a:lnTo>
                <a:lnTo>
                  <a:pt x="492" y="425"/>
                </a:lnTo>
                <a:lnTo>
                  <a:pt x="492" y="426"/>
                </a:lnTo>
                <a:lnTo>
                  <a:pt x="490" y="428"/>
                </a:lnTo>
                <a:lnTo>
                  <a:pt x="487" y="428"/>
                </a:lnTo>
                <a:lnTo>
                  <a:pt x="484" y="424"/>
                </a:lnTo>
                <a:lnTo>
                  <a:pt x="481" y="416"/>
                </a:lnTo>
                <a:lnTo>
                  <a:pt x="482" y="414"/>
                </a:lnTo>
                <a:lnTo>
                  <a:pt x="486" y="413"/>
                </a:lnTo>
                <a:lnTo>
                  <a:pt x="486" y="411"/>
                </a:lnTo>
                <a:lnTo>
                  <a:pt x="484" y="406"/>
                </a:lnTo>
                <a:lnTo>
                  <a:pt x="481" y="405"/>
                </a:lnTo>
                <a:lnTo>
                  <a:pt x="478" y="407"/>
                </a:lnTo>
                <a:lnTo>
                  <a:pt x="478" y="409"/>
                </a:lnTo>
                <a:lnTo>
                  <a:pt x="477" y="411"/>
                </a:lnTo>
                <a:lnTo>
                  <a:pt x="476" y="409"/>
                </a:lnTo>
                <a:lnTo>
                  <a:pt x="473" y="406"/>
                </a:lnTo>
                <a:lnTo>
                  <a:pt x="473" y="409"/>
                </a:lnTo>
                <a:lnTo>
                  <a:pt x="470" y="411"/>
                </a:lnTo>
                <a:lnTo>
                  <a:pt x="469" y="414"/>
                </a:lnTo>
                <a:lnTo>
                  <a:pt x="464" y="415"/>
                </a:lnTo>
                <a:lnTo>
                  <a:pt x="460" y="414"/>
                </a:lnTo>
                <a:lnTo>
                  <a:pt x="460" y="407"/>
                </a:lnTo>
                <a:lnTo>
                  <a:pt x="460" y="405"/>
                </a:lnTo>
                <a:lnTo>
                  <a:pt x="458" y="405"/>
                </a:lnTo>
                <a:lnTo>
                  <a:pt x="455" y="404"/>
                </a:lnTo>
                <a:lnTo>
                  <a:pt x="452" y="405"/>
                </a:lnTo>
                <a:lnTo>
                  <a:pt x="449" y="405"/>
                </a:lnTo>
                <a:lnTo>
                  <a:pt x="448" y="404"/>
                </a:lnTo>
                <a:lnTo>
                  <a:pt x="447" y="397"/>
                </a:lnTo>
                <a:lnTo>
                  <a:pt x="442" y="395"/>
                </a:lnTo>
                <a:lnTo>
                  <a:pt x="439" y="397"/>
                </a:lnTo>
                <a:lnTo>
                  <a:pt x="437" y="400"/>
                </a:lnTo>
                <a:lnTo>
                  <a:pt x="434" y="401"/>
                </a:lnTo>
                <a:lnTo>
                  <a:pt x="431" y="406"/>
                </a:lnTo>
                <a:lnTo>
                  <a:pt x="426" y="411"/>
                </a:lnTo>
                <a:lnTo>
                  <a:pt x="424" y="411"/>
                </a:lnTo>
                <a:lnTo>
                  <a:pt x="421" y="408"/>
                </a:lnTo>
                <a:lnTo>
                  <a:pt x="416" y="407"/>
                </a:lnTo>
                <a:lnTo>
                  <a:pt x="415" y="405"/>
                </a:lnTo>
                <a:lnTo>
                  <a:pt x="415" y="404"/>
                </a:lnTo>
                <a:lnTo>
                  <a:pt x="417" y="400"/>
                </a:lnTo>
                <a:lnTo>
                  <a:pt x="416" y="399"/>
                </a:lnTo>
                <a:lnTo>
                  <a:pt x="417" y="398"/>
                </a:lnTo>
                <a:lnTo>
                  <a:pt x="417" y="396"/>
                </a:lnTo>
                <a:lnTo>
                  <a:pt x="414" y="392"/>
                </a:lnTo>
                <a:lnTo>
                  <a:pt x="411" y="393"/>
                </a:lnTo>
                <a:lnTo>
                  <a:pt x="408" y="393"/>
                </a:lnTo>
                <a:lnTo>
                  <a:pt x="406" y="391"/>
                </a:lnTo>
                <a:lnTo>
                  <a:pt x="404" y="383"/>
                </a:lnTo>
                <a:lnTo>
                  <a:pt x="405" y="375"/>
                </a:lnTo>
                <a:lnTo>
                  <a:pt x="404" y="374"/>
                </a:lnTo>
                <a:lnTo>
                  <a:pt x="401" y="375"/>
                </a:lnTo>
                <a:lnTo>
                  <a:pt x="398" y="378"/>
                </a:lnTo>
                <a:lnTo>
                  <a:pt x="389" y="376"/>
                </a:lnTo>
                <a:lnTo>
                  <a:pt x="385" y="374"/>
                </a:lnTo>
                <a:lnTo>
                  <a:pt x="383" y="374"/>
                </a:lnTo>
                <a:lnTo>
                  <a:pt x="380" y="378"/>
                </a:lnTo>
                <a:lnTo>
                  <a:pt x="379" y="381"/>
                </a:lnTo>
                <a:lnTo>
                  <a:pt x="378" y="381"/>
                </a:lnTo>
                <a:lnTo>
                  <a:pt x="377" y="383"/>
                </a:lnTo>
                <a:lnTo>
                  <a:pt x="374" y="384"/>
                </a:lnTo>
                <a:lnTo>
                  <a:pt x="369" y="383"/>
                </a:lnTo>
                <a:lnTo>
                  <a:pt x="365" y="379"/>
                </a:lnTo>
                <a:lnTo>
                  <a:pt x="363" y="374"/>
                </a:lnTo>
                <a:lnTo>
                  <a:pt x="361" y="372"/>
                </a:lnTo>
                <a:lnTo>
                  <a:pt x="359" y="372"/>
                </a:lnTo>
                <a:lnTo>
                  <a:pt x="356" y="373"/>
                </a:lnTo>
                <a:lnTo>
                  <a:pt x="353" y="372"/>
                </a:lnTo>
                <a:lnTo>
                  <a:pt x="352" y="374"/>
                </a:lnTo>
                <a:lnTo>
                  <a:pt x="346" y="374"/>
                </a:lnTo>
                <a:lnTo>
                  <a:pt x="343" y="373"/>
                </a:lnTo>
                <a:lnTo>
                  <a:pt x="335" y="371"/>
                </a:lnTo>
                <a:lnTo>
                  <a:pt x="331" y="366"/>
                </a:lnTo>
                <a:lnTo>
                  <a:pt x="327" y="364"/>
                </a:lnTo>
                <a:lnTo>
                  <a:pt x="324" y="365"/>
                </a:lnTo>
                <a:lnTo>
                  <a:pt x="319" y="364"/>
                </a:lnTo>
                <a:lnTo>
                  <a:pt x="315" y="365"/>
                </a:lnTo>
                <a:lnTo>
                  <a:pt x="311" y="363"/>
                </a:lnTo>
                <a:lnTo>
                  <a:pt x="310" y="362"/>
                </a:lnTo>
                <a:lnTo>
                  <a:pt x="309" y="358"/>
                </a:lnTo>
                <a:lnTo>
                  <a:pt x="310" y="351"/>
                </a:lnTo>
                <a:lnTo>
                  <a:pt x="309" y="348"/>
                </a:lnTo>
                <a:lnTo>
                  <a:pt x="305" y="343"/>
                </a:lnTo>
                <a:lnTo>
                  <a:pt x="304" y="340"/>
                </a:lnTo>
                <a:lnTo>
                  <a:pt x="299" y="338"/>
                </a:lnTo>
                <a:lnTo>
                  <a:pt x="296" y="333"/>
                </a:lnTo>
                <a:lnTo>
                  <a:pt x="294" y="336"/>
                </a:lnTo>
                <a:lnTo>
                  <a:pt x="293" y="340"/>
                </a:lnTo>
                <a:lnTo>
                  <a:pt x="292" y="343"/>
                </a:lnTo>
                <a:lnTo>
                  <a:pt x="289" y="343"/>
                </a:lnTo>
                <a:lnTo>
                  <a:pt x="285" y="341"/>
                </a:lnTo>
                <a:lnTo>
                  <a:pt x="284" y="339"/>
                </a:lnTo>
                <a:lnTo>
                  <a:pt x="279" y="337"/>
                </a:lnTo>
                <a:lnTo>
                  <a:pt x="278" y="338"/>
                </a:lnTo>
                <a:lnTo>
                  <a:pt x="277" y="340"/>
                </a:lnTo>
                <a:lnTo>
                  <a:pt x="275" y="342"/>
                </a:lnTo>
                <a:lnTo>
                  <a:pt x="268" y="341"/>
                </a:lnTo>
                <a:lnTo>
                  <a:pt x="260" y="332"/>
                </a:lnTo>
                <a:lnTo>
                  <a:pt x="255" y="325"/>
                </a:lnTo>
                <a:lnTo>
                  <a:pt x="253" y="323"/>
                </a:lnTo>
                <a:lnTo>
                  <a:pt x="252" y="320"/>
                </a:lnTo>
                <a:lnTo>
                  <a:pt x="248" y="315"/>
                </a:lnTo>
                <a:lnTo>
                  <a:pt x="246" y="315"/>
                </a:lnTo>
                <a:lnTo>
                  <a:pt x="244" y="317"/>
                </a:lnTo>
                <a:lnTo>
                  <a:pt x="242" y="317"/>
                </a:lnTo>
                <a:lnTo>
                  <a:pt x="243" y="295"/>
                </a:lnTo>
                <a:lnTo>
                  <a:pt x="244" y="259"/>
                </a:lnTo>
                <a:lnTo>
                  <a:pt x="245" y="240"/>
                </a:lnTo>
                <a:lnTo>
                  <a:pt x="246" y="211"/>
                </a:lnTo>
                <a:lnTo>
                  <a:pt x="247" y="187"/>
                </a:lnTo>
                <a:lnTo>
                  <a:pt x="248" y="154"/>
                </a:lnTo>
                <a:lnTo>
                  <a:pt x="249" y="132"/>
                </a:lnTo>
                <a:lnTo>
                  <a:pt x="251" y="78"/>
                </a:lnTo>
                <a:lnTo>
                  <a:pt x="250" y="78"/>
                </a:lnTo>
                <a:lnTo>
                  <a:pt x="204" y="76"/>
                </a:lnTo>
                <a:lnTo>
                  <a:pt x="170" y="74"/>
                </a:lnTo>
                <a:lnTo>
                  <a:pt x="159" y="74"/>
                </a:lnTo>
                <a:lnTo>
                  <a:pt x="115" y="71"/>
                </a:lnTo>
                <a:lnTo>
                  <a:pt x="79" y="68"/>
                </a:lnTo>
                <a:lnTo>
                  <a:pt x="69" y="68"/>
                </a:lnTo>
                <a:lnTo>
                  <a:pt x="0" y="63"/>
                </a:lnTo>
                <a:lnTo>
                  <a:pt x="4" y="0"/>
                </a:lnTo>
                <a:lnTo>
                  <a:pt x="84" y="7"/>
                </a:lnTo>
                <a:lnTo>
                  <a:pt x="85" y="7"/>
                </a:lnTo>
                <a:lnTo>
                  <a:pt x="124" y="8"/>
                </a:lnTo>
                <a:lnTo>
                  <a:pt x="164" y="10"/>
                </a:lnTo>
                <a:lnTo>
                  <a:pt x="174" y="12"/>
                </a:lnTo>
                <a:lnTo>
                  <a:pt x="201" y="13"/>
                </a:lnTo>
                <a:lnTo>
                  <a:pt x="246" y="15"/>
                </a:lnTo>
                <a:lnTo>
                  <a:pt x="253" y="16"/>
                </a:lnTo>
                <a:lnTo>
                  <a:pt x="292" y="17"/>
                </a:lnTo>
                <a:lnTo>
                  <a:pt x="300" y="17"/>
                </a:lnTo>
                <a:lnTo>
                  <a:pt x="336" y="18"/>
                </a:lnTo>
                <a:lnTo>
                  <a:pt x="375" y="20"/>
                </a:lnTo>
                <a:lnTo>
                  <a:pt x="392" y="20"/>
                </a:lnTo>
                <a:lnTo>
                  <a:pt x="412" y="21"/>
                </a:lnTo>
                <a:lnTo>
                  <a:pt x="437" y="21"/>
                </a:lnTo>
                <a:lnTo>
                  <a:pt x="465" y="22"/>
                </a:lnTo>
                <a:lnTo>
                  <a:pt x="492" y="22"/>
                </a:lnTo>
                <a:lnTo>
                  <a:pt x="525" y="22"/>
                </a:lnTo>
                <a:lnTo>
                  <a:pt x="544" y="22"/>
                </a:lnTo>
                <a:lnTo>
                  <a:pt x="587" y="23"/>
                </a:lnTo>
                <a:lnTo>
                  <a:pt x="591" y="23"/>
                </a:lnTo>
                <a:lnTo>
                  <a:pt x="605" y="23"/>
                </a:lnTo>
                <a:lnTo>
                  <a:pt x="627" y="22"/>
                </a:lnTo>
                <a:lnTo>
                  <a:pt x="637" y="22"/>
                </a:lnTo>
                <a:lnTo>
                  <a:pt x="665" y="22"/>
                </a:lnTo>
                <a:lnTo>
                  <a:pt x="668" y="22"/>
                </a:lnTo>
                <a:lnTo>
                  <a:pt x="702" y="22"/>
                </a:lnTo>
                <a:lnTo>
                  <a:pt x="703" y="51"/>
                </a:lnTo>
                <a:lnTo>
                  <a:pt x="703" y="63"/>
                </a:lnTo>
                <a:lnTo>
                  <a:pt x="703" y="85"/>
                </a:lnTo>
                <a:lnTo>
                  <a:pt x="704" y="87"/>
                </a:lnTo>
                <a:lnTo>
                  <a:pt x="710" y="125"/>
                </a:lnTo>
                <a:lnTo>
                  <a:pt x="711" y="132"/>
                </a:lnTo>
                <a:lnTo>
                  <a:pt x="716" y="175"/>
                </a:lnTo>
                <a:lnTo>
                  <a:pt x="718" y="190"/>
                </a:lnTo>
                <a:lnTo>
                  <a:pt x="721" y="220"/>
                </a:lnTo>
                <a:lnTo>
                  <a:pt x="721" y="279"/>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7" name="Freeform 43"/>
          <p:cNvSpPr>
            <a:spLocks noEditPoints="1"/>
          </p:cNvSpPr>
          <p:nvPr/>
        </p:nvSpPr>
        <p:spPr bwMode="auto">
          <a:xfrm>
            <a:off x="6538462" y="2852480"/>
            <a:ext cx="1401234" cy="520877"/>
          </a:xfrm>
          <a:custGeom>
            <a:avLst/>
            <a:gdLst/>
            <a:ahLst/>
            <a:cxnLst>
              <a:cxn ang="0">
                <a:pos x="5" y="285"/>
              </a:cxn>
              <a:cxn ang="0">
                <a:pos x="21" y="275"/>
              </a:cxn>
              <a:cxn ang="0">
                <a:pos x="31" y="250"/>
              </a:cxn>
              <a:cxn ang="0">
                <a:pos x="57" y="241"/>
              </a:cxn>
              <a:cxn ang="0">
                <a:pos x="78" y="226"/>
              </a:cxn>
              <a:cxn ang="0">
                <a:pos x="89" y="210"/>
              </a:cxn>
              <a:cxn ang="0">
                <a:pos x="108" y="194"/>
              </a:cxn>
              <a:cxn ang="0">
                <a:pos x="117" y="181"/>
              </a:cxn>
              <a:cxn ang="0">
                <a:pos x="130" y="169"/>
              </a:cxn>
              <a:cxn ang="0">
                <a:pos x="140" y="177"/>
              </a:cxn>
              <a:cxn ang="0">
                <a:pos x="158" y="155"/>
              </a:cxn>
              <a:cxn ang="0">
                <a:pos x="177" y="151"/>
              </a:cxn>
              <a:cxn ang="0">
                <a:pos x="199" y="121"/>
              </a:cxn>
              <a:cxn ang="0">
                <a:pos x="198" y="89"/>
              </a:cxn>
              <a:cxn ang="0">
                <a:pos x="302" y="77"/>
              </a:cxn>
              <a:cxn ang="0">
                <a:pos x="403" y="59"/>
              </a:cxn>
              <a:cxn ang="0">
                <a:pos x="476" y="45"/>
              </a:cxn>
              <a:cxn ang="0">
                <a:pos x="571" y="23"/>
              </a:cxn>
              <a:cxn ang="0">
                <a:pos x="641" y="9"/>
              </a:cxn>
              <a:cxn ang="0">
                <a:pos x="673" y="17"/>
              </a:cxn>
              <a:cxn ang="0">
                <a:pos x="679" y="26"/>
              </a:cxn>
              <a:cxn ang="0">
                <a:pos x="679" y="37"/>
              </a:cxn>
              <a:cxn ang="0">
                <a:pos x="659" y="35"/>
              </a:cxn>
              <a:cxn ang="0">
                <a:pos x="651" y="50"/>
              </a:cxn>
              <a:cxn ang="0">
                <a:pos x="632" y="80"/>
              </a:cxn>
              <a:cxn ang="0">
                <a:pos x="617" y="47"/>
              </a:cxn>
              <a:cxn ang="0">
                <a:pos x="614" y="55"/>
              </a:cxn>
              <a:cxn ang="0">
                <a:pos x="648" y="80"/>
              </a:cxn>
              <a:cxn ang="0">
                <a:pos x="681" y="101"/>
              </a:cxn>
              <a:cxn ang="0">
                <a:pos x="685" y="83"/>
              </a:cxn>
              <a:cxn ang="0">
                <a:pos x="699" y="112"/>
              </a:cxn>
              <a:cxn ang="0">
                <a:pos x="656" y="138"/>
              </a:cxn>
              <a:cxn ang="0">
                <a:pos x="643" y="150"/>
              </a:cxn>
              <a:cxn ang="0">
                <a:pos x="648" y="170"/>
              </a:cxn>
              <a:cxn ang="0">
                <a:pos x="651" y="186"/>
              </a:cxn>
              <a:cxn ang="0">
                <a:pos x="625" y="201"/>
              </a:cxn>
              <a:cxn ang="0">
                <a:pos x="630" y="216"/>
              </a:cxn>
              <a:cxn ang="0">
                <a:pos x="672" y="205"/>
              </a:cxn>
              <a:cxn ang="0">
                <a:pos x="660" y="237"/>
              </a:cxn>
              <a:cxn ang="0">
                <a:pos x="588" y="285"/>
              </a:cxn>
              <a:cxn ang="0">
                <a:pos x="566" y="324"/>
              </a:cxn>
              <a:cxn ang="0">
                <a:pos x="559" y="360"/>
              </a:cxn>
              <a:cxn ang="0">
                <a:pos x="421" y="296"/>
              </a:cxn>
              <a:cxn ang="0">
                <a:pos x="324" y="292"/>
              </a:cxn>
              <a:cxn ang="0">
                <a:pos x="288" y="262"/>
              </a:cxn>
              <a:cxn ang="0">
                <a:pos x="276" y="258"/>
              </a:cxn>
              <a:cxn ang="0">
                <a:pos x="197" y="266"/>
              </a:cxn>
              <a:cxn ang="0">
                <a:pos x="165" y="271"/>
              </a:cxn>
              <a:cxn ang="0">
                <a:pos x="151" y="277"/>
              </a:cxn>
              <a:cxn ang="0">
                <a:pos x="137" y="287"/>
              </a:cxn>
              <a:cxn ang="0">
                <a:pos x="69" y="310"/>
              </a:cxn>
              <a:cxn ang="0">
                <a:pos x="668" y="2"/>
              </a:cxn>
              <a:cxn ang="0">
                <a:pos x="665" y="3"/>
              </a:cxn>
              <a:cxn ang="0">
                <a:pos x="705" y="59"/>
              </a:cxn>
              <a:cxn ang="0">
                <a:pos x="726" y="89"/>
              </a:cxn>
              <a:cxn ang="0">
                <a:pos x="739" y="147"/>
              </a:cxn>
              <a:cxn ang="0">
                <a:pos x="714" y="168"/>
              </a:cxn>
              <a:cxn ang="0">
                <a:pos x="702" y="183"/>
              </a:cxn>
              <a:cxn ang="0">
                <a:pos x="675" y="228"/>
              </a:cxn>
            </a:cxnLst>
            <a:rect l="0" t="0" r="r" b="b"/>
            <a:pathLst>
              <a:path w="740" h="374">
                <a:moveTo>
                  <a:pt x="29" y="316"/>
                </a:moveTo>
                <a:lnTo>
                  <a:pt x="18" y="317"/>
                </a:lnTo>
                <a:lnTo>
                  <a:pt x="1" y="319"/>
                </a:lnTo>
                <a:lnTo>
                  <a:pt x="0" y="292"/>
                </a:lnTo>
                <a:lnTo>
                  <a:pt x="5" y="285"/>
                </a:lnTo>
                <a:lnTo>
                  <a:pt x="10" y="287"/>
                </a:lnTo>
                <a:lnTo>
                  <a:pt x="16" y="285"/>
                </a:lnTo>
                <a:lnTo>
                  <a:pt x="20" y="281"/>
                </a:lnTo>
                <a:lnTo>
                  <a:pt x="21" y="279"/>
                </a:lnTo>
                <a:lnTo>
                  <a:pt x="21" y="275"/>
                </a:lnTo>
                <a:lnTo>
                  <a:pt x="22" y="269"/>
                </a:lnTo>
                <a:lnTo>
                  <a:pt x="21" y="264"/>
                </a:lnTo>
                <a:lnTo>
                  <a:pt x="26" y="258"/>
                </a:lnTo>
                <a:lnTo>
                  <a:pt x="29" y="254"/>
                </a:lnTo>
                <a:lnTo>
                  <a:pt x="31" y="250"/>
                </a:lnTo>
                <a:lnTo>
                  <a:pt x="35" y="249"/>
                </a:lnTo>
                <a:lnTo>
                  <a:pt x="39" y="244"/>
                </a:lnTo>
                <a:lnTo>
                  <a:pt x="48" y="241"/>
                </a:lnTo>
                <a:lnTo>
                  <a:pt x="52" y="239"/>
                </a:lnTo>
                <a:lnTo>
                  <a:pt x="57" y="241"/>
                </a:lnTo>
                <a:lnTo>
                  <a:pt x="62" y="239"/>
                </a:lnTo>
                <a:lnTo>
                  <a:pt x="65" y="235"/>
                </a:lnTo>
                <a:lnTo>
                  <a:pt x="70" y="230"/>
                </a:lnTo>
                <a:lnTo>
                  <a:pt x="73" y="226"/>
                </a:lnTo>
                <a:lnTo>
                  <a:pt x="78" y="226"/>
                </a:lnTo>
                <a:lnTo>
                  <a:pt x="81" y="220"/>
                </a:lnTo>
                <a:lnTo>
                  <a:pt x="81" y="219"/>
                </a:lnTo>
                <a:lnTo>
                  <a:pt x="81" y="217"/>
                </a:lnTo>
                <a:lnTo>
                  <a:pt x="86" y="216"/>
                </a:lnTo>
                <a:lnTo>
                  <a:pt x="89" y="210"/>
                </a:lnTo>
                <a:lnTo>
                  <a:pt x="92" y="210"/>
                </a:lnTo>
                <a:lnTo>
                  <a:pt x="96" y="206"/>
                </a:lnTo>
                <a:lnTo>
                  <a:pt x="102" y="206"/>
                </a:lnTo>
                <a:lnTo>
                  <a:pt x="103" y="204"/>
                </a:lnTo>
                <a:lnTo>
                  <a:pt x="108" y="194"/>
                </a:lnTo>
                <a:lnTo>
                  <a:pt x="105" y="187"/>
                </a:lnTo>
                <a:lnTo>
                  <a:pt x="107" y="185"/>
                </a:lnTo>
                <a:lnTo>
                  <a:pt x="110" y="184"/>
                </a:lnTo>
                <a:lnTo>
                  <a:pt x="115" y="187"/>
                </a:lnTo>
                <a:lnTo>
                  <a:pt x="117" y="181"/>
                </a:lnTo>
                <a:lnTo>
                  <a:pt x="116" y="178"/>
                </a:lnTo>
                <a:lnTo>
                  <a:pt x="117" y="177"/>
                </a:lnTo>
                <a:lnTo>
                  <a:pt x="127" y="169"/>
                </a:lnTo>
                <a:lnTo>
                  <a:pt x="128" y="168"/>
                </a:lnTo>
                <a:lnTo>
                  <a:pt x="130" y="169"/>
                </a:lnTo>
                <a:lnTo>
                  <a:pt x="131" y="171"/>
                </a:lnTo>
                <a:lnTo>
                  <a:pt x="130" y="173"/>
                </a:lnTo>
                <a:lnTo>
                  <a:pt x="131" y="179"/>
                </a:lnTo>
                <a:lnTo>
                  <a:pt x="135" y="179"/>
                </a:lnTo>
                <a:lnTo>
                  <a:pt x="140" y="177"/>
                </a:lnTo>
                <a:lnTo>
                  <a:pt x="142" y="173"/>
                </a:lnTo>
                <a:lnTo>
                  <a:pt x="146" y="162"/>
                </a:lnTo>
                <a:lnTo>
                  <a:pt x="148" y="160"/>
                </a:lnTo>
                <a:lnTo>
                  <a:pt x="153" y="155"/>
                </a:lnTo>
                <a:lnTo>
                  <a:pt x="158" y="155"/>
                </a:lnTo>
                <a:lnTo>
                  <a:pt x="161" y="151"/>
                </a:lnTo>
                <a:lnTo>
                  <a:pt x="166" y="152"/>
                </a:lnTo>
                <a:lnTo>
                  <a:pt x="169" y="156"/>
                </a:lnTo>
                <a:lnTo>
                  <a:pt x="173" y="155"/>
                </a:lnTo>
                <a:lnTo>
                  <a:pt x="177" y="151"/>
                </a:lnTo>
                <a:lnTo>
                  <a:pt x="182" y="134"/>
                </a:lnTo>
                <a:lnTo>
                  <a:pt x="183" y="129"/>
                </a:lnTo>
                <a:lnTo>
                  <a:pt x="190" y="123"/>
                </a:lnTo>
                <a:lnTo>
                  <a:pt x="198" y="122"/>
                </a:lnTo>
                <a:lnTo>
                  <a:pt x="199" y="121"/>
                </a:lnTo>
                <a:lnTo>
                  <a:pt x="197" y="119"/>
                </a:lnTo>
                <a:lnTo>
                  <a:pt x="196" y="116"/>
                </a:lnTo>
                <a:lnTo>
                  <a:pt x="198" y="104"/>
                </a:lnTo>
                <a:lnTo>
                  <a:pt x="197" y="98"/>
                </a:lnTo>
                <a:lnTo>
                  <a:pt x="198" y="89"/>
                </a:lnTo>
                <a:lnTo>
                  <a:pt x="226" y="87"/>
                </a:lnTo>
                <a:lnTo>
                  <a:pt x="262" y="83"/>
                </a:lnTo>
                <a:lnTo>
                  <a:pt x="269" y="81"/>
                </a:lnTo>
                <a:lnTo>
                  <a:pt x="287" y="79"/>
                </a:lnTo>
                <a:lnTo>
                  <a:pt x="302" y="77"/>
                </a:lnTo>
                <a:lnTo>
                  <a:pt x="334" y="72"/>
                </a:lnTo>
                <a:lnTo>
                  <a:pt x="336" y="71"/>
                </a:lnTo>
                <a:lnTo>
                  <a:pt x="361" y="67"/>
                </a:lnTo>
                <a:lnTo>
                  <a:pt x="378" y="63"/>
                </a:lnTo>
                <a:lnTo>
                  <a:pt x="403" y="59"/>
                </a:lnTo>
                <a:lnTo>
                  <a:pt x="408" y="58"/>
                </a:lnTo>
                <a:lnTo>
                  <a:pt x="438" y="53"/>
                </a:lnTo>
                <a:lnTo>
                  <a:pt x="442" y="52"/>
                </a:lnTo>
                <a:lnTo>
                  <a:pt x="466" y="47"/>
                </a:lnTo>
                <a:lnTo>
                  <a:pt x="476" y="45"/>
                </a:lnTo>
                <a:lnTo>
                  <a:pt x="499" y="39"/>
                </a:lnTo>
                <a:lnTo>
                  <a:pt x="512" y="37"/>
                </a:lnTo>
                <a:lnTo>
                  <a:pt x="522" y="35"/>
                </a:lnTo>
                <a:lnTo>
                  <a:pt x="560" y="27"/>
                </a:lnTo>
                <a:lnTo>
                  <a:pt x="571" y="23"/>
                </a:lnTo>
                <a:lnTo>
                  <a:pt x="592" y="20"/>
                </a:lnTo>
                <a:lnTo>
                  <a:pt x="592" y="20"/>
                </a:lnTo>
                <a:lnTo>
                  <a:pt x="621" y="13"/>
                </a:lnTo>
                <a:lnTo>
                  <a:pt x="627" y="12"/>
                </a:lnTo>
                <a:lnTo>
                  <a:pt x="641" y="9"/>
                </a:lnTo>
                <a:lnTo>
                  <a:pt x="658" y="4"/>
                </a:lnTo>
                <a:lnTo>
                  <a:pt x="664" y="3"/>
                </a:lnTo>
                <a:lnTo>
                  <a:pt x="666" y="8"/>
                </a:lnTo>
                <a:lnTo>
                  <a:pt x="662" y="11"/>
                </a:lnTo>
                <a:lnTo>
                  <a:pt x="673" y="17"/>
                </a:lnTo>
                <a:lnTo>
                  <a:pt x="674" y="19"/>
                </a:lnTo>
                <a:lnTo>
                  <a:pt x="672" y="19"/>
                </a:lnTo>
                <a:lnTo>
                  <a:pt x="677" y="25"/>
                </a:lnTo>
                <a:lnTo>
                  <a:pt x="677" y="17"/>
                </a:lnTo>
                <a:lnTo>
                  <a:pt x="679" y="26"/>
                </a:lnTo>
                <a:lnTo>
                  <a:pt x="695" y="52"/>
                </a:lnTo>
                <a:lnTo>
                  <a:pt x="696" y="58"/>
                </a:lnTo>
                <a:lnTo>
                  <a:pt x="691" y="54"/>
                </a:lnTo>
                <a:lnTo>
                  <a:pt x="682" y="38"/>
                </a:lnTo>
                <a:lnTo>
                  <a:pt x="679" y="37"/>
                </a:lnTo>
                <a:lnTo>
                  <a:pt x="679" y="33"/>
                </a:lnTo>
                <a:lnTo>
                  <a:pt x="673" y="31"/>
                </a:lnTo>
                <a:lnTo>
                  <a:pt x="680" y="45"/>
                </a:lnTo>
                <a:lnTo>
                  <a:pt x="679" y="48"/>
                </a:lnTo>
                <a:lnTo>
                  <a:pt x="659" y="35"/>
                </a:lnTo>
                <a:lnTo>
                  <a:pt x="657" y="38"/>
                </a:lnTo>
                <a:lnTo>
                  <a:pt x="668" y="51"/>
                </a:lnTo>
                <a:lnTo>
                  <a:pt x="666" y="54"/>
                </a:lnTo>
                <a:lnTo>
                  <a:pt x="658" y="54"/>
                </a:lnTo>
                <a:lnTo>
                  <a:pt x="651" y="50"/>
                </a:lnTo>
                <a:lnTo>
                  <a:pt x="656" y="62"/>
                </a:lnTo>
                <a:lnTo>
                  <a:pt x="640" y="69"/>
                </a:lnTo>
                <a:lnTo>
                  <a:pt x="645" y="71"/>
                </a:lnTo>
                <a:lnTo>
                  <a:pt x="637" y="79"/>
                </a:lnTo>
                <a:lnTo>
                  <a:pt x="632" y="80"/>
                </a:lnTo>
                <a:lnTo>
                  <a:pt x="626" y="73"/>
                </a:lnTo>
                <a:lnTo>
                  <a:pt x="628" y="77"/>
                </a:lnTo>
                <a:lnTo>
                  <a:pt x="622" y="77"/>
                </a:lnTo>
                <a:lnTo>
                  <a:pt x="617" y="64"/>
                </a:lnTo>
                <a:lnTo>
                  <a:pt x="617" y="47"/>
                </a:lnTo>
                <a:lnTo>
                  <a:pt x="609" y="41"/>
                </a:lnTo>
                <a:lnTo>
                  <a:pt x="596" y="39"/>
                </a:lnTo>
                <a:lnTo>
                  <a:pt x="613" y="45"/>
                </a:lnTo>
                <a:lnTo>
                  <a:pt x="616" y="51"/>
                </a:lnTo>
                <a:lnTo>
                  <a:pt x="614" y="55"/>
                </a:lnTo>
                <a:lnTo>
                  <a:pt x="615" y="67"/>
                </a:lnTo>
                <a:lnTo>
                  <a:pt x="624" y="84"/>
                </a:lnTo>
                <a:lnTo>
                  <a:pt x="621" y="92"/>
                </a:lnTo>
                <a:lnTo>
                  <a:pt x="625" y="91"/>
                </a:lnTo>
                <a:lnTo>
                  <a:pt x="648" y="80"/>
                </a:lnTo>
                <a:lnTo>
                  <a:pt x="652" y="85"/>
                </a:lnTo>
                <a:lnTo>
                  <a:pt x="664" y="77"/>
                </a:lnTo>
                <a:lnTo>
                  <a:pt x="675" y="76"/>
                </a:lnTo>
                <a:lnTo>
                  <a:pt x="681" y="80"/>
                </a:lnTo>
                <a:lnTo>
                  <a:pt x="681" y="101"/>
                </a:lnTo>
                <a:lnTo>
                  <a:pt x="685" y="109"/>
                </a:lnTo>
                <a:lnTo>
                  <a:pt x="675" y="110"/>
                </a:lnTo>
                <a:lnTo>
                  <a:pt x="681" y="112"/>
                </a:lnTo>
                <a:lnTo>
                  <a:pt x="688" y="111"/>
                </a:lnTo>
                <a:lnTo>
                  <a:pt x="685" y="83"/>
                </a:lnTo>
                <a:lnTo>
                  <a:pt x="698" y="76"/>
                </a:lnTo>
                <a:lnTo>
                  <a:pt x="706" y="81"/>
                </a:lnTo>
                <a:lnTo>
                  <a:pt x="712" y="105"/>
                </a:lnTo>
                <a:lnTo>
                  <a:pt x="710" y="117"/>
                </a:lnTo>
                <a:lnTo>
                  <a:pt x="699" y="112"/>
                </a:lnTo>
                <a:lnTo>
                  <a:pt x="691" y="142"/>
                </a:lnTo>
                <a:lnTo>
                  <a:pt x="682" y="153"/>
                </a:lnTo>
                <a:lnTo>
                  <a:pt x="653" y="150"/>
                </a:lnTo>
                <a:lnTo>
                  <a:pt x="650" y="146"/>
                </a:lnTo>
                <a:lnTo>
                  <a:pt x="656" y="138"/>
                </a:lnTo>
                <a:lnTo>
                  <a:pt x="656" y="133"/>
                </a:lnTo>
                <a:lnTo>
                  <a:pt x="648" y="130"/>
                </a:lnTo>
                <a:lnTo>
                  <a:pt x="651" y="135"/>
                </a:lnTo>
                <a:lnTo>
                  <a:pt x="640" y="141"/>
                </a:lnTo>
                <a:lnTo>
                  <a:pt x="643" y="150"/>
                </a:lnTo>
                <a:lnTo>
                  <a:pt x="636" y="154"/>
                </a:lnTo>
                <a:lnTo>
                  <a:pt x="600" y="145"/>
                </a:lnTo>
                <a:lnTo>
                  <a:pt x="613" y="156"/>
                </a:lnTo>
                <a:lnTo>
                  <a:pt x="640" y="162"/>
                </a:lnTo>
                <a:lnTo>
                  <a:pt x="648" y="170"/>
                </a:lnTo>
                <a:lnTo>
                  <a:pt x="649" y="164"/>
                </a:lnTo>
                <a:lnTo>
                  <a:pt x="653" y="164"/>
                </a:lnTo>
                <a:lnTo>
                  <a:pt x="658" y="170"/>
                </a:lnTo>
                <a:lnTo>
                  <a:pt x="648" y="183"/>
                </a:lnTo>
                <a:lnTo>
                  <a:pt x="651" y="186"/>
                </a:lnTo>
                <a:lnTo>
                  <a:pt x="651" y="195"/>
                </a:lnTo>
                <a:lnTo>
                  <a:pt x="648" y="201"/>
                </a:lnTo>
                <a:lnTo>
                  <a:pt x="634" y="209"/>
                </a:lnTo>
                <a:lnTo>
                  <a:pt x="626" y="205"/>
                </a:lnTo>
                <a:lnTo>
                  <a:pt x="625" y="201"/>
                </a:lnTo>
                <a:lnTo>
                  <a:pt x="615" y="200"/>
                </a:lnTo>
                <a:lnTo>
                  <a:pt x="611" y="201"/>
                </a:lnTo>
                <a:lnTo>
                  <a:pt x="611" y="204"/>
                </a:lnTo>
                <a:lnTo>
                  <a:pt x="620" y="203"/>
                </a:lnTo>
                <a:lnTo>
                  <a:pt x="630" y="216"/>
                </a:lnTo>
                <a:lnTo>
                  <a:pt x="653" y="214"/>
                </a:lnTo>
                <a:lnTo>
                  <a:pt x="650" y="208"/>
                </a:lnTo>
                <a:lnTo>
                  <a:pt x="662" y="204"/>
                </a:lnTo>
                <a:lnTo>
                  <a:pt x="668" y="197"/>
                </a:lnTo>
                <a:lnTo>
                  <a:pt x="672" y="205"/>
                </a:lnTo>
                <a:lnTo>
                  <a:pt x="677" y="205"/>
                </a:lnTo>
                <a:lnTo>
                  <a:pt x="679" y="201"/>
                </a:lnTo>
                <a:lnTo>
                  <a:pt x="680" y="203"/>
                </a:lnTo>
                <a:lnTo>
                  <a:pt x="672" y="226"/>
                </a:lnTo>
                <a:lnTo>
                  <a:pt x="660" y="237"/>
                </a:lnTo>
                <a:lnTo>
                  <a:pt x="625" y="247"/>
                </a:lnTo>
                <a:lnTo>
                  <a:pt x="614" y="241"/>
                </a:lnTo>
                <a:lnTo>
                  <a:pt x="618" y="251"/>
                </a:lnTo>
                <a:lnTo>
                  <a:pt x="616" y="254"/>
                </a:lnTo>
                <a:lnTo>
                  <a:pt x="588" y="285"/>
                </a:lnTo>
                <a:lnTo>
                  <a:pt x="585" y="291"/>
                </a:lnTo>
                <a:lnTo>
                  <a:pt x="583" y="289"/>
                </a:lnTo>
                <a:lnTo>
                  <a:pt x="584" y="292"/>
                </a:lnTo>
                <a:lnTo>
                  <a:pt x="573" y="308"/>
                </a:lnTo>
                <a:lnTo>
                  <a:pt x="566" y="324"/>
                </a:lnTo>
                <a:lnTo>
                  <a:pt x="567" y="338"/>
                </a:lnTo>
                <a:lnTo>
                  <a:pt x="564" y="341"/>
                </a:lnTo>
                <a:lnTo>
                  <a:pt x="559" y="326"/>
                </a:lnTo>
                <a:lnTo>
                  <a:pt x="563" y="350"/>
                </a:lnTo>
                <a:lnTo>
                  <a:pt x="559" y="360"/>
                </a:lnTo>
                <a:lnTo>
                  <a:pt x="512" y="374"/>
                </a:lnTo>
                <a:lnTo>
                  <a:pt x="504" y="367"/>
                </a:lnTo>
                <a:lnTo>
                  <a:pt x="460" y="330"/>
                </a:lnTo>
                <a:lnTo>
                  <a:pt x="422" y="299"/>
                </a:lnTo>
                <a:lnTo>
                  <a:pt x="421" y="296"/>
                </a:lnTo>
                <a:lnTo>
                  <a:pt x="401" y="279"/>
                </a:lnTo>
                <a:lnTo>
                  <a:pt x="399" y="279"/>
                </a:lnTo>
                <a:lnTo>
                  <a:pt x="378" y="283"/>
                </a:lnTo>
                <a:lnTo>
                  <a:pt x="344" y="288"/>
                </a:lnTo>
                <a:lnTo>
                  <a:pt x="324" y="292"/>
                </a:lnTo>
                <a:lnTo>
                  <a:pt x="304" y="295"/>
                </a:lnTo>
                <a:lnTo>
                  <a:pt x="303" y="279"/>
                </a:lnTo>
                <a:lnTo>
                  <a:pt x="296" y="272"/>
                </a:lnTo>
                <a:lnTo>
                  <a:pt x="291" y="267"/>
                </a:lnTo>
                <a:lnTo>
                  <a:pt x="288" y="262"/>
                </a:lnTo>
                <a:lnTo>
                  <a:pt x="279" y="271"/>
                </a:lnTo>
                <a:lnTo>
                  <a:pt x="276" y="268"/>
                </a:lnTo>
                <a:lnTo>
                  <a:pt x="279" y="263"/>
                </a:lnTo>
                <a:lnTo>
                  <a:pt x="277" y="260"/>
                </a:lnTo>
                <a:lnTo>
                  <a:pt x="276" y="258"/>
                </a:lnTo>
                <a:lnTo>
                  <a:pt x="253" y="260"/>
                </a:lnTo>
                <a:lnTo>
                  <a:pt x="249" y="260"/>
                </a:lnTo>
                <a:lnTo>
                  <a:pt x="215" y="263"/>
                </a:lnTo>
                <a:lnTo>
                  <a:pt x="206" y="264"/>
                </a:lnTo>
                <a:lnTo>
                  <a:pt x="197" y="266"/>
                </a:lnTo>
                <a:lnTo>
                  <a:pt x="177" y="268"/>
                </a:lnTo>
                <a:lnTo>
                  <a:pt x="172" y="269"/>
                </a:lnTo>
                <a:lnTo>
                  <a:pt x="168" y="271"/>
                </a:lnTo>
                <a:lnTo>
                  <a:pt x="165" y="270"/>
                </a:lnTo>
                <a:lnTo>
                  <a:pt x="165" y="271"/>
                </a:lnTo>
                <a:lnTo>
                  <a:pt x="164" y="271"/>
                </a:lnTo>
                <a:lnTo>
                  <a:pt x="162" y="269"/>
                </a:lnTo>
                <a:lnTo>
                  <a:pt x="159" y="275"/>
                </a:lnTo>
                <a:lnTo>
                  <a:pt x="156" y="275"/>
                </a:lnTo>
                <a:lnTo>
                  <a:pt x="151" y="277"/>
                </a:lnTo>
                <a:lnTo>
                  <a:pt x="147" y="278"/>
                </a:lnTo>
                <a:lnTo>
                  <a:pt x="141" y="283"/>
                </a:lnTo>
                <a:lnTo>
                  <a:pt x="139" y="284"/>
                </a:lnTo>
                <a:lnTo>
                  <a:pt x="139" y="286"/>
                </a:lnTo>
                <a:lnTo>
                  <a:pt x="137" y="287"/>
                </a:lnTo>
                <a:lnTo>
                  <a:pt x="131" y="288"/>
                </a:lnTo>
                <a:lnTo>
                  <a:pt x="121" y="294"/>
                </a:lnTo>
                <a:lnTo>
                  <a:pt x="112" y="300"/>
                </a:lnTo>
                <a:lnTo>
                  <a:pt x="104" y="303"/>
                </a:lnTo>
                <a:lnTo>
                  <a:pt x="69" y="310"/>
                </a:lnTo>
                <a:lnTo>
                  <a:pt x="67" y="310"/>
                </a:lnTo>
                <a:lnTo>
                  <a:pt x="33" y="314"/>
                </a:lnTo>
                <a:lnTo>
                  <a:pt x="29" y="316"/>
                </a:lnTo>
                <a:close/>
                <a:moveTo>
                  <a:pt x="665" y="3"/>
                </a:moveTo>
                <a:lnTo>
                  <a:pt x="668" y="2"/>
                </a:lnTo>
                <a:lnTo>
                  <a:pt x="676" y="2"/>
                </a:lnTo>
                <a:lnTo>
                  <a:pt x="676" y="11"/>
                </a:lnTo>
                <a:lnTo>
                  <a:pt x="672" y="11"/>
                </a:lnTo>
                <a:lnTo>
                  <a:pt x="670" y="6"/>
                </a:lnTo>
                <a:lnTo>
                  <a:pt x="665" y="3"/>
                </a:lnTo>
                <a:close/>
                <a:moveTo>
                  <a:pt x="676" y="1"/>
                </a:moveTo>
                <a:lnTo>
                  <a:pt x="678" y="0"/>
                </a:lnTo>
                <a:lnTo>
                  <a:pt x="695" y="38"/>
                </a:lnTo>
                <a:lnTo>
                  <a:pt x="725" y="87"/>
                </a:lnTo>
                <a:lnTo>
                  <a:pt x="705" y="59"/>
                </a:lnTo>
                <a:lnTo>
                  <a:pt x="701" y="59"/>
                </a:lnTo>
                <a:lnTo>
                  <a:pt x="694" y="38"/>
                </a:lnTo>
                <a:lnTo>
                  <a:pt x="676" y="1"/>
                </a:lnTo>
                <a:close/>
                <a:moveTo>
                  <a:pt x="731" y="100"/>
                </a:moveTo>
                <a:lnTo>
                  <a:pt x="726" y="89"/>
                </a:lnTo>
                <a:lnTo>
                  <a:pt x="735" y="105"/>
                </a:lnTo>
                <a:lnTo>
                  <a:pt x="740" y="154"/>
                </a:lnTo>
                <a:lnTo>
                  <a:pt x="722" y="163"/>
                </a:lnTo>
                <a:lnTo>
                  <a:pt x="726" y="156"/>
                </a:lnTo>
                <a:lnTo>
                  <a:pt x="739" y="147"/>
                </a:lnTo>
                <a:lnTo>
                  <a:pt x="735" y="112"/>
                </a:lnTo>
                <a:lnTo>
                  <a:pt x="731" y="100"/>
                </a:lnTo>
                <a:close/>
                <a:moveTo>
                  <a:pt x="702" y="183"/>
                </a:moveTo>
                <a:lnTo>
                  <a:pt x="705" y="177"/>
                </a:lnTo>
                <a:lnTo>
                  <a:pt x="714" y="168"/>
                </a:lnTo>
                <a:lnTo>
                  <a:pt x="721" y="163"/>
                </a:lnTo>
                <a:lnTo>
                  <a:pt x="717" y="168"/>
                </a:lnTo>
                <a:lnTo>
                  <a:pt x="711" y="173"/>
                </a:lnTo>
                <a:lnTo>
                  <a:pt x="704" y="183"/>
                </a:lnTo>
                <a:lnTo>
                  <a:pt x="702" y="183"/>
                </a:lnTo>
                <a:close/>
                <a:moveTo>
                  <a:pt x="669" y="251"/>
                </a:moveTo>
                <a:lnTo>
                  <a:pt x="668" y="249"/>
                </a:lnTo>
                <a:lnTo>
                  <a:pt x="669" y="249"/>
                </a:lnTo>
                <a:lnTo>
                  <a:pt x="673" y="237"/>
                </a:lnTo>
                <a:lnTo>
                  <a:pt x="675" y="228"/>
                </a:lnTo>
                <a:lnTo>
                  <a:pt x="679" y="221"/>
                </a:lnTo>
                <a:lnTo>
                  <a:pt x="684" y="211"/>
                </a:lnTo>
                <a:lnTo>
                  <a:pt x="674" y="237"/>
                </a:lnTo>
                <a:lnTo>
                  <a:pt x="669" y="251"/>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8" name="Freeform 44"/>
          <p:cNvSpPr>
            <a:spLocks/>
          </p:cNvSpPr>
          <p:nvPr/>
        </p:nvSpPr>
        <p:spPr bwMode="auto">
          <a:xfrm>
            <a:off x="5568959" y="2973647"/>
            <a:ext cx="1346321" cy="391354"/>
          </a:xfrm>
          <a:custGeom>
            <a:avLst/>
            <a:gdLst/>
            <a:ahLst/>
            <a:cxnLst>
              <a:cxn ang="0">
                <a:pos x="533" y="188"/>
              </a:cxn>
              <a:cxn ang="0">
                <a:pos x="522" y="200"/>
              </a:cxn>
              <a:cxn ang="0">
                <a:pos x="487" y="235"/>
              </a:cxn>
              <a:cxn ang="0">
                <a:pos x="458" y="239"/>
              </a:cxn>
              <a:cxn ang="0">
                <a:pos x="403" y="246"/>
              </a:cxn>
              <a:cxn ang="0">
                <a:pos x="302" y="256"/>
              </a:cxn>
              <a:cxn ang="0">
                <a:pos x="232" y="262"/>
              </a:cxn>
              <a:cxn ang="0">
                <a:pos x="168" y="268"/>
              </a:cxn>
              <a:cxn ang="0">
                <a:pos x="112" y="273"/>
              </a:cxn>
              <a:cxn ang="0">
                <a:pos x="51" y="277"/>
              </a:cxn>
              <a:cxn ang="0">
                <a:pos x="12" y="271"/>
              </a:cxn>
              <a:cxn ang="0">
                <a:pos x="18" y="264"/>
              </a:cxn>
              <a:cxn ang="0">
                <a:pos x="19" y="254"/>
              </a:cxn>
              <a:cxn ang="0">
                <a:pos x="10" y="246"/>
              </a:cxn>
              <a:cxn ang="0">
                <a:pos x="15" y="234"/>
              </a:cxn>
              <a:cxn ang="0">
                <a:pos x="14" y="229"/>
              </a:cxn>
              <a:cxn ang="0">
                <a:pos x="9" y="227"/>
              </a:cxn>
              <a:cxn ang="0">
                <a:pos x="17" y="222"/>
              </a:cxn>
              <a:cxn ang="0">
                <a:pos x="24" y="224"/>
              </a:cxn>
              <a:cxn ang="0">
                <a:pos x="24" y="210"/>
              </a:cxn>
              <a:cxn ang="0">
                <a:pos x="29" y="212"/>
              </a:cxn>
              <a:cxn ang="0">
                <a:pos x="33" y="200"/>
              </a:cxn>
              <a:cxn ang="0">
                <a:pos x="31" y="198"/>
              </a:cxn>
              <a:cxn ang="0">
                <a:pos x="29" y="185"/>
              </a:cxn>
              <a:cxn ang="0">
                <a:pos x="39" y="179"/>
              </a:cxn>
              <a:cxn ang="0">
                <a:pos x="46" y="174"/>
              </a:cxn>
              <a:cxn ang="0">
                <a:pos x="42" y="165"/>
              </a:cxn>
              <a:cxn ang="0">
                <a:pos x="50" y="164"/>
              </a:cxn>
              <a:cxn ang="0">
                <a:pos x="45" y="150"/>
              </a:cxn>
              <a:cxn ang="0">
                <a:pos x="52" y="134"/>
              </a:cxn>
              <a:cxn ang="0">
                <a:pos x="43" y="123"/>
              </a:cxn>
              <a:cxn ang="0">
                <a:pos x="57" y="121"/>
              </a:cxn>
              <a:cxn ang="0">
                <a:pos x="50" y="109"/>
              </a:cxn>
              <a:cxn ang="0">
                <a:pos x="55" y="98"/>
              </a:cxn>
              <a:cxn ang="0">
                <a:pos x="59" y="94"/>
              </a:cxn>
              <a:cxn ang="0">
                <a:pos x="71" y="90"/>
              </a:cxn>
              <a:cxn ang="0">
                <a:pos x="141" y="84"/>
              </a:cxn>
              <a:cxn ang="0">
                <a:pos x="179" y="71"/>
              </a:cxn>
              <a:cxn ang="0">
                <a:pos x="208" y="60"/>
              </a:cxn>
              <a:cxn ang="0">
                <a:pos x="260" y="55"/>
              </a:cxn>
              <a:cxn ang="0">
                <a:pos x="333" y="48"/>
              </a:cxn>
              <a:cxn ang="0">
                <a:pos x="407" y="41"/>
              </a:cxn>
              <a:cxn ang="0">
                <a:pos x="451" y="39"/>
              </a:cxn>
              <a:cxn ang="0">
                <a:pos x="522" y="31"/>
              </a:cxn>
              <a:cxn ang="0">
                <a:pos x="577" y="22"/>
              </a:cxn>
              <a:cxn ang="0">
                <a:pos x="612" y="18"/>
              </a:cxn>
              <a:cxn ang="0">
                <a:pos x="670" y="8"/>
              </a:cxn>
              <a:cxn ang="0">
                <a:pos x="711" y="0"/>
              </a:cxn>
              <a:cxn ang="0">
                <a:pos x="708" y="29"/>
              </a:cxn>
              <a:cxn ang="0">
                <a:pos x="702" y="36"/>
              </a:cxn>
              <a:cxn ang="0">
                <a:pos x="685" y="68"/>
              </a:cxn>
              <a:cxn ang="0">
                <a:pos x="670" y="68"/>
              </a:cxn>
              <a:cxn ang="0">
                <a:pos x="654" y="86"/>
              </a:cxn>
              <a:cxn ang="0">
                <a:pos x="642" y="86"/>
              </a:cxn>
              <a:cxn ang="0">
                <a:pos x="639" y="82"/>
              </a:cxn>
              <a:cxn ang="0">
                <a:pos x="627" y="100"/>
              </a:cxn>
              <a:cxn ang="0">
                <a:pos x="620" y="107"/>
              </a:cxn>
              <a:cxn ang="0">
                <a:pos x="604" y="123"/>
              </a:cxn>
              <a:cxn ang="0">
                <a:pos x="593" y="132"/>
              </a:cxn>
              <a:cxn ang="0">
                <a:pos x="582" y="143"/>
              </a:cxn>
              <a:cxn ang="0">
                <a:pos x="564" y="152"/>
              </a:cxn>
              <a:cxn ang="0">
                <a:pos x="543" y="163"/>
              </a:cxn>
            </a:cxnLst>
            <a:rect l="0" t="0" r="r" b="b"/>
            <a:pathLst>
              <a:path w="711" h="281">
                <a:moveTo>
                  <a:pt x="538" y="171"/>
                </a:moveTo>
                <a:lnTo>
                  <a:pt x="533" y="177"/>
                </a:lnTo>
                <a:lnTo>
                  <a:pt x="534" y="182"/>
                </a:lnTo>
                <a:lnTo>
                  <a:pt x="533" y="188"/>
                </a:lnTo>
                <a:lnTo>
                  <a:pt x="533" y="192"/>
                </a:lnTo>
                <a:lnTo>
                  <a:pt x="532" y="194"/>
                </a:lnTo>
                <a:lnTo>
                  <a:pt x="528" y="198"/>
                </a:lnTo>
                <a:lnTo>
                  <a:pt x="522" y="200"/>
                </a:lnTo>
                <a:lnTo>
                  <a:pt x="517" y="198"/>
                </a:lnTo>
                <a:lnTo>
                  <a:pt x="512" y="205"/>
                </a:lnTo>
                <a:lnTo>
                  <a:pt x="513" y="232"/>
                </a:lnTo>
                <a:lnTo>
                  <a:pt x="487" y="235"/>
                </a:lnTo>
                <a:lnTo>
                  <a:pt x="475" y="237"/>
                </a:lnTo>
                <a:lnTo>
                  <a:pt x="471" y="237"/>
                </a:lnTo>
                <a:lnTo>
                  <a:pt x="458" y="239"/>
                </a:lnTo>
                <a:lnTo>
                  <a:pt x="458" y="239"/>
                </a:lnTo>
                <a:lnTo>
                  <a:pt x="432" y="242"/>
                </a:lnTo>
                <a:lnTo>
                  <a:pt x="425" y="243"/>
                </a:lnTo>
                <a:lnTo>
                  <a:pt x="415" y="244"/>
                </a:lnTo>
                <a:lnTo>
                  <a:pt x="403" y="246"/>
                </a:lnTo>
                <a:lnTo>
                  <a:pt x="381" y="248"/>
                </a:lnTo>
                <a:lnTo>
                  <a:pt x="343" y="252"/>
                </a:lnTo>
                <a:lnTo>
                  <a:pt x="342" y="252"/>
                </a:lnTo>
                <a:lnTo>
                  <a:pt x="302" y="256"/>
                </a:lnTo>
                <a:lnTo>
                  <a:pt x="298" y="256"/>
                </a:lnTo>
                <a:lnTo>
                  <a:pt x="266" y="258"/>
                </a:lnTo>
                <a:lnTo>
                  <a:pt x="265" y="258"/>
                </a:lnTo>
                <a:lnTo>
                  <a:pt x="232" y="262"/>
                </a:lnTo>
                <a:lnTo>
                  <a:pt x="200" y="264"/>
                </a:lnTo>
                <a:lnTo>
                  <a:pt x="181" y="266"/>
                </a:lnTo>
                <a:lnTo>
                  <a:pt x="181" y="267"/>
                </a:lnTo>
                <a:lnTo>
                  <a:pt x="168" y="268"/>
                </a:lnTo>
                <a:lnTo>
                  <a:pt x="165" y="268"/>
                </a:lnTo>
                <a:lnTo>
                  <a:pt x="131" y="272"/>
                </a:lnTo>
                <a:lnTo>
                  <a:pt x="128" y="272"/>
                </a:lnTo>
                <a:lnTo>
                  <a:pt x="112" y="273"/>
                </a:lnTo>
                <a:lnTo>
                  <a:pt x="95" y="274"/>
                </a:lnTo>
                <a:lnTo>
                  <a:pt x="83" y="275"/>
                </a:lnTo>
                <a:lnTo>
                  <a:pt x="57" y="277"/>
                </a:lnTo>
                <a:lnTo>
                  <a:pt x="51" y="277"/>
                </a:lnTo>
                <a:lnTo>
                  <a:pt x="0" y="281"/>
                </a:lnTo>
                <a:lnTo>
                  <a:pt x="1" y="275"/>
                </a:lnTo>
                <a:lnTo>
                  <a:pt x="10" y="275"/>
                </a:lnTo>
                <a:lnTo>
                  <a:pt x="12" y="271"/>
                </a:lnTo>
                <a:lnTo>
                  <a:pt x="11" y="267"/>
                </a:lnTo>
                <a:lnTo>
                  <a:pt x="12" y="264"/>
                </a:lnTo>
                <a:lnTo>
                  <a:pt x="13" y="264"/>
                </a:lnTo>
                <a:lnTo>
                  <a:pt x="18" y="264"/>
                </a:lnTo>
                <a:lnTo>
                  <a:pt x="20" y="262"/>
                </a:lnTo>
                <a:lnTo>
                  <a:pt x="20" y="259"/>
                </a:lnTo>
                <a:lnTo>
                  <a:pt x="19" y="256"/>
                </a:lnTo>
                <a:lnTo>
                  <a:pt x="19" y="254"/>
                </a:lnTo>
                <a:lnTo>
                  <a:pt x="17" y="248"/>
                </a:lnTo>
                <a:lnTo>
                  <a:pt x="16" y="248"/>
                </a:lnTo>
                <a:lnTo>
                  <a:pt x="12" y="248"/>
                </a:lnTo>
                <a:lnTo>
                  <a:pt x="10" y="246"/>
                </a:lnTo>
                <a:lnTo>
                  <a:pt x="11" y="242"/>
                </a:lnTo>
                <a:lnTo>
                  <a:pt x="15" y="241"/>
                </a:lnTo>
                <a:lnTo>
                  <a:pt x="16" y="238"/>
                </a:lnTo>
                <a:lnTo>
                  <a:pt x="15" y="234"/>
                </a:lnTo>
                <a:lnTo>
                  <a:pt x="16" y="233"/>
                </a:lnTo>
                <a:lnTo>
                  <a:pt x="17" y="230"/>
                </a:lnTo>
                <a:lnTo>
                  <a:pt x="16" y="229"/>
                </a:lnTo>
                <a:lnTo>
                  <a:pt x="14" y="229"/>
                </a:lnTo>
                <a:lnTo>
                  <a:pt x="12" y="230"/>
                </a:lnTo>
                <a:lnTo>
                  <a:pt x="12" y="233"/>
                </a:lnTo>
                <a:lnTo>
                  <a:pt x="10" y="233"/>
                </a:lnTo>
                <a:lnTo>
                  <a:pt x="9" y="227"/>
                </a:lnTo>
                <a:lnTo>
                  <a:pt x="12" y="225"/>
                </a:lnTo>
                <a:lnTo>
                  <a:pt x="14" y="222"/>
                </a:lnTo>
                <a:lnTo>
                  <a:pt x="16" y="221"/>
                </a:lnTo>
                <a:lnTo>
                  <a:pt x="17" y="222"/>
                </a:lnTo>
                <a:lnTo>
                  <a:pt x="17" y="227"/>
                </a:lnTo>
                <a:lnTo>
                  <a:pt x="18" y="229"/>
                </a:lnTo>
                <a:lnTo>
                  <a:pt x="19" y="229"/>
                </a:lnTo>
                <a:lnTo>
                  <a:pt x="24" y="224"/>
                </a:lnTo>
                <a:lnTo>
                  <a:pt x="19" y="216"/>
                </a:lnTo>
                <a:lnTo>
                  <a:pt x="19" y="213"/>
                </a:lnTo>
                <a:lnTo>
                  <a:pt x="19" y="212"/>
                </a:lnTo>
                <a:lnTo>
                  <a:pt x="24" y="210"/>
                </a:lnTo>
                <a:lnTo>
                  <a:pt x="26" y="214"/>
                </a:lnTo>
                <a:lnTo>
                  <a:pt x="27" y="214"/>
                </a:lnTo>
                <a:lnTo>
                  <a:pt x="29" y="214"/>
                </a:lnTo>
                <a:lnTo>
                  <a:pt x="29" y="212"/>
                </a:lnTo>
                <a:lnTo>
                  <a:pt x="26" y="208"/>
                </a:lnTo>
                <a:lnTo>
                  <a:pt x="26" y="205"/>
                </a:lnTo>
                <a:lnTo>
                  <a:pt x="32" y="200"/>
                </a:lnTo>
                <a:lnTo>
                  <a:pt x="33" y="200"/>
                </a:lnTo>
                <a:lnTo>
                  <a:pt x="34" y="199"/>
                </a:lnTo>
                <a:lnTo>
                  <a:pt x="34" y="196"/>
                </a:lnTo>
                <a:lnTo>
                  <a:pt x="33" y="196"/>
                </a:lnTo>
                <a:lnTo>
                  <a:pt x="31" y="198"/>
                </a:lnTo>
                <a:lnTo>
                  <a:pt x="28" y="196"/>
                </a:lnTo>
                <a:lnTo>
                  <a:pt x="26" y="191"/>
                </a:lnTo>
                <a:lnTo>
                  <a:pt x="26" y="189"/>
                </a:lnTo>
                <a:lnTo>
                  <a:pt x="29" y="185"/>
                </a:lnTo>
                <a:lnTo>
                  <a:pt x="33" y="187"/>
                </a:lnTo>
                <a:lnTo>
                  <a:pt x="35" y="184"/>
                </a:lnTo>
                <a:lnTo>
                  <a:pt x="38" y="182"/>
                </a:lnTo>
                <a:lnTo>
                  <a:pt x="39" y="179"/>
                </a:lnTo>
                <a:lnTo>
                  <a:pt x="41" y="176"/>
                </a:lnTo>
                <a:lnTo>
                  <a:pt x="43" y="177"/>
                </a:lnTo>
                <a:lnTo>
                  <a:pt x="46" y="175"/>
                </a:lnTo>
                <a:lnTo>
                  <a:pt x="46" y="174"/>
                </a:lnTo>
                <a:lnTo>
                  <a:pt x="41" y="171"/>
                </a:lnTo>
                <a:lnTo>
                  <a:pt x="40" y="168"/>
                </a:lnTo>
                <a:lnTo>
                  <a:pt x="40" y="167"/>
                </a:lnTo>
                <a:lnTo>
                  <a:pt x="42" y="165"/>
                </a:lnTo>
                <a:lnTo>
                  <a:pt x="44" y="165"/>
                </a:lnTo>
                <a:lnTo>
                  <a:pt x="48" y="168"/>
                </a:lnTo>
                <a:lnTo>
                  <a:pt x="50" y="167"/>
                </a:lnTo>
                <a:lnTo>
                  <a:pt x="50" y="164"/>
                </a:lnTo>
                <a:lnTo>
                  <a:pt x="48" y="162"/>
                </a:lnTo>
                <a:lnTo>
                  <a:pt x="44" y="158"/>
                </a:lnTo>
                <a:lnTo>
                  <a:pt x="43" y="154"/>
                </a:lnTo>
                <a:lnTo>
                  <a:pt x="45" y="150"/>
                </a:lnTo>
                <a:lnTo>
                  <a:pt x="46" y="143"/>
                </a:lnTo>
                <a:lnTo>
                  <a:pt x="47" y="141"/>
                </a:lnTo>
                <a:lnTo>
                  <a:pt x="54" y="138"/>
                </a:lnTo>
                <a:lnTo>
                  <a:pt x="52" y="134"/>
                </a:lnTo>
                <a:lnTo>
                  <a:pt x="50" y="131"/>
                </a:lnTo>
                <a:lnTo>
                  <a:pt x="45" y="126"/>
                </a:lnTo>
                <a:lnTo>
                  <a:pt x="43" y="124"/>
                </a:lnTo>
                <a:lnTo>
                  <a:pt x="43" y="123"/>
                </a:lnTo>
                <a:lnTo>
                  <a:pt x="45" y="122"/>
                </a:lnTo>
                <a:lnTo>
                  <a:pt x="49" y="124"/>
                </a:lnTo>
                <a:lnTo>
                  <a:pt x="56" y="121"/>
                </a:lnTo>
                <a:lnTo>
                  <a:pt x="57" y="121"/>
                </a:lnTo>
                <a:lnTo>
                  <a:pt x="56" y="118"/>
                </a:lnTo>
                <a:lnTo>
                  <a:pt x="50" y="115"/>
                </a:lnTo>
                <a:lnTo>
                  <a:pt x="48" y="111"/>
                </a:lnTo>
                <a:lnTo>
                  <a:pt x="50" y="109"/>
                </a:lnTo>
                <a:lnTo>
                  <a:pt x="55" y="110"/>
                </a:lnTo>
                <a:lnTo>
                  <a:pt x="57" y="109"/>
                </a:lnTo>
                <a:lnTo>
                  <a:pt x="57" y="104"/>
                </a:lnTo>
                <a:lnTo>
                  <a:pt x="55" y="98"/>
                </a:lnTo>
                <a:lnTo>
                  <a:pt x="57" y="94"/>
                </a:lnTo>
                <a:lnTo>
                  <a:pt x="55" y="91"/>
                </a:lnTo>
                <a:lnTo>
                  <a:pt x="60" y="91"/>
                </a:lnTo>
                <a:lnTo>
                  <a:pt x="59" y="94"/>
                </a:lnTo>
                <a:lnTo>
                  <a:pt x="61" y="97"/>
                </a:lnTo>
                <a:lnTo>
                  <a:pt x="62" y="96"/>
                </a:lnTo>
                <a:lnTo>
                  <a:pt x="65" y="90"/>
                </a:lnTo>
                <a:lnTo>
                  <a:pt x="71" y="90"/>
                </a:lnTo>
                <a:lnTo>
                  <a:pt x="114" y="86"/>
                </a:lnTo>
                <a:lnTo>
                  <a:pt x="114" y="86"/>
                </a:lnTo>
                <a:lnTo>
                  <a:pt x="115" y="86"/>
                </a:lnTo>
                <a:lnTo>
                  <a:pt x="141" y="84"/>
                </a:lnTo>
                <a:lnTo>
                  <a:pt x="142" y="84"/>
                </a:lnTo>
                <a:lnTo>
                  <a:pt x="180" y="81"/>
                </a:lnTo>
                <a:lnTo>
                  <a:pt x="180" y="76"/>
                </a:lnTo>
                <a:lnTo>
                  <a:pt x="179" y="71"/>
                </a:lnTo>
                <a:lnTo>
                  <a:pt x="176" y="59"/>
                </a:lnTo>
                <a:lnTo>
                  <a:pt x="192" y="58"/>
                </a:lnTo>
                <a:lnTo>
                  <a:pt x="194" y="61"/>
                </a:lnTo>
                <a:lnTo>
                  <a:pt x="208" y="60"/>
                </a:lnTo>
                <a:lnTo>
                  <a:pt x="212" y="59"/>
                </a:lnTo>
                <a:lnTo>
                  <a:pt x="237" y="57"/>
                </a:lnTo>
                <a:lnTo>
                  <a:pt x="256" y="55"/>
                </a:lnTo>
                <a:lnTo>
                  <a:pt x="260" y="55"/>
                </a:lnTo>
                <a:lnTo>
                  <a:pt x="285" y="51"/>
                </a:lnTo>
                <a:lnTo>
                  <a:pt x="306" y="49"/>
                </a:lnTo>
                <a:lnTo>
                  <a:pt x="315" y="49"/>
                </a:lnTo>
                <a:lnTo>
                  <a:pt x="333" y="48"/>
                </a:lnTo>
                <a:lnTo>
                  <a:pt x="351" y="47"/>
                </a:lnTo>
                <a:lnTo>
                  <a:pt x="367" y="46"/>
                </a:lnTo>
                <a:lnTo>
                  <a:pt x="397" y="43"/>
                </a:lnTo>
                <a:lnTo>
                  <a:pt x="407" y="41"/>
                </a:lnTo>
                <a:lnTo>
                  <a:pt x="410" y="41"/>
                </a:lnTo>
                <a:lnTo>
                  <a:pt x="433" y="39"/>
                </a:lnTo>
                <a:lnTo>
                  <a:pt x="450" y="39"/>
                </a:lnTo>
                <a:lnTo>
                  <a:pt x="451" y="39"/>
                </a:lnTo>
                <a:lnTo>
                  <a:pt x="495" y="34"/>
                </a:lnTo>
                <a:lnTo>
                  <a:pt x="495" y="34"/>
                </a:lnTo>
                <a:lnTo>
                  <a:pt x="516" y="32"/>
                </a:lnTo>
                <a:lnTo>
                  <a:pt x="522" y="31"/>
                </a:lnTo>
                <a:lnTo>
                  <a:pt x="542" y="29"/>
                </a:lnTo>
                <a:lnTo>
                  <a:pt x="544" y="26"/>
                </a:lnTo>
                <a:lnTo>
                  <a:pt x="561" y="24"/>
                </a:lnTo>
                <a:lnTo>
                  <a:pt x="577" y="22"/>
                </a:lnTo>
                <a:lnTo>
                  <a:pt x="579" y="23"/>
                </a:lnTo>
                <a:lnTo>
                  <a:pt x="582" y="23"/>
                </a:lnTo>
                <a:lnTo>
                  <a:pt x="601" y="19"/>
                </a:lnTo>
                <a:lnTo>
                  <a:pt x="612" y="18"/>
                </a:lnTo>
                <a:lnTo>
                  <a:pt x="632" y="15"/>
                </a:lnTo>
                <a:lnTo>
                  <a:pt x="658" y="10"/>
                </a:lnTo>
                <a:lnTo>
                  <a:pt x="665" y="9"/>
                </a:lnTo>
                <a:lnTo>
                  <a:pt x="670" y="8"/>
                </a:lnTo>
                <a:lnTo>
                  <a:pt x="689" y="6"/>
                </a:lnTo>
                <a:lnTo>
                  <a:pt x="690" y="4"/>
                </a:lnTo>
                <a:lnTo>
                  <a:pt x="697" y="2"/>
                </a:lnTo>
                <a:lnTo>
                  <a:pt x="711" y="0"/>
                </a:lnTo>
                <a:lnTo>
                  <a:pt x="710" y="2"/>
                </a:lnTo>
                <a:lnTo>
                  <a:pt x="709" y="11"/>
                </a:lnTo>
                <a:lnTo>
                  <a:pt x="710" y="17"/>
                </a:lnTo>
                <a:lnTo>
                  <a:pt x="708" y="29"/>
                </a:lnTo>
                <a:lnTo>
                  <a:pt x="709" y="32"/>
                </a:lnTo>
                <a:lnTo>
                  <a:pt x="711" y="34"/>
                </a:lnTo>
                <a:lnTo>
                  <a:pt x="710" y="35"/>
                </a:lnTo>
                <a:lnTo>
                  <a:pt x="702" y="36"/>
                </a:lnTo>
                <a:lnTo>
                  <a:pt x="695" y="42"/>
                </a:lnTo>
                <a:lnTo>
                  <a:pt x="694" y="47"/>
                </a:lnTo>
                <a:lnTo>
                  <a:pt x="689" y="64"/>
                </a:lnTo>
                <a:lnTo>
                  <a:pt x="685" y="68"/>
                </a:lnTo>
                <a:lnTo>
                  <a:pt x="681" y="69"/>
                </a:lnTo>
                <a:lnTo>
                  <a:pt x="678" y="65"/>
                </a:lnTo>
                <a:lnTo>
                  <a:pt x="673" y="64"/>
                </a:lnTo>
                <a:lnTo>
                  <a:pt x="670" y="68"/>
                </a:lnTo>
                <a:lnTo>
                  <a:pt x="665" y="68"/>
                </a:lnTo>
                <a:lnTo>
                  <a:pt x="660" y="73"/>
                </a:lnTo>
                <a:lnTo>
                  <a:pt x="658" y="75"/>
                </a:lnTo>
                <a:lnTo>
                  <a:pt x="654" y="86"/>
                </a:lnTo>
                <a:lnTo>
                  <a:pt x="652" y="90"/>
                </a:lnTo>
                <a:lnTo>
                  <a:pt x="647" y="92"/>
                </a:lnTo>
                <a:lnTo>
                  <a:pt x="643" y="92"/>
                </a:lnTo>
                <a:lnTo>
                  <a:pt x="642" y="86"/>
                </a:lnTo>
                <a:lnTo>
                  <a:pt x="643" y="84"/>
                </a:lnTo>
                <a:lnTo>
                  <a:pt x="642" y="82"/>
                </a:lnTo>
                <a:lnTo>
                  <a:pt x="640" y="81"/>
                </a:lnTo>
                <a:lnTo>
                  <a:pt x="639" y="82"/>
                </a:lnTo>
                <a:lnTo>
                  <a:pt x="629" y="90"/>
                </a:lnTo>
                <a:lnTo>
                  <a:pt x="628" y="91"/>
                </a:lnTo>
                <a:lnTo>
                  <a:pt x="629" y="94"/>
                </a:lnTo>
                <a:lnTo>
                  <a:pt x="627" y="100"/>
                </a:lnTo>
                <a:lnTo>
                  <a:pt x="622" y="97"/>
                </a:lnTo>
                <a:lnTo>
                  <a:pt x="619" y="98"/>
                </a:lnTo>
                <a:lnTo>
                  <a:pt x="617" y="100"/>
                </a:lnTo>
                <a:lnTo>
                  <a:pt x="620" y="107"/>
                </a:lnTo>
                <a:lnTo>
                  <a:pt x="615" y="117"/>
                </a:lnTo>
                <a:lnTo>
                  <a:pt x="614" y="119"/>
                </a:lnTo>
                <a:lnTo>
                  <a:pt x="608" y="119"/>
                </a:lnTo>
                <a:lnTo>
                  <a:pt x="604" y="123"/>
                </a:lnTo>
                <a:lnTo>
                  <a:pt x="601" y="123"/>
                </a:lnTo>
                <a:lnTo>
                  <a:pt x="598" y="129"/>
                </a:lnTo>
                <a:lnTo>
                  <a:pt x="593" y="130"/>
                </a:lnTo>
                <a:lnTo>
                  <a:pt x="593" y="132"/>
                </a:lnTo>
                <a:lnTo>
                  <a:pt x="593" y="133"/>
                </a:lnTo>
                <a:lnTo>
                  <a:pt x="590" y="139"/>
                </a:lnTo>
                <a:lnTo>
                  <a:pt x="585" y="139"/>
                </a:lnTo>
                <a:lnTo>
                  <a:pt x="582" y="143"/>
                </a:lnTo>
                <a:lnTo>
                  <a:pt x="577" y="148"/>
                </a:lnTo>
                <a:lnTo>
                  <a:pt x="574" y="152"/>
                </a:lnTo>
                <a:lnTo>
                  <a:pt x="569" y="154"/>
                </a:lnTo>
                <a:lnTo>
                  <a:pt x="564" y="152"/>
                </a:lnTo>
                <a:lnTo>
                  <a:pt x="560" y="154"/>
                </a:lnTo>
                <a:lnTo>
                  <a:pt x="551" y="157"/>
                </a:lnTo>
                <a:lnTo>
                  <a:pt x="547" y="162"/>
                </a:lnTo>
                <a:lnTo>
                  <a:pt x="543" y="163"/>
                </a:lnTo>
                <a:lnTo>
                  <a:pt x="541" y="167"/>
                </a:lnTo>
                <a:lnTo>
                  <a:pt x="538" y="171"/>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69" name="Freeform 45"/>
          <p:cNvSpPr>
            <a:spLocks noEditPoints="1"/>
          </p:cNvSpPr>
          <p:nvPr/>
        </p:nvSpPr>
        <p:spPr bwMode="auto">
          <a:xfrm>
            <a:off x="2838446" y="3097598"/>
            <a:ext cx="2234400" cy="1845353"/>
          </a:xfrm>
          <a:custGeom>
            <a:avLst/>
            <a:gdLst/>
            <a:ahLst/>
            <a:cxnLst>
              <a:cxn ang="0">
                <a:pos x="154" y="537"/>
              </a:cxn>
              <a:cxn ang="0">
                <a:pos x="348" y="216"/>
              </a:cxn>
              <a:cxn ang="0">
                <a:pos x="616" y="15"/>
              </a:cxn>
              <a:cxn ang="0">
                <a:pos x="619" y="260"/>
              </a:cxn>
              <a:cxn ang="0">
                <a:pos x="662" y="270"/>
              </a:cxn>
              <a:cxn ang="0">
                <a:pos x="701" y="308"/>
              </a:cxn>
              <a:cxn ang="0">
                <a:pos x="745" y="318"/>
              </a:cxn>
              <a:cxn ang="0">
                <a:pos x="783" y="333"/>
              </a:cxn>
              <a:cxn ang="0">
                <a:pos x="808" y="332"/>
              </a:cxn>
              <a:cxn ang="0">
                <a:pos x="839" y="343"/>
              </a:cxn>
              <a:cxn ang="0">
                <a:pos x="858" y="363"/>
              </a:cxn>
              <a:cxn ang="0">
                <a:pos x="875" y="337"/>
              </a:cxn>
              <a:cxn ang="0">
                <a:pos x="901" y="351"/>
              </a:cxn>
              <a:cxn ang="0">
                <a:pos x="939" y="360"/>
              </a:cxn>
              <a:cxn ang="0">
                <a:pos x="953" y="348"/>
              </a:cxn>
              <a:cxn ang="0">
                <a:pos x="985" y="341"/>
              </a:cxn>
              <a:cxn ang="0">
                <a:pos x="1012" y="348"/>
              </a:cxn>
              <a:cxn ang="0">
                <a:pos x="1033" y="341"/>
              </a:cxn>
              <a:cxn ang="0">
                <a:pos x="1049" y="355"/>
              </a:cxn>
              <a:cxn ang="0">
                <a:pos x="1064" y="368"/>
              </a:cxn>
              <a:cxn ang="0">
                <a:pos x="1078" y="373"/>
              </a:cxn>
              <a:cxn ang="0">
                <a:pos x="1089" y="379"/>
              </a:cxn>
              <a:cxn ang="0">
                <a:pos x="1104" y="384"/>
              </a:cxn>
              <a:cxn ang="0">
                <a:pos x="1127" y="467"/>
              </a:cxn>
              <a:cxn ang="0">
                <a:pos x="1144" y="591"/>
              </a:cxn>
              <a:cxn ang="0">
                <a:pos x="1149" y="626"/>
              </a:cxn>
              <a:cxn ang="0">
                <a:pos x="1162" y="644"/>
              </a:cxn>
              <a:cxn ang="0">
                <a:pos x="1169" y="668"/>
              </a:cxn>
              <a:cxn ang="0">
                <a:pos x="1175" y="684"/>
              </a:cxn>
              <a:cxn ang="0">
                <a:pos x="1178" y="702"/>
              </a:cxn>
              <a:cxn ang="0">
                <a:pos x="1170" y="728"/>
              </a:cxn>
              <a:cxn ang="0">
                <a:pos x="1160" y="753"/>
              </a:cxn>
              <a:cxn ang="0">
                <a:pos x="1162" y="783"/>
              </a:cxn>
              <a:cxn ang="0">
                <a:pos x="1160" y="819"/>
              </a:cxn>
              <a:cxn ang="0">
                <a:pos x="1095" y="876"/>
              </a:cxn>
              <a:cxn ang="0">
                <a:pos x="1045" y="876"/>
              </a:cxn>
              <a:cxn ang="0">
                <a:pos x="1031" y="929"/>
              </a:cxn>
              <a:cxn ang="0">
                <a:pos x="931" y="993"/>
              </a:cxn>
              <a:cxn ang="0">
                <a:pos x="916" y="978"/>
              </a:cxn>
              <a:cxn ang="0">
                <a:pos x="893" y="979"/>
              </a:cxn>
              <a:cxn ang="0">
                <a:pos x="879" y="1008"/>
              </a:cxn>
              <a:cxn ang="0">
                <a:pos x="864" y="1043"/>
              </a:cxn>
              <a:cxn ang="0">
                <a:pos x="857" y="1064"/>
              </a:cxn>
              <a:cxn ang="0">
                <a:pos x="821" y="1093"/>
              </a:cxn>
              <a:cxn ang="0">
                <a:pos x="800" y="1150"/>
              </a:cxn>
              <a:cxn ang="0">
                <a:pos x="816" y="1260"/>
              </a:cxn>
              <a:cxn ang="0">
                <a:pos x="797" y="1311"/>
              </a:cxn>
              <a:cxn ang="0">
                <a:pos x="713" y="1281"/>
              </a:cxn>
              <a:cxn ang="0">
                <a:pos x="626" y="1157"/>
              </a:cxn>
              <a:cxn ang="0">
                <a:pos x="549" y="1023"/>
              </a:cxn>
              <a:cxn ang="0">
                <a:pos x="484" y="874"/>
              </a:cxn>
              <a:cxn ang="0">
                <a:pos x="422" y="832"/>
              </a:cxn>
              <a:cxn ang="0">
                <a:pos x="324" y="856"/>
              </a:cxn>
              <a:cxn ang="0">
                <a:pos x="234" y="885"/>
              </a:cxn>
              <a:cxn ang="0">
                <a:pos x="147" y="740"/>
              </a:cxn>
              <a:cxn ang="0">
                <a:pos x="83" y="643"/>
              </a:cxn>
              <a:cxn ang="0">
                <a:pos x="913" y="1018"/>
              </a:cxn>
              <a:cxn ang="0">
                <a:pos x="826" y="1133"/>
              </a:cxn>
              <a:cxn ang="0">
                <a:pos x="820" y="1173"/>
              </a:cxn>
              <a:cxn ang="0">
                <a:pos x="831" y="1249"/>
              </a:cxn>
            </a:cxnLst>
            <a:rect l="0" t="0" r="r" b="b"/>
            <a:pathLst>
              <a:path w="1180" h="1325">
                <a:moveTo>
                  <a:pt x="51" y="601"/>
                </a:moveTo>
                <a:lnTo>
                  <a:pt x="33" y="588"/>
                </a:lnTo>
                <a:lnTo>
                  <a:pt x="21" y="556"/>
                </a:lnTo>
                <a:lnTo>
                  <a:pt x="8" y="548"/>
                </a:lnTo>
                <a:lnTo>
                  <a:pt x="2" y="543"/>
                </a:lnTo>
                <a:lnTo>
                  <a:pt x="2" y="540"/>
                </a:lnTo>
                <a:lnTo>
                  <a:pt x="0" y="534"/>
                </a:lnTo>
                <a:lnTo>
                  <a:pt x="1" y="532"/>
                </a:lnTo>
                <a:lnTo>
                  <a:pt x="2" y="525"/>
                </a:lnTo>
                <a:lnTo>
                  <a:pt x="1" y="523"/>
                </a:lnTo>
                <a:lnTo>
                  <a:pt x="3" y="520"/>
                </a:lnTo>
                <a:lnTo>
                  <a:pt x="25" y="524"/>
                </a:lnTo>
                <a:lnTo>
                  <a:pt x="58" y="527"/>
                </a:lnTo>
                <a:lnTo>
                  <a:pt x="154" y="537"/>
                </a:lnTo>
                <a:lnTo>
                  <a:pt x="161" y="538"/>
                </a:lnTo>
                <a:lnTo>
                  <a:pt x="235" y="544"/>
                </a:lnTo>
                <a:lnTo>
                  <a:pt x="239" y="545"/>
                </a:lnTo>
                <a:lnTo>
                  <a:pt x="261" y="546"/>
                </a:lnTo>
                <a:lnTo>
                  <a:pt x="297" y="550"/>
                </a:lnTo>
                <a:lnTo>
                  <a:pt x="322" y="552"/>
                </a:lnTo>
                <a:lnTo>
                  <a:pt x="322" y="542"/>
                </a:lnTo>
                <a:lnTo>
                  <a:pt x="326" y="490"/>
                </a:lnTo>
                <a:lnTo>
                  <a:pt x="330" y="436"/>
                </a:lnTo>
                <a:lnTo>
                  <a:pt x="335" y="384"/>
                </a:lnTo>
                <a:lnTo>
                  <a:pt x="337" y="360"/>
                </a:lnTo>
                <a:lnTo>
                  <a:pt x="339" y="328"/>
                </a:lnTo>
                <a:lnTo>
                  <a:pt x="344" y="269"/>
                </a:lnTo>
                <a:lnTo>
                  <a:pt x="348" y="216"/>
                </a:lnTo>
                <a:lnTo>
                  <a:pt x="350" y="188"/>
                </a:lnTo>
                <a:lnTo>
                  <a:pt x="352" y="162"/>
                </a:lnTo>
                <a:lnTo>
                  <a:pt x="356" y="107"/>
                </a:lnTo>
                <a:lnTo>
                  <a:pt x="357" y="92"/>
                </a:lnTo>
                <a:lnTo>
                  <a:pt x="359" y="53"/>
                </a:lnTo>
                <a:lnTo>
                  <a:pt x="362" y="0"/>
                </a:lnTo>
                <a:lnTo>
                  <a:pt x="366" y="0"/>
                </a:lnTo>
                <a:lnTo>
                  <a:pt x="435" y="5"/>
                </a:lnTo>
                <a:lnTo>
                  <a:pt x="445" y="5"/>
                </a:lnTo>
                <a:lnTo>
                  <a:pt x="481" y="8"/>
                </a:lnTo>
                <a:lnTo>
                  <a:pt x="525" y="11"/>
                </a:lnTo>
                <a:lnTo>
                  <a:pt x="536" y="11"/>
                </a:lnTo>
                <a:lnTo>
                  <a:pt x="570" y="13"/>
                </a:lnTo>
                <a:lnTo>
                  <a:pt x="616" y="15"/>
                </a:lnTo>
                <a:lnTo>
                  <a:pt x="617" y="15"/>
                </a:lnTo>
                <a:lnTo>
                  <a:pt x="615" y="69"/>
                </a:lnTo>
                <a:lnTo>
                  <a:pt x="614" y="91"/>
                </a:lnTo>
                <a:lnTo>
                  <a:pt x="613" y="124"/>
                </a:lnTo>
                <a:lnTo>
                  <a:pt x="612" y="148"/>
                </a:lnTo>
                <a:lnTo>
                  <a:pt x="611" y="177"/>
                </a:lnTo>
                <a:lnTo>
                  <a:pt x="610" y="196"/>
                </a:lnTo>
                <a:lnTo>
                  <a:pt x="609" y="232"/>
                </a:lnTo>
                <a:lnTo>
                  <a:pt x="608" y="254"/>
                </a:lnTo>
                <a:lnTo>
                  <a:pt x="610" y="254"/>
                </a:lnTo>
                <a:lnTo>
                  <a:pt x="612" y="252"/>
                </a:lnTo>
                <a:lnTo>
                  <a:pt x="614" y="252"/>
                </a:lnTo>
                <a:lnTo>
                  <a:pt x="618" y="257"/>
                </a:lnTo>
                <a:lnTo>
                  <a:pt x="619" y="260"/>
                </a:lnTo>
                <a:lnTo>
                  <a:pt x="621" y="262"/>
                </a:lnTo>
                <a:lnTo>
                  <a:pt x="626" y="269"/>
                </a:lnTo>
                <a:lnTo>
                  <a:pt x="634" y="278"/>
                </a:lnTo>
                <a:lnTo>
                  <a:pt x="641" y="279"/>
                </a:lnTo>
                <a:lnTo>
                  <a:pt x="643" y="277"/>
                </a:lnTo>
                <a:lnTo>
                  <a:pt x="644" y="275"/>
                </a:lnTo>
                <a:lnTo>
                  <a:pt x="645" y="274"/>
                </a:lnTo>
                <a:lnTo>
                  <a:pt x="650" y="276"/>
                </a:lnTo>
                <a:lnTo>
                  <a:pt x="651" y="278"/>
                </a:lnTo>
                <a:lnTo>
                  <a:pt x="655" y="280"/>
                </a:lnTo>
                <a:lnTo>
                  <a:pt x="658" y="280"/>
                </a:lnTo>
                <a:lnTo>
                  <a:pt x="659" y="277"/>
                </a:lnTo>
                <a:lnTo>
                  <a:pt x="660" y="273"/>
                </a:lnTo>
                <a:lnTo>
                  <a:pt x="662" y="270"/>
                </a:lnTo>
                <a:lnTo>
                  <a:pt x="665" y="275"/>
                </a:lnTo>
                <a:lnTo>
                  <a:pt x="670" y="277"/>
                </a:lnTo>
                <a:lnTo>
                  <a:pt x="671" y="280"/>
                </a:lnTo>
                <a:lnTo>
                  <a:pt x="675" y="285"/>
                </a:lnTo>
                <a:lnTo>
                  <a:pt x="676" y="288"/>
                </a:lnTo>
                <a:lnTo>
                  <a:pt x="675" y="295"/>
                </a:lnTo>
                <a:lnTo>
                  <a:pt x="676" y="299"/>
                </a:lnTo>
                <a:lnTo>
                  <a:pt x="677" y="300"/>
                </a:lnTo>
                <a:lnTo>
                  <a:pt x="681" y="302"/>
                </a:lnTo>
                <a:lnTo>
                  <a:pt x="685" y="301"/>
                </a:lnTo>
                <a:lnTo>
                  <a:pt x="690" y="302"/>
                </a:lnTo>
                <a:lnTo>
                  <a:pt x="693" y="301"/>
                </a:lnTo>
                <a:lnTo>
                  <a:pt x="697" y="303"/>
                </a:lnTo>
                <a:lnTo>
                  <a:pt x="701" y="308"/>
                </a:lnTo>
                <a:lnTo>
                  <a:pt x="709" y="310"/>
                </a:lnTo>
                <a:lnTo>
                  <a:pt x="712" y="311"/>
                </a:lnTo>
                <a:lnTo>
                  <a:pt x="718" y="311"/>
                </a:lnTo>
                <a:lnTo>
                  <a:pt x="719" y="309"/>
                </a:lnTo>
                <a:lnTo>
                  <a:pt x="722" y="310"/>
                </a:lnTo>
                <a:lnTo>
                  <a:pt x="725" y="309"/>
                </a:lnTo>
                <a:lnTo>
                  <a:pt x="727" y="309"/>
                </a:lnTo>
                <a:lnTo>
                  <a:pt x="729" y="311"/>
                </a:lnTo>
                <a:lnTo>
                  <a:pt x="731" y="316"/>
                </a:lnTo>
                <a:lnTo>
                  <a:pt x="735" y="320"/>
                </a:lnTo>
                <a:lnTo>
                  <a:pt x="740" y="321"/>
                </a:lnTo>
                <a:lnTo>
                  <a:pt x="743" y="320"/>
                </a:lnTo>
                <a:lnTo>
                  <a:pt x="744" y="318"/>
                </a:lnTo>
                <a:lnTo>
                  <a:pt x="745" y="318"/>
                </a:lnTo>
                <a:lnTo>
                  <a:pt x="746" y="315"/>
                </a:lnTo>
                <a:lnTo>
                  <a:pt x="749" y="311"/>
                </a:lnTo>
                <a:lnTo>
                  <a:pt x="751" y="311"/>
                </a:lnTo>
                <a:lnTo>
                  <a:pt x="755" y="313"/>
                </a:lnTo>
                <a:lnTo>
                  <a:pt x="764" y="315"/>
                </a:lnTo>
                <a:lnTo>
                  <a:pt x="767" y="312"/>
                </a:lnTo>
                <a:lnTo>
                  <a:pt x="770" y="311"/>
                </a:lnTo>
                <a:lnTo>
                  <a:pt x="771" y="312"/>
                </a:lnTo>
                <a:lnTo>
                  <a:pt x="770" y="320"/>
                </a:lnTo>
                <a:lnTo>
                  <a:pt x="772" y="328"/>
                </a:lnTo>
                <a:lnTo>
                  <a:pt x="774" y="330"/>
                </a:lnTo>
                <a:lnTo>
                  <a:pt x="777" y="330"/>
                </a:lnTo>
                <a:lnTo>
                  <a:pt x="780" y="329"/>
                </a:lnTo>
                <a:lnTo>
                  <a:pt x="783" y="333"/>
                </a:lnTo>
                <a:lnTo>
                  <a:pt x="783" y="335"/>
                </a:lnTo>
                <a:lnTo>
                  <a:pt x="782" y="336"/>
                </a:lnTo>
                <a:lnTo>
                  <a:pt x="783" y="337"/>
                </a:lnTo>
                <a:lnTo>
                  <a:pt x="781" y="341"/>
                </a:lnTo>
                <a:lnTo>
                  <a:pt x="781" y="342"/>
                </a:lnTo>
                <a:lnTo>
                  <a:pt x="782" y="344"/>
                </a:lnTo>
                <a:lnTo>
                  <a:pt x="787" y="345"/>
                </a:lnTo>
                <a:lnTo>
                  <a:pt x="790" y="348"/>
                </a:lnTo>
                <a:lnTo>
                  <a:pt x="792" y="348"/>
                </a:lnTo>
                <a:lnTo>
                  <a:pt x="797" y="343"/>
                </a:lnTo>
                <a:lnTo>
                  <a:pt x="800" y="338"/>
                </a:lnTo>
                <a:lnTo>
                  <a:pt x="803" y="337"/>
                </a:lnTo>
                <a:lnTo>
                  <a:pt x="805" y="334"/>
                </a:lnTo>
                <a:lnTo>
                  <a:pt x="808" y="332"/>
                </a:lnTo>
                <a:lnTo>
                  <a:pt x="813" y="334"/>
                </a:lnTo>
                <a:lnTo>
                  <a:pt x="814" y="341"/>
                </a:lnTo>
                <a:lnTo>
                  <a:pt x="815" y="342"/>
                </a:lnTo>
                <a:lnTo>
                  <a:pt x="818" y="342"/>
                </a:lnTo>
                <a:lnTo>
                  <a:pt x="821" y="341"/>
                </a:lnTo>
                <a:lnTo>
                  <a:pt x="824" y="342"/>
                </a:lnTo>
                <a:lnTo>
                  <a:pt x="826" y="342"/>
                </a:lnTo>
                <a:lnTo>
                  <a:pt x="826" y="344"/>
                </a:lnTo>
                <a:lnTo>
                  <a:pt x="826" y="351"/>
                </a:lnTo>
                <a:lnTo>
                  <a:pt x="830" y="352"/>
                </a:lnTo>
                <a:lnTo>
                  <a:pt x="835" y="351"/>
                </a:lnTo>
                <a:lnTo>
                  <a:pt x="836" y="348"/>
                </a:lnTo>
                <a:lnTo>
                  <a:pt x="839" y="346"/>
                </a:lnTo>
                <a:lnTo>
                  <a:pt x="839" y="343"/>
                </a:lnTo>
                <a:lnTo>
                  <a:pt x="842" y="346"/>
                </a:lnTo>
                <a:lnTo>
                  <a:pt x="843" y="348"/>
                </a:lnTo>
                <a:lnTo>
                  <a:pt x="844" y="346"/>
                </a:lnTo>
                <a:lnTo>
                  <a:pt x="844" y="344"/>
                </a:lnTo>
                <a:lnTo>
                  <a:pt x="847" y="342"/>
                </a:lnTo>
                <a:lnTo>
                  <a:pt x="850" y="343"/>
                </a:lnTo>
                <a:lnTo>
                  <a:pt x="852" y="348"/>
                </a:lnTo>
                <a:lnTo>
                  <a:pt x="852" y="350"/>
                </a:lnTo>
                <a:lnTo>
                  <a:pt x="848" y="351"/>
                </a:lnTo>
                <a:lnTo>
                  <a:pt x="847" y="353"/>
                </a:lnTo>
                <a:lnTo>
                  <a:pt x="850" y="361"/>
                </a:lnTo>
                <a:lnTo>
                  <a:pt x="853" y="365"/>
                </a:lnTo>
                <a:lnTo>
                  <a:pt x="856" y="365"/>
                </a:lnTo>
                <a:lnTo>
                  <a:pt x="858" y="363"/>
                </a:lnTo>
                <a:lnTo>
                  <a:pt x="858" y="362"/>
                </a:lnTo>
                <a:lnTo>
                  <a:pt x="858" y="354"/>
                </a:lnTo>
                <a:lnTo>
                  <a:pt x="861" y="352"/>
                </a:lnTo>
                <a:lnTo>
                  <a:pt x="859" y="351"/>
                </a:lnTo>
                <a:lnTo>
                  <a:pt x="859" y="349"/>
                </a:lnTo>
                <a:lnTo>
                  <a:pt x="860" y="349"/>
                </a:lnTo>
                <a:lnTo>
                  <a:pt x="863" y="351"/>
                </a:lnTo>
                <a:lnTo>
                  <a:pt x="865" y="350"/>
                </a:lnTo>
                <a:lnTo>
                  <a:pt x="867" y="346"/>
                </a:lnTo>
                <a:lnTo>
                  <a:pt x="868" y="337"/>
                </a:lnTo>
                <a:lnTo>
                  <a:pt x="869" y="338"/>
                </a:lnTo>
                <a:lnTo>
                  <a:pt x="872" y="337"/>
                </a:lnTo>
                <a:lnTo>
                  <a:pt x="872" y="336"/>
                </a:lnTo>
                <a:lnTo>
                  <a:pt x="875" y="337"/>
                </a:lnTo>
                <a:lnTo>
                  <a:pt x="876" y="341"/>
                </a:lnTo>
                <a:lnTo>
                  <a:pt x="876" y="345"/>
                </a:lnTo>
                <a:lnTo>
                  <a:pt x="878" y="349"/>
                </a:lnTo>
                <a:lnTo>
                  <a:pt x="879" y="349"/>
                </a:lnTo>
                <a:lnTo>
                  <a:pt x="883" y="346"/>
                </a:lnTo>
                <a:lnTo>
                  <a:pt x="884" y="348"/>
                </a:lnTo>
                <a:lnTo>
                  <a:pt x="888" y="352"/>
                </a:lnTo>
                <a:lnTo>
                  <a:pt x="891" y="352"/>
                </a:lnTo>
                <a:lnTo>
                  <a:pt x="893" y="350"/>
                </a:lnTo>
                <a:lnTo>
                  <a:pt x="894" y="343"/>
                </a:lnTo>
                <a:lnTo>
                  <a:pt x="895" y="342"/>
                </a:lnTo>
                <a:lnTo>
                  <a:pt x="902" y="344"/>
                </a:lnTo>
                <a:lnTo>
                  <a:pt x="900" y="349"/>
                </a:lnTo>
                <a:lnTo>
                  <a:pt x="901" y="351"/>
                </a:lnTo>
                <a:lnTo>
                  <a:pt x="904" y="353"/>
                </a:lnTo>
                <a:lnTo>
                  <a:pt x="908" y="354"/>
                </a:lnTo>
                <a:lnTo>
                  <a:pt x="909" y="358"/>
                </a:lnTo>
                <a:lnTo>
                  <a:pt x="910" y="359"/>
                </a:lnTo>
                <a:lnTo>
                  <a:pt x="917" y="358"/>
                </a:lnTo>
                <a:lnTo>
                  <a:pt x="921" y="363"/>
                </a:lnTo>
                <a:lnTo>
                  <a:pt x="923" y="368"/>
                </a:lnTo>
                <a:lnTo>
                  <a:pt x="925" y="368"/>
                </a:lnTo>
                <a:lnTo>
                  <a:pt x="927" y="367"/>
                </a:lnTo>
                <a:lnTo>
                  <a:pt x="928" y="361"/>
                </a:lnTo>
                <a:lnTo>
                  <a:pt x="929" y="359"/>
                </a:lnTo>
                <a:lnTo>
                  <a:pt x="935" y="361"/>
                </a:lnTo>
                <a:lnTo>
                  <a:pt x="937" y="361"/>
                </a:lnTo>
                <a:lnTo>
                  <a:pt x="939" y="360"/>
                </a:lnTo>
                <a:lnTo>
                  <a:pt x="939" y="357"/>
                </a:lnTo>
                <a:lnTo>
                  <a:pt x="941" y="353"/>
                </a:lnTo>
                <a:lnTo>
                  <a:pt x="940" y="353"/>
                </a:lnTo>
                <a:lnTo>
                  <a:pt x="938" y="355"/>
                </a:lnTo>
                <a:lnTo>
                  <a:pt x="937" y="354"/>
                </a:lnTo>
                <a:lnTo>
                  <a:pt x="938" y="352"/>
                </a:lnTo>
                <a:lnTo>
                  <a:pt x="940" y="352"/>
                </a:lnTo>
                <a:lnTo>
                  <a:pt x="943" y="352"/>
                </a:lnTo>
                <a:lnTo>
                  <a:pt x="945" y="351"/>
                </a:lnTo>
                <a:lnTo>
                  <a:pt x="949" y="351"/>
                </a:lnTo>
                <a:lnTo>
                  <a:pt x="951" y="349"/>
                </a:lnTo>
                <a:lnTo>
                  <a:pt x="952" y="351"/>
                </a:lnTo>
                <a:lnTo>
                  <a:pt x="953" y="349"/>
                </a:lnTo>
                <a:lnTo>
                  <a:pt x="953" y="348"/>
                </a:lnTo>
                <a:lnTo>
                  <a:pt x="954" y="346"/>
                </a:lnTo>
                <a:lnTo>
                  <a:pt x="955" y="349"/>
                </a:lnTo>
                <a:lnTo>
                  <a:pt x="957" y="348"/>
                </a:lnTo>
                <a:lnTo>
                  <a:pt x="958" y="345"/>
                </a:lnTo>
                <a:lnTo>
                  <a:pt x="959" y="345"/>
                </a:lnTo>
                <a:lnTo>
                  <a:pt x="967" y="351"/>
                </a:lnTo>
                <a:lnTo>
                  <a:pt x="969" y="351"/>
                </a:lnTo>
                <a:lnTo>
                  <a:pt x="971" y="348"/>
                </a:lnTo>
                <a:lnTo>
                  <a:pt x="973" y="350"/>
                </a:lnTo>
                <a:lnTo>
                  <a:pt x="974" y="346"/>
                </a:lnTo>
                <a:lnTo>
                  <a:pt x="974" y="344"/>
                </a:lnTo>
                <a:lnTo>
                  <a:pt x="975" y="343"/>
                </a:lnTo>
                <a:lnTo>
                  <a:pt x="980" y="344"/>
                </a:lnTo>
                <a:lnTo>
                  <a:pt x="985" y="341"/>
                </a:lnTo>
                <a:lnTo>
                  <a:pt x="987" y="341"/>
                </a:lnTo>
                <a:lnTo>
                  <a:pt x="987" y="340"/>
                </a:lnTo>
                <a:lnTo>
                  <a:pt x="988" y="338"/>
                </a:lnTo>
                <a:lnTo>
                  <a:pt x="991" y="340"/>
                </a:lnTo>
                <a:lnTo>
                  <a:pt x="993" y="343"/>
                </a:lnTo>
                <a:lnTo>
                  <a:pt x="996" y="343"/>
                </a:lnTo>
                <a:lnTo>
                  <a:pt x="994" y="344"/>
                </a:lnTo>
                <a:lnTo>
                  <a:pt x="992" y="344"/>
                </a:lnTo>
                <a:lnTo>
                  <a:pt x="993" y="345"/>
                </a:lnTo>
                <a:lnTo>
                  <a:pt x="996" y="344"/>
                </a:lnTo>
                <a:lnTo>
                  <a:pt x="997" y="346"/>
                </a:lnTo>
                <a:lnTo>
                  <a:pt x="1000" y="345"/>
                </a:lnTo>
                <a:lnTo>
                  <a:pt x="1001" y="348"/>
                </a:lnTo>
                <a:lnTo>
                  <a:pt x="1012" y="348"/>
                </a:lnTo>
                <a:lnTo>
                  <a:pt x="1012" y="344"/>
                </a:lnTo>
                <a:lnTo>
                  <a:pt x="1015" y="345"/>
                </a:lnTo>
                <a:lnTo>
                  <a:pt x="1016" y="345"/>
                </a:lnTo>
                <a:lnTo>
                  <a:pt x="1017" y="341"/>
                </a:lnTo>
                <a:lnTo>
                  <a:pt x="1018" y="344"/>
                </a:lnTo>
                <a:lnTo>
                  <a:pt x="1019" y="343"/>
                </a:lnTo>
                <a:lnTo>
                  <a:pt x="1019" y="338"/>
                </a:lnTo>
                <a:lnTo>
                  <a:pt x="1020" y="335"/>
                </a:lnTo>
                <a:lnTo>
                  <a:pt x="1028" y="338"/>
                </a:lnTo>
                <a:lnTo>
                  <a:pt x="1030" y="338"/>
                </a:lnTo>
                <a:lnTo>
                  <a:pt x="1030" y="341"/>
                </a:lnTo>
                <a:lnTo>
                  <a:pt x="1030" y="342"/>
                </a:lnTo>
                <a:lnTo>
                  <a:pt x="1032" y="341"/>
                </a:lnTo>
                <a:lnTo>
                  <a:pt x="1033" y="341"/>
                </a:lnTo>
                <a:lnTo>
                  <a:pt x="1033" y="344"/>
                </a:lnTo>
                <a:lnTo>
                  <a:pt x="1033" y="345"/>
                </a:lnTo>
                <a:lnTo>
                  <a:pt x="1035" y="341"/>
                </a:lnTo>
                <a:lnTo>
                  <a:pt x="1035" y="344"/>
                </a:lnTo>
                <a:lnTo>
                  <a:pt x="1037" y="345"/>
                </a:lnTo>
                <a:lnTo>
                  <a:pt x="1037" y="348"/>
                </a:lnTo>
                <a:lnTo>
                  <a:pt x="1039" y="348"/>
                </a:lnTo>
                <a:lnTo>
                  <a:pt x="1041" y="349"/>
                </a:lnTo>
                <a:lnTo>
                  <a:pt x="1044" y="348"/>
                </a:lnTo>
                <a:lnTo>
                  <a:pt x="1045" y="350"/>
                </a:lnTo>
                <a:lnTo>
                  <a:pt x="1046" y="351"/>
                </a:lnTo>
                <a:lnTo>
                  <a:pt x="1046" y="353"/>
                </a:lnTo>
                <a:lnTo>
                  <a:pt x="1048" y="353"/>
                </a:lnTo>
                <a:lnTo>
                  <a:pt x="1049" y="355"/>
                </a:lnTo>
                <a:lnTo>
                  <a:pt x="1048" y="357"/>
                </a:lnTo>
                <a:lnTo>
                  <a:pt x="1051" y="359"/>
                </a:lnTo>
                <a:lnTo>
                  <a:pt x="1053" y="361"/>
                </a:lnTo>
                <a:lnTo>
                  <a:pt x="1056" y="361"/>
                </a:lnTo>
                <a:lnTo>
                  <a:pt x="1058" y="362"/>
                </a:lnTo>
                <a:lnTo>
                  <a:pt x="1060" y="361"/>
                </a:lnTo>
                <a:lnTo>
                  <a:pt x="1062" y="361"/>
                </a:lnTo>
                <a:lnTo>
                  <a:pt x="1060" y="362"/>
                </a:lnTo>
                <a:lnTo>
                  <a:pt x="1060" y="363"/>
                </a:lnTo>
                <a:lnTo>
                  <a:pt x="1063" y="363"/>
                </a:lnTo>
                <a:lnTo>
                  <a:pt x="1062" y="366"/>
                </a:lnTo>
                <a:lnTo>
                  <a:pt x="1064" y="366"/>
                </a:lnTo>
                <a:lnTo>
                  <a:pt x="1063" y="367"/>
                </a:lnTo>
                <a:lnTo>
                  <a:pt x="1064" y="368"/>
                </a:lnTo>
                <a:lnTo>
                  <a:pt x="1068" y="369"/>
                </a:lnTo>
                <a:lnTo>
                  <a:pt x="1070" y="368"/>
                </a:lnTo>
                <a:lnTo>
                  <a:pt x="1071" y="368"/>
                </a:lnTo>
                <a:lnTo>
                  <a:pt x="1072" y="370"/>
                </a:lnTo>
                <a:lnTo>
                  <a:pt x="1070" y="371"/>
                </a:lnTo>
                <a:lnTo>
                  <a:pt x="1071" y="373"/>
                </a:lnTo>
                <a:lnTo>
                  <a:pt x="1072" y="371"/>
                </a:lnTo>
                <a:lnTo>
                  <a:pt x="1073" y="369"/>
                </a:lnTo>
                <a:lnTo>
                  <a:pt x="1076" y="371"/>
                </a:lnTo>
                <a:lnTo>
                  <a:pt x="1078" y="370"/>
                </a:lnTo>
                <a:lnTo>
                  <a:pt x="1078" y="371"/>
                </a:lnTo>
                <a:lnTo>
                  <a:pt x="1080" y="371"/>
                </a:lnTo>
                <a:lnTo>
                  <a:pt x="1079" y="373"/>
                </a:lnTo>
                <a:lnTo>
                  <a:pt x="1078" y="373"/>
                </a:lnTo>
                <a:lnTo>
                  <a:pt x="1077" y="373"/>
                </a:lnTo>
                <a:lnTo>
                  <a:pt x="1078" y="374"/>
                </a:lnTo>
                <a:lnTo>
                  <a:pt x="1081" y="373"/>
                </a:lnTo>
                <a:lnTo>
                  <a:pt x="1081" y="374"/>
                </a:lnTo>
                <a:lnTo>
                  <a:pt x="1080" y="375"/>
                </a:lnTo>
                <a:lnTo>
                  <a:pt x="1081" y="376"/>
                </a:lnTo>
                <a:lnTo>
                  <a:pt x="1083" y="375"/>
                </a:lnTo>
                <a:lnTo>
                  <a:pt x="1083" y="377"/>
                </a:lnTo>
                <a:lnTo>
                  <a:pt x="1084" y="376"/>
                </a:lnTo>
                <a:lnTo>
                  <a:pt x="1085" y="377"/>
                </a:lnTo>
                <a:lnTo>
                  <a:pt x="1087" y="376"/>
                </a:lnTo>
                <a:lnTo>
                  <a:pt x="1090" y="375"/>
                </a:lnTo>
                <a:lnTo>
                  <a:pt x="1090" y="377"/>
                </a:lnTo>
                <a:lnTo>
                  <a:pt x="1089" y="379"/>
                </a:lnTo>
                <a:lnTo>
                  <a:pt x="1089" y="380"/>
                </a:lnTo>
                <a:lnTo>
                  <a:pt x="1091" y="379"/>
                </a:lnTo>
                <a:lnTo>
                  <a:pt x="1093" y="383"/>
                </a:lnTo>
                <a:lnTo>
                  <a:pt x="1095" y="383"/>
                </a:lnTo>
                <a:lnTo>
                  <a:pt x="1096" y="380"/>
                </a:lnTo>
                <a:lnTo>
                  <a:pt x="1096" y="383"/>
                </a:lnTo>
                <a:lnTo>
                  <a:pt x="1094" y="384"/>
                </a:lnTo>
                <a:lnTo>
                  <a:pt x="1096" y="386"/>
                </a:lnTo>
                <a:lnTo>
                  <a:pt x="1100" y="383"/>
                </a:lnTo>
                <a:lnTo>
                  <a:pt x="1102" y="385"/>
                </a:lnTo>
                <a:lnTo>
                  <a:pt x="1102" y="382"/>
                </a:lnTo>
                <a:lnTo>
                  <a:pt x="1104" y="380"/>
                </a:lnTo>
                <a:lnTo>
                  <a:pt x="1104" y="382"/>
                </a:lnTo>
                <a:lnTo>
                  <a:pt x="1104" y="384"/>
                </a:lnTo>
                <a:lnTo>
                  <a:pt x="1107" y="380"/>
                </a:lnTo>
                <a:lnTo>
                  <a:pt x="1110" y="380"/>
                </a:lnTo>
                <a:lnTo>
                  <a:pt x="1109" y="384"/>
                </a:lnTo>
                <a:lnTo>
                  <a:pt x="1111" y="384"/>
                </a:lnTo>
                <a:lnTo>
                  <a:pt x="1111" y="380"/>
                </a:lnTo>
                <a:lnTo>
                  <a:pt x="1115" y="379"/>
                </a:lnTo>
                <a:lnTo>
                  <a:pt x="1115" y="383"/>
                </a:lnTo>
                <a:lnTo>
                  <a:pt x="1120" y="383"/>
                </a:lnTo>
                <a:lnTo>
                  <a:pt x="1121" y="380"/>
                </a:lnTo>
                <a:lnTo>
                  <a:pt x="1123" y="382"/>
                </a:lnTo>
                <a:lnTo>
                  <a:pt x="1126" y="384"/>
                </a:lnTo>
                <a:lnTo>
                  <a:pt x="1127" y="419"/>
                </a:lnTo>
                <a:lnTo>
                  <a:pt x="1127" y="450"/>
                </a:lnTo>
                <a:lnTo>
                  <a:pt x="1127" y="467"/>
                </a:lnTo>
                <a:lnTo>
                  <a:pt x="1128" y="491"/>
                </a:lnTo>
                <a:lnTo>
                  <a:pt x="1129" y="528"/>
                </a:lnTo>
                <a:lnTo>
                  <a:pt x="1129" y="551"/>
                </a:lnTo>
                <a:lnTo>
                  <a:pt x="1130" y="576"/>
                </a:lnTo>
                <a:lnTo>
                  <a:pt x="1132" y="577"/>
                </a:lnTo>
                <a:lnTo>
                  <a:pt x="1132" y="578"/>
                </a:lnTo>
                <a:lnTo>
                  <a:pt x="1135" y="583"/>
                </a:lnTo>
                <a:lnTo>
                  <a:pt x="1135" y="585"/>
                </a:lnTo>
                <a:lnTo>
                  <a:pt x="1138" y="586"/>
                </a:lnTo>
                <a:lnTo>
                  <a:pt x="1141" y="586"/>
                </a:lnTo>
                <a:lnTo>
                  <a:pt x="1139" y="588"/>
                </a:lnTo>
                <a:lnTo>
                  <a:pt x="1142" y="588"/>
                </a:lnTo>
                <a:lnTo>
                  <a:pt x="1143" y="592"/>
                </a:lnTo>
                <a:lnTo>
                  <a:pt x="1144" y="591"/>
                </a:lnTo>
                <a:lnTo>
                  <a:pt x="1144" y="594"/>
                </a:lnTo>
                <a:lnTo>
                  <a:pt x="1145" y="598"/>
                </a:lnTo>
                <a:lnTo>
                  <a:pt x="1148" y="600"/>
                </a:lnTo>
                <a:lnTo>
                  <a:pt x="1149" y="603"/>
                </a:lnTo>
                <a:lnTo>
                  <a:pt x="1148" y="606"/>
                </a:lnTo>
                <a:lnTo>
                  <a:pt x="1150" y="609"/>
                </a:lnTo>
                <a:lnTo>
                  <a:pt x="1150" y="611"/>
                </a:lnTo>
                <a:lnTo>
                  <a:pt x="1152" y="611"/>
                </a:lnTo>
                <a:lnTo>
                  <a:pt x="1150" y="616"/>
                </a:lnTo>
                <a:lnTo>
                  <a:pt x="1151" y="618"/>
                </a:lnTo>
                <a:lnTo>
                  <a:pt x="1150" y="618"/>
                </a:lnTo>
                <a:lnTo>
                  <a:pt x="1150" y="623"/>
                </a:lnTo>
                <a:lnTo>
                  <a:pt x="1148" y="623"/>
                </a:lnTo>
                <a:lnTo>
                  <a:pt x="1149" y="626"/>
                </a:lnTo>
                <a:lnTo>
                  <a:pt x="1150" y="627"/>
                </a:lnTo>
                <a:lnTo>
                  <a:pt x="1151" y="629"/>
                </a:lnTo>
                <a:lnTo>
                  <a:pt x="1153" y="633"/>
                </a:lnTo>
                <a:lnTo>
                  <a:pt x="1155" y="633"/>
                </a:lnTo>
                <a:lnTo>
                  <a:pt x="1157" y="632"/>
                </a:lnTo>
                <a:lnTo>
                  <a:pt x="1158" y="634"/>
                </a:lnTo>
                <a:lnTo>
                  <a:pt x="1160" y="634"/>
                </a:lnTo>
                <a:lnTo>
                  <a:pt x="1159" y="637"/>
                </a:lnTo>
                <a:lnTo>
                  <a:pt x="1157" y="637"/>
                </a:lnTo>
                <a:lnTo>
                  <a:pt x="1157" y="638"/>
                </a:lnTo>
                <a:lnTo>
                  <a:pt x="1159" y="642"/>
                </a:lnTo>
                <a:lnTo>
                  <a:pt x="1161" y="641"/>
                </a:lnTo>
                <a:lnTo>
                  <a:pt x="1161" y="643"/>
                </a:lnTo>
                <a:lnTo>
                  <a:pt x="1162" y="644"/>
                </a:lnTo>
                <a:lnTo>
                  <a:pt x="1162" y="645"/>
                </a:lnTo>
                <a:lnTo>
                  <a:pt x="1162" y="646"/>
                </a:lnTo>
                <a:lnTo>
                  <a:pt x="1162" y="648"/>
                </a:lnTo>
                <a:lnTo>
                  <a:pt x="1164" y="649"/>
                </a:lnTo>
                <a:lnTo>
                  <a:pt x="1165" y="652"/>
                </a:lnTo>
                <a:lnTo>
                  <a:pt x="1167" y="652"/>
                </a:lnTo>
                <a:lnTo>
                  <a:pt x="1163" y="658"/>
                </a:lnTo>
                <a:lnTo>
                  <a:pt x="1163" y="659"/>
                </a:lnTo>
                <a:lnTo>
                  <a:pt x="1165" y="662"/>
                </a:lnTo>
                <a:lnTo>
                  <a:pt x="1166" y="662"/>
                </a:lnTo>
                <a:lnTo>
                  <a:pt x="1167" y="663"/>
                </a:lnTo>
                <a:lnTo>
                  <a:pt x="1169" y="663"/>
                </a:lnTo>
                <a:lnTo>
                  <a:pt x="1169" y="665"/>
                </a:lnTo>
                <a:lnTo>
                  <a:pt x="1169" y="668"/>
                </a:lnTo>
                <a:lnTo>
                  <a:pt x="1171" y="669"/>
                </a:lnTo>
                <a:lnTo>
                  <a:pt x="1170" y="673"/>
                </a:lnTo>
                <a:lnTo>
                  <a:pt x="1171" y="676"/>
                </a:lnTo>
                <a:lnTo>
                  <a:pt x="1173" y="676"/>
                </a:lnTo>
                <a:lnTo>
                  <a:pt x="1176" y="674"/>
                </a:lnTo>
                <a:lnTo>
                  <a:pt x="1177" y="675"/>
                </a:lnTo>
                <a:lnTo>
                  <a:pt x="1178" y="676"/>
                </a:lnTo>
                <a:lnTo>
                  <a:pt x="1177" y="676"/>
                </a:lnTo>
                <a:lnTo>
                  <a:pt x="1177" y="677"/>
                </a:lnTo>
                <a:lnTo>
                  <a:pt x="1176" y="678"/>
                </a:lnTo>
                <a:lnTo>
                  <a:pt x="1177" y="682"/>
                </a:lnTo>
                <a:lnTo>
                  <a:pt x="1178" y="682"/>
                </a:lnTo>
                <a:lnTo>
                  <a:pt x="1177" y="683"/>
                </a:lnTo>
                <a:lnTo>
                  <a:pt x="1175" y="684"/>
                </a:lnTo>
                <a:lnTo>
                  <a:pt x="1175" y="685"/>
                </a:lnTo>
                <a:lnTo>
                  <a:pt x="1176" y="686"/>
                </a:lnTo>
                <a:lnTo>
                  <a:pt x="1176" y="687"/>
                </a:lnTo>
                <a:lnTo>
                  <a:pt x="1179" y="688"/>
                </a:lnTo>
                <a:lnTo>
                  <a:pt x="1178" y="691"/>
                </a:lnTo>
                <a:lnTo>
                  <a:pt x="1180" y="693"/>
                </a:lnTo>
                <a:lnTo>
                  <a:pt x="1176" y="695"/>
                </a:lnTo>
                <a:lnTo>
                  <a:pt x="1175" y="695"/>
                </a:lnTo>
                <a:lnTo>
                  <a:pt x="1174" y="698"/>
                </a:lnTo>
                <a:lnTo>
                  <a:pt x="1175" y="699"/>
                </a:lnTo>
                <a:lnTo>
                  <a:pt x="1174" y="700"/>
                </a:lnTo>
                <a:lnTo>
                  <a:pt x="1176" y="701"/>
                </a:lnTo>
                <a:lnTo>
                  <a:pt x="1177" y="702"/>
                </a:lnTo>
                <a:lnTo>
                  <a:pt x="1178" y="702"/>
                </a:lnTo>
                <a:lnTo>
                  <a:pt x="1178" y="706"/>
                </a:lnTo>
                <a:lnTo>
                  <a:pt x="1178" y="707"/>
                </a:lnTo>
                <a:lnTo>
                  <a:pt x="1176" y="707"/>
                </a:lnTo>
                <a:lnTo>
                  <a:pt x="1177" y="709"/>
                </a:lnTo>
                <a:lnTo>
                  <a:pt x="1175" y="709"/>
                </a:lnTo>
                <a:lnTo>
                  <a:pt x="1175" y="711"/>
                </a:lnTo>
                <a:lnTo>
                  <a:pt x="1176" y="713"/>
                </a:lnTo>
                <a:lnTo>
                  <a:pt x="1176" y="715"/>
                </a:lnTo>
                <a:lnTo>
                  <a:pt x="1175" y="717"/>
                </a:lnTo>
                <a:lnTo>
                  <a:pt x="1176" y="717"/>
                </a:lnTo>
                <a:lnTo>
                  <a:pt x="1177" y="718"/>
                </a:lnTo>
                <a:lnTo>
                  <a:pt x="1174" y="721"/>
                </a:lnTo>
                <a:lnTo>
                  <a:pt x="1174" y="725"/>
                </a:lnTo>
                <a:lnTo>
                  <a:pt x="1170" y="728"/>
                </a:lnTo>
                <a:lnTo>
                  <a:pt x="1171" y="731"/>
                </a:lnTo>
                <a:lnTo>
                  <a:pt x="1170" y="731"/>
                </a:lnTo>
                <a:lnTo>
                  <a:pt x="1171" y="733"/>
                </a:lnTo>
                <a:lnTo>
                  <a:pt x="1170" y="736"/>
                </a:lnTo>
                <a:lnTo>
                  <a:pt x="1167" y="737"/>
                </a:lnTo>
                <a:lnTo>
                  <a:pt x="1165" y="742"/>
                </a:lnTo>
                <a:lnTo>
                  <a:pt x="1164" y="742"/>
                </a:lnTo>
                <a:lnTo>
                  <a:pt x="1165" y="744"/>
                </a:lnTo>
                <a:lnTo>
                  <a:pt x="1164" y="745"/>
                </a:lnTo>
                <a:lnTo>
                  <a:pt x="1166" y="746"/>
                </a:lnTo>
                <a:lnTo>
                  <a:pt x="1164" y="746"/>
                </a:lnTo>
                <a:lnTo>
                  <a:pt x="1162" y="749"/>
                </a:lnTo>
                <a:lnTo>
                  <a:pt x="1162" y="751"/>
                </a:lnTo>
                <a:lnTo>
                  <a:pt x="1160" y="753"/>
                </a:lnTo>
                <a:lnTo>
                  <a:pt x="1163" y="757"/>
                </a:lnTo>
                <a:lnTo>
                  <a:pt x="1162" y="758"/>
                </a:lnTo>
                <a:lnTo>
                  <a:pt x="1163" y="759"/>
                </a:lnTo>
                <a:lnTo>
                  <a:pt x="1162" y="760"/>
                </a:lnTo>
                <a:lnTo>
                  <a:pt x="1164" y="762"/>
                </a:lnTo>
                <a:lnTo>
                  <a:pt x="1163" y="764"/>
                </a:lnTo>
                <a:lnTo>
                  <a:pt x="1164" y="766"/>
                </a:lnTo>
                <a:lnTo>
                  <a:pt x="1162" y="767"/>
                </a:lnTo>
                <a:lnTo>
                  <a:pt x="1160" y="770"/>
                </a:lnTo>
                <a:lnTo>
                  <a:pt x="1159" y="774"/>
                </a:lnTo>
                <a:lnTo>
                  <a:pt x="1160" y="775"/>
                </a:lnTo>
                <a:lnTo>
                  <a:pt x="1159" y="777"/>
                </a:lnTo>
                <a:lnTo>
                  <a:pt x="1159" y="778"/>
                </a:lnTo>
                <a:lnTo>
                  <a:pt x="1162" y="783"/>
                </a:lnTo>
                <a:lnTo>
                  <a:pt x="1164" y="784"/>
                </a:lnTo>
                <a:lnTo>
                  <a:pt x="1164" y="791"/>
                </a:lnTo>
                <a:lnTo>
                  <a:pt x="1163" y="793"/>
                </a:lnTo>
                <a:lnTo>
                  <a:pt x="1164" y="798"/>
                </a:lnTo>
                <a:lnTo>
                  <a:pt x="1165" y="799"/>
                </a:lnTo>
                <a:lnTo>
                  <a:pt x="1165" y="802"/>
                </a:lnTo>
                <a:lnTo>
                  <a:pt x="1166" y="802"/>
                </a:lnTo>
                <a:lnTo>
                  <a:pt x="1166" y="803"/>
                </a:lnTo>
                <a:lnTo>
                  <a:pt x="1165" y="803"/>
                </a:lnTo>
                <a:lnTo>
                  <a:pt x="1165" y="806"/>
                </a:lnTo>
                <a:lnTo>
                  <a:pt x="1164" y="806"/>
                </a:lnTo>
                <a:lnTo>
                  <a:pt x="1163" y="808"/>
                </a:lnTo>
                <a:lnTo>
                  <a:pt x="1164" y="812"/>
                </a:lnTo>
                <a:lnTo>
                  <a:pt x="1160" y="819"/>
                </a:lnTo>
                <a:lnTo>
                  <a:pt x="1150" y="821"/>
                </a:lnTo>
                <a:lnTo>
                  <a:pt x="1151" y="825"/>
                </a:lnTo>
                <a:lnTo>
                  <a:pt x="1143" y="843"/>
                </a:lnTo>
                <a:lnTo>
                  <a:pt x="1153" y="860"/>
                </a:lnTo>
                <a:lnTo>
                  <a:pt x="1132" y="860"/>
                </a:lnTo>
                <a:lnTo>
                  <a:pt x="1105" y="875"/>
                </a:lnTo>
                <a:lnTo>
                  <a:pt x="1103" y="876"/>
                </a:lnTo>
                <a:lnTo>
                  <a:pt x="1076" y="891"/>
                </a:lnTo>
                <a:lnTo>
                  <a:pt x="1068" y="900"/>
                </a:lnTo>
                <a:lnTo>
                  <a:pt x="1066" y="898"/>
                </a:lnTo>
                <a:lnTo>
                  <a:pt x="1076" y="886"/>
                </a:lnTo>
                <a:lnTo>
                  <a:pt x="1085" y="878"/>
                </a:lnTo>
                <a:lnTo>
                  <a:pt x="1093" y="881"/>
                </a:lnTo>
                <a:lnTo>
                  <a:pt x="1095" y="876"/>
                </a:lnTo>
                <a:lnTo>
                  <a:pt x="1091" y="877"/>
                </a:lnTo>
                <a:lnTo>
                  <a:pt x="1089" y="876"/>
                </a:lnTo>
                <a:lnTo>
                  <a:pt x="1086" y="873"/>
                </a:lnTo>
                <a:lnTo>
                  <a:pt x="1066" y="878"/>
                </a:lnTo>
                <a:lnTo>
                  <a:pt x="1073" y="864"/>
                </a:lnTo>
                <a:lnTo>
                  <a:pt x="1073" y="852"/>
                </a:lnTo>
                <a:lnTo>
                  <a:pt x="1070" y="848"/>
                </a:lnTo>
                <a:lnTo>
                  <a:pt x="1062" y="851"/>
                </a:lnTo>
                <a:lnTo>
                  <a:pt x="1056" y="862"/>
                </a:lnTo>
                <a:lnTo>
                  <a:pt x="1052" y="861"/>
                </a:lnTo>
                <a:lnTo>
                  <a:pt x="1037" y="846"/>
                </a:lnTo>
                <a:lnTo>
                  <a:pt x="1042" y="858"/>
                </a:lnTo>
                <a:lnTo>
                  <a:pt x="1047" y="861"/>
                </a:lnTo>
                <a:lnTo>
                  <a:pt x="1045" y="876"/>
                </a:lnTo>
                <a:lnTo>
                  <a:pt x="1054" y="883"/>
                </a:lnTo>
                <a:lnTo>
                  <a:pt x="1048" y="889"/>
                </a:lnTo>
                <a:lnTo>
                  <a:pt x="1051" y="887"/>
                </a:lnTo>
                <a:lnTo>
                  <a:pt x="1050" y="892"/>
                </a:lnTo>
                <a:lnTo>
                  <a:pt x="1054" y="893"/>
                </a:lnTo>
                <a:lnTo>
                  <a:pt x="1054" y="890"/>
                </a:lnTo>
                <a:lnTo>
                  <a:pt x="1056" y="895"/>
                </a:lnTo>
                <a:lnTo>
                  <a:pt x="1063" y="899"/>
                </a:lnTo>
                <a:lnTo>
                  <a:pt x="1056" y="896"/>
                </a:lnTo>
                <a:lnTo>
                  <a:pt x="1055" y="907"/>
                </a:lnTo>
                <a:lnTo>
                  <a:pt x="1051" y="904"/>
                </a:lnTo>
                <a:lnTo>
                  <a:pt x="1040" y="920"/>
                </a:lnTo>
                <a:lnTo>
                  <a:pt x="1032" y="920"/>
                </a:lnTo>
                <a:lnTo>
                  <a:pt x="1031" y="929"/>
                </a:lnTo>
                <a:lnTo>
                  <a:pt x="1028" y="932"/>
                </a:lnTo>
                <a:lnTo>
                  <a:pt x="1023" y="946"/>
                </a:lnTo>
                <a:lnTo>
                  <a:pt x="998" y="968"/>
                </a:lnTo>
                <a:lnTo>
                  <a:pt x="983" y="978"/>
                </a:lnTo>
                <a:lnTo>
                  <a:pt x="984" y="975"/>
                </a:lnTo>
                <a:lnTo>
                  <a:pt x="973" y="976"/>
                </a:lnTo>
                <a:lnTo>
                  <a:pt x="959" y="983"/>
                </a:lnTo>
                <a:lnTo>
                  <a:pt x="957" y="991"/>
                </a:lnTo>
                <a:lnTo>
                  <a:pt x="982" y="978"/>
                </a:lnTo>
                <a:lnTo>
                  <a:pt x="934" y="1007"/>
                </a:lnTo>
                <a:lnTo>
                  <a:pt x="954" y="994"/>
                </a:lnTo>
                <a:lnTo>
                  <a:pt x="955" y="987"/>
                </a:lnTo>
                <a:lnTo>
                  <a:pt x="931" y="996"/>
                </a:lnTo>
                <a:lnTo>
                  <a:pt x="931" y="993"/>
                </a:lnTo>
                <a:lnTo>
                  <a:pt x="939" y="992"/>
                </a:lnTo>
                <a:lnTo>
                  <a:pt x="931" y="989"/>
                </a:lnTo>
                <a:lnTo>
                  <a:pt x="939" y="974"/>
                </a:lnTo>
                <a:lnTo>
                  <a:pt x="934" y="983"/>
                </a:lnTo>
                <a:lnTo>
                  <a:pt x="926" y="986"/>
                </a:lnTo>
                <a:lnTo>
                  <a:pt x="928" y="981"/>
                </a:lnTo>
                <a:lnTo>
                  <a:pt x="923" y="990"/>
                </a:lnTo>
                <a:lnTo>
                  <a:pt x="919" y="991"/>
                </a:lnTo>
                <a:lnTo>
                  <a:pt x="917" y="985"/>
                </a:lnTo>
                <a:lnTo>
                  <a:pt x="917" y="978"/>
                </a:lnTo>
                <a:lnTo>
                  <a:pt x="913" y="979"/>
                </a:lnTo>
                <a:lnTo>
                  <a:pt x="911" y="975"/>
                </a:lnTo>
                <a:lnTo>
                  <a:pt x="912" y="982"/>
                </a:lnTo>
                <a:lnTo>
                  <a:pt x="916" y="978"/>
                </a:lnTo>
                <a:lnTo>
                  <a:pt x="915" y="989"/>
                </a:lnTo>
                <a:lnTo>
                  <a:pt x="918" y="992"/>
                </a:lnTo>
                <a:lnTo>
                  <a:pt x="907" y="999"/>
                </a:lnTo>
                <a:lnTo>
                  <a:pt x="912" y="993"/>
                </a:lnTo>
                <a:lnTo>
                  <a:pt x="910" y="986"/>
                </a:lnTo>
                <a:lnTo>
                  <a:pt x="908" y="993"/>
                </a:lnTo>
                <a:lnTo>
                  <a:pt x="905" y="992"/>
                </a:lnTo>
                <a:lnTo>
                  <a:pt x="905" y="987"/>
                </a:lnTo>
                <a:lnTo>
                  <a:pt x="900" y="989"/>
                </a:lnTo>
                <a:lnTo>
                  <a:pt x="900" y="982"/>
                </a:lnTo>
                <a:lnTo>
                  <a:pt x="900" y="968"/>
                </a:lnTo>
                <a:lnTo>
                  <a:pt x="900" y="982"/>
                </a:lnTo>
                <a:lnTo>
                  <a:pt x="897" y="978"/>
                </a:lnTo>
                <a:lnTo>
                  <a:pt x="893" y="979"/>
                </a:lnTo>
                <a:lnTo>
                  <a:pt x="891" y="984"/>
                </a:lnTo>
                <a:lnTo>
                  <a:pt x="896" y="991"/>
                </a:lnTo>
                <a:lnTo>
                  <a:pt x="896" y="998"/>
                </a:lnTo>
                <a:lnTo>
                  <a:pt x="901" y="996"/>
                </a:lnTo>
                <a:lnTo>
                  <a:pt x="908" y="1004"/>
                </a:lnTo>
                <a:lnTo>
                  <a:pt x="901" y="1009"/>
                </a:lnTo>
                <a:lnTo>
                  <a:pt x="905" y="1010"/>
                </a:lnTo>
                <a:lnTo>
                  <a:pt x="908" y="1006"/>
                </a:lnTo>
                <a:lnTo>
                  <a:pt x="917" y="1014"/>
                </a:lnTo>
                <a:lnTo>
                  <a:pt x="891" y="1028"/>
                </a:lnTo>
                <a:lnTo>
                  <a:pt x="887" y="1025"/>
                </a:lnTo>
                <a:lnTo>
                  <a:pt x="887" y="1018"/>
                </a:lnTo>
                <a:lnTo>
                  <a:pt x="884" y="1017"/>
                </a:lnTo>
                <a:lnTo>
                  <a:pt x="879" y="1008"/>
                </a:lnTo>
                <a:lnTo>
                  <a:pt x="876" y="1011"/>
                </a:lnTo>
                <a:lnTo>
                  <a:pt x="879" y="1011"/>
                </a:lnTo>
                <a:lnTo>
                  <a:pt x="881" y="1016"/>
                </a:lnTo>
                <a:lnTo>
                  <a:pt x="880" y="1018"/>
                </a:lnTo>
                <a:lnTo>
                  <a:pt x="873" y="1017"/>
                </a:lnTo>
                <a:lnTo>
                  <a:pt x="879" y="1023"/>
                </a:lnTo>
                <a:lnTo>
                  <a:pt x="879" y="1028"/>
                </a:lnTo>
                <a:lnTo>
                  <a:pt x="878" y="1033"/>
                </a:lnTo>
                <a:lnTo>
                  <a:pt x="880" y="1039"/>
                </a:lnTo>
                <a:lnTo>
                  <a:pt x="877" y="1040"/>
                </a:lnTo>
                <a:lnTo>
                  <a:pt x="863" y="1052"/>
                </a:lnTo>
                <a:lnTo>
                  <a:pt x="868" y="1034"/>
                </a:lnTo>
                <a:lnTo>
                  <a:pt x="861" y="1040"/>
                </a:lnTo>
                <a:lnTo>
                  <a:pt x="864" y="1043"/>
                </a:lnTo>
                <a:lnTo>
                  <a:pt x="861" y="1052"/>
                </a:lnTo>
                <a:lnTo>
                  <a:pt x="856" y="1049"/>
                </a:lnTo>
                <a:lnTo>
                  <a:pt x="857" y="1041"/>
                </a:lnTo>
                <a:lnTo>
                  <a:pt x="846" y="1050"/>
                </a:lnTo>
                <a:lnTo>
                  <a:pt x="846" y="1045"/>
                </a:lnTo>
                <a:lnTo>
                  <a:pt x="843" y="1046"/>
                </a:lnTo>
                <a:lnTo>
                  <a:pt x="844" y="1051"/>
                </a:lnTo>
                <a:lnTo>
                  <a:pt x="835" y="1058"/>
                </a:lnTo>
                <a:lnTo>
                  <a:pt x="836" y="1059"/>
                </a:lnTo>
                <a:lnTo>
                  <a:pt x="834" y="1062"/>
                </a:lnTo>
                <a:lnTo>
                  <a:pt x="837" y="1060"/>
                </a:lnTo>
                <a:lnTo>
                  <a:pt x="847" y="1059"/>
                </a:lnTo>
                <a:lnTo>
                  <a:pt x="857" y="1052"/>
                </a:lnTo>
                <a:lnTo>
                  <a:pt x="857" y="1064"/>
                </a:lnTo>
                <a:lnTo>
                  <a:pt x="847" y="1076"/>
                </a:lnTo>
                <a:lnTo>
                  <a:pt x="840" y="1089"/>
                </a:lnTo>
                <a:lnTo>
                  <a:pt x="836" y="1087"/>
                </a:lnTo>
                <a:lnTo>
                  <a:pt x="839" y="1086"/>
                </a:lnTo>
                <a:lnTo>
                  <a:pt x="831" y="1081"/>
                </a:lnTo>
                <a:lnTo>
                  <a:pt x="825" y="1085"/>
                </a:lnTo>
                <a:lnTo>
                  <a:pt x="826" y="1081"/>
                </a:lnTo>
                <a:lnTo>
                  <a:pt x="813" y="1083"/>
                </a:lnTo>
                <a:lnTo>
                  <a:pt x="812" y="1081"/>
                </a:lnTo>
                <a:lnTo>
                  <a:pt x="809" y="1082"/>
                </a:lnTo>
                <a:lnTo>
                  <a:pt x="811" y="1084"/>
                </a:lnTo>
                <a:lnTo>
                  <a:pt x="813" y="1086"/>
                </a:lnTo>
                <a:lnTo>
                  <a:pt x="822" y="1085"/>
                </a:lnTo>
                <a:lnTo>
                  <a:pt x="821" y="1093"/>
                </a:lnTo>
                <a:lnTo>
                  <a:pt x="828" y="1100"/>
                </a:lnTo>
                <a:lnTo>
                  <a:pt x="825" y="1100"/>
                </a:lnTo>
                <a:lnTo>
                  <a:pt x="828" y="1102"/>
                </a:lnTo>
                <a:lnTo>
                  <a:pt x="825" y="1109"/>
                </a:lnTo>
                <a:lnTo>
                  <a:pt x="821" y="1109"/>
                </a:lnTo>
                <a:lnTo>
                  <a:pt x="825" y="1110"/>
                </a:lnTo>
                <a:lnTo>
                  <a:pt x="829" y="1101"/>
                </a:lnTo>
                <a:lnTo>
                  <a:pt x="835" y="1103"/>
                </a:lnTo>
                <a:lnTo>
                  <a:pt x="827" y="1118"/>
                </a:lnTo>
                <a:lnTo>
                  <a:pt x="819" y="1148"/>
                </a:lnTo>
                <a:lnTo>
                  <a:pt x="810" y="1148"/>
                </a:lnTo>
                <a:lnTo>
                  <a:pt x="810" y="1133"/>
                </a:lnTo>
                <a:lnTo>
                  <a:pt x="808" y="1144"/>
                </a:lnTo>
                <a:lnTo>
                  <a:pt x="800" y="1150"/>
                </a:lnTo>
                <a:lnTo>
                  <a:pt x="787" y="1135"/>
                </a:lnTo>
                <a:lnTo>
                  <a:pt x="793" y="1150"/>
                </a:lnTo>
                <a:lnTo>
                  <a:pt x="783" y="1151"/>
                </a:lnTo>
                <a:lnTo>
                  <a:pt x="806" y="1158"/>
                </a:lnTo>
                <a:lnTo>
                  <a:pt x="818" y="1154"/>
                </a:lnTo>
                <a:lnTo>
                  <a:pt x="810" y="1176"/>
                </a:lnTo>
                <a:lnTo>
                  <a:pt x="812" y="1186"/>
                </a:lnTo>
                <a:lnTo>
                  <a:pt x="804" y="1189"/>
                </a:lnTo>
                <a:lnTo>
                  <a:pt x="804" y="1204"/>
                </a:lnTo>
                <a:lnTo>
                  <a:pt x="810" y="1211"/>
                </a:lnTo>
                <a:lnTo>
                  <a:pt x="813" y="1234"/>
                </a:lnTo>
                <a:lnTo>
                  <a:pt x="816" y="1244"/>
                </a:lnTo>
                <a:lnTo>
                  <a:pt x="811" y="1249"/>
                </a:lnTo>
                <a:lnTo>
                  <a:pt x="816" y="1260"/>
                </a:lnTo>
                <a:lnTo>
                  <a:pt x="822" y="1264"/>
                </a:lnTo>
                <a:lnTo>
                  <a:pt x="823" y="1285"/>
                </a:lnTo>
                <a:lnTo>
                  <a:pt x="832" y="1299"/>
                </a:lnTo>
                <a:lnTo>
                  <a:pt x="829" y="1307"/>
                </a:lnTo>
                <a:lnTo>
                  <a:pt x="836" y="1306"/>
                </a:lnTo>
                <a:lnTo>
                  <a:pt x="840" y="1312"/>
                </a:lnTo>
                <a:lnTo>
                  <a:pt x="827" y="1311"/>
                </a:lnTo>
                <a:lnTo>
                  <a:pt x="827" y="1315"/>
                </a:lnTo>
                <a:lnTo>
                  <a:pt x="820" y="1317"/>
                </a:lnTo>
                <a:lnTo>
                  <a:pt x="819" y="1325"/>
                </a:lnTo>
                <a:lnTo>
                  <a:pt x="814" y="1325"/>
                </a:lnTo>
                <a:lnTo>
                  <a:pt x="799" y="1315"/>
                </a:lnTo>
                <a:lnTo>
                  <a:pt x="800" y="1312"/>
                </a:lnTo>
                <a:lnTo>
                  <a:pt x="797" y="1311"/>
                </a:lnTo>
                <a:lnTo>
                  <a:pt x="794" y="1303"/>
                </a:lnTo>
                <a:lnTo>
                  <a:pt x="773" y="1299"/>
                </a:lnTo>
                <a:lnTo>
                  <a:pt x="756" y="1299"/>
                </a:lnTo>
                <a:lnTo>
                  <a:pt x="752" y="1301"/>
                </a:lnTo>
                <a:lnTo>
                  <a:pt x="751" y="1298"/>
                </a:lnTo>
                <a:lnTo>
                  <a:pt x="741" y="1299"/>
                </a:lnTo>
                <a:lnTo>
                  <a:pt x="731" y="1293"/>
                </a:lnTo>
                <a:lnTo>
                  <a:pt x="733" y="1291"/>
                </a:lnTo>
                <a:lnTo>
                  <a:pt x="731" y="1289"/>
                </a:lnTo>
                <a:lnTo>
                  <a:pt x="728" y="1291"/>
                </a:lnTo>
                <a:lnTo>
                  <a:pt x="727" y="1285"/>
                </a:lnTo>
                <a:lnTo>
                  <a:pt x="723" y="1286"/>
                </a:lnTo>
                <a:lnTo>
                  <a:pt x="716" y="1278"/>
                </a:lnTo>
                <a:lnTo>
                  <a:pt x="713" y="1281"/>
                </a:lnTo>
                <a:lnTo>
                  <a:pt x="702" y="1273"/>
                </a:lnTo>
                <a:lnTo>
                  <a:pt x="695" y="1275"/>
                </a:lnTo>
                <a:lnTo>
                  <a:pt x="681" y="1258"/>
                </a:lnTo>
                <a:lnTo>
                  <a:pt x="673" y="1260"/>
                </a:lnTo>
                <a:lnTo>
                  <a:pt x="670" y="1256"/>
                </a:lnTo>
                <a:lnTo>
                  <a:pt x="654" y="1252"/>
                </a:lnTo>
                <a:lnTo>
                  <a:pt x="654" y="1244"/>
                </a:lnTo>
                <a:lnTo>
                  <a:pt x="648" y="1236"/>
                </a:lnTo>
                <a:lnTo>
                  <a:pt x="649" y="1233"/>
                </a:lnTo>
                <a:lnTo>
                  <a:pt x="638" y="1199"/>
                </a:lnTo>
                <a:lnTo>
                  <a:pt x="629" y="1187"/>
                </a:lnTo>
                <a:lnTo>
                  <a:pt x="629" y="1182"/>
                </a:lnTo>
                <a:lnTo>
                  <a:pt x="623" y="1177"/>
                </a:lnTo>
                <a:lnTo>
                  <a:pt x="626" y="1157"/>
                </a:lnTo>
                <a:lnTo>
                  <a:pt x="623" y="1148"/>
                </a:lnTo>
                <a:lnTo>
                  <a:pt x="616" y="1142"/>
                </a:lnTo>
                <a:lnTo>
                  <a:pt x="621" y="1122"/>
                </a:lnTo>
                <a:lnTo>
                  <a:pt x="618" y="1119"/>
                </a:lnTo>
                <a:lnTo>
                  <a:pt x="616" y="1107"/>
                </a:lnTo>
                <a:lnTo>
                  <a:pt x="601" y="1100"/>
                </a:lnTo>
                <a:lnTo>
                  <a:pt x="592" y="1085"/>
                </a:lnTo>
                <a:lnTo>
                  <a:pt x="586" y="1083"/>
                </a:lnTo>
                <a:lnTo>
                  <a:pt x="581" y="1059"/>
                </a:lnTo>
                <a:lnTo>
                  <a:pt x="577" y="1057"/>
                </a:lnTo>
                <a:lnTo>
                  <a:pt x="567" y="1039"/>
                </a:lnTo>
                <a:lnTo>
                  <a:pt x="556" y="1032"/>
                </a:lnTo>
                <a:lnTo>
                  <a:pt x="555" y="1027"/>
                </a:lnTo>
                <a:lnTo>
                  <a:pt x="549" y="1023"/>
                </a:lnTo>
                <a:lnTo>
                  <a:pt x="550" y="1018"/>
                </a:lnTo>
                <a:lnTo>
                  <a:pt x="545" y="1008"/>
                </a:lnTo>
                <a:lnTo>
                  <a:pt x="542" y="998"/>
                </a:lnTo>
                <a:lnTo>
                  <a:pt x="546" y="995"/>
                </a:lnTo>
                <a:lnTo>
                  <a:pt x="539" y="990"/>
                </a:lnTo>
                <a:lnTo>
                  <a:pt x="540" y="984"/>
                </a:lnTo>
                <a:lnTo>
                  <a:pt x="532" y="975"/>
                </a:lnTo>
                <a:lnTo>
                  <a:pt x="524" y="946"/>
                </a:lnTo>
                <a:lnTo>
                  <a:pt x="520" y="943"/>
                </a:lnTo>
                <a:lnTo>
                  <a:pt x="519" y="924"/>
                </a:lnTo>
                <a:lnTo>
                  <a:pt x="509" y="912"/>
                </a:lnTo>
                <a:lnTo>
                  <a:pt x="507" y="903"/>
                </a:lnTo>
                <a:lnTo>
                  <a:pt x="489" y="886"/>
                </a:lnTo>
                <a:lnTo>
                  <a:pt x="484" y="874"/>
                </a:lnTo>
                <a:lnTo>
                  <a:pt x="466" y="866"/>
                </a:lnTo>
                <a:lnTo>
                  <a:pt x="468" y="853"/>
                </a:lnTo>
                <a:lnTo>
                  <a:pt x="463" y="859"/>
                </a:lnTo>
                <a:lnTo>
                  <a:pt x="463" y="851"/>
                </a:lnTo>
                <a:lnTo>
                  <a:pt x="457" y="850"/>
                </a:lnTo>
                <a:lnTo>
                  <a:pt x="453" y="839"/>
                </a:lnTo>
                <a:lnTo>
                  <a:pt x="455" y="836"/>
                </a:lnTo>
                <a:lnTo>
                  <a:pt x="451" y="836"/>
                </a:lnTo>
                <a:lnTo>
                  <a:pt x="449" y="833"/>
                </a:lnTo>
                <a:lnTo>
                  <a:pt x="442" y="836"/>
                </a:lnTo>
                <a:lnTo>
                  <a:pt x="442" y="831"/>
                </a:lnTo>
                <a:lnTo>
                  <a:pt x="438" y="835"/>
                </a:lnTo>
                <a:lnTo>
                  <a:pt x="433" y="836"/>
                </a:lnTo>
                <a:lnTo>
                  <a:pt x="422" y="832"/>
                </a:lnTo>
                <a:lnTo>
                  <a:pt x="418" y="832"/>
                </a:lnTo>
                <a:lnTo>
                  <a:pt x="417" y="828"/>
                </a:lnTo>
                <a:lnTo>
                  <a:pt x="407" y="831"/>
                </a:lnTo>
                <a:lnTo>
                  <a:pt x="403" y="826"/>
                </a:lnTo>
                <a:lnTo>
                  <a:pt x="394" y="829"/>
                </a:lnTo>
                <a:lnTo>
                  <a:pt x="371" y="817"/>
                </a:lnTo>
                <a:lnTo>
                  <a:pt x="367" y="820"/>
                </a:lnTo>
                <a:lnTo>
                  <a:pt x="364" y="829"/>
                </a:lnTo>
                <a:lnTo>
                  <a:pt x="354" y="827"/>
                </a:lnTo>
                <a:lnTo>
                  <a:pt x="348" y="831"/>
                </a:lnTo>
                <a:lnTo>
                  <a:pt x="346" y="827"/>
                </a:lnTo>
                <a:lnTo>
                  <a:pt x="341" y="833"/>
                </a:lnTo>
                <a:lnTo>
                  <a:pt x="337" y="831"/>
                </a:lnTo>
                <a:lnTo>
                  <a:pt x="324" y="856"/>
                </a:lnTo>
                <a:lnTo>
                  <a:pt x="321" y="870"/>
                </a:lnTo>
                <a:lnTo>
                  <a:pt x="315" y="877"/>
                </a:lnTo>
                <a:lnTo>
                  <a:pt x="312" y="887"/>
                </a:lnTo>
                <a:lnTo>
                  <a:pt x="315" y="892"/>
                </a:lnTo>
                <a:lnTo>
                  <a:pt x="304" y="895"/>
                </a:lnTo>
                <a:lnTo>
                  <a:pt x="287" y="920"/>
                </a:lnTo>
                <a:lnTo>
                  <a:pt x="276" y="916"/>
                </a:lnTo>
                <a:lnTo>
                  <a:pt x="275" y="918"/>
                </a:lnTo>
                <a:lnTo>
                  <a:pt x="271" y="910"/>
                </a:lnTo>
                <a:lnTo>
                  <a:pt x="266" y="912"/>
                </a:lnTo>
                <a:lnTo>
                  <a:pt x="258" y="907"/>
                </a:lnTo>
                <a:lnTo>
                  <a:pt x="254" y="898"/>
                </a:lnTo>
                <a:lnTo>
                  <a:pt x="235" y="891"/>
                </a:lnTo>
                <a:lnTo>
                  <a:pt x="234" y="885"/>
                </a:lnTo>
                <a:lnTo>
                  <a:pt x="230" y="885"/>
                </a:lnTo>
                <a:lnTo>
                  <a:pt x="232" y="879"/>
                </a:lnTo>
                <a:lnTo>
                  <a:pt x="230" y="881"/>
                </a:lnTo>
                <a:lnTo>
                  <a:pt x="207" y="871"/>
                </a:lnTo>
                <a:lnTo>
                  <a:pt x="197" y="861"/>
                </a:lnTo>
                <a:lnTo>
                  <a:pt x="194" y="851"/>
                </a:lnTo>
                <a:lnTo>
                  <a:pt x="179" y="841"/>
                </a:lnTo>
                <a:lnTo>
                  <a:pt x="165" y="824"/>
                </a:lnTo>
                <a:lnTo>
                  <a:pt x="163" y="808"/>
                </a:lnTo>
                <a:lnTo>
                  <a:pt x="156" y="795"/>
                </a:lnTo>
                <a:lnTo>
                  <a:pt x="154" y="777"/>
                </a:lnTo>
                <a:lnTo>
                  <a:pt x="158" y="766"/>
                </a:lnTo>
                <a:lnTo>
                  <a:pt x="156" y="754"/>
                </a:lnTo>
                <a:lnTo>
                  <a:pt x="147" y="740"/>
                </a:lnTo>
                <a:lnTo>
                  <a:pt x="148" y="737"/>
                </a:lnTo>
                <a:lnTo>
                  <a:pt x="144" y="734"/>
                </a:lnTo>
                <a:lnTo>
                  <a:pt x="143" y="712"/>
                </a:lnTo>
                <a:lnTo>
                  <a:pt x="134" y="703"/>
                </a:lnTo>
                <a:lnTo>
                  <a:pt x="134" y="698"/>
                </a:lnTo>
                <a:lnTo>
                  <a:pt x="128" y="696"/>
                </a:lnTo>
                <a:lnTo>
                  <a:pt x="116" y="681"/>
                </a:lnTo>
                <a:lnTo>
                  <a:pt x="112" y="682"/>
                </a:lnTo>
                <a:lnTo>
                  <a:pt x="109" y="677"/>
                </a:lnTo>
                <a:lnTo>
                  <a:pt x="106" y="678"/>
                </a:lnTo>
                <a:lnTo>
                  <a:pt x="100" y="674"/>
                </a:lnTo>
                <a:lnTo>
                  <a:pt x="99" y="667"/>
                </a:lnTo>
                <a:lnTo>
                  <a:pt x="87" y="654"/>
                </a:lnTo>
                <a:lnTo>
                  <a:pt x="83" y="643"/>
                </a:lnTo>
                <a:lnTo>
                  <a:pt x="69" y="631"/>
                </a:lnTo>
                <a:lnTo>
                  <a:pt x="51" y="601"/>
                </a:lnTo>
                <a:close/>
                <a:moveTo>
                  <a:pt x="1054" y="912"/>
                </a:moveTo>
                <a:lnTo>
                  <a:pt x="1068" y="902"/>
                </a:lnTo>
                <a:lnTo>
                  <a:pt x="1069" y="904"/>
                </a:lnTo>
                <a:lnTo>
                  <a:pt x="1037" y="933"/>
                </a:lnTo>
                <a:lnTo>
                  <a:pt x="1054" y="912"/>
                </a:lnTo>
                <a:close/>
                <a:moveTo>
                  <a:pt x="916" y="1024"/>
                </a:moveTo>
                <a:lnTo>
                  <a:pt x="874" y="1058"/>
                </a:lnTo>
                <a:lnTo>
                  <a:pt x="877" y="1045"/>
                </a:lnTo>
                <a:lnTo>
                  <a:pt x="884" y="1043"/>
                </a:lnTo>
                <a:lnTo>
                  <a:pt x="903" y="1027"/>
                </a:lnTo>
                <a:lnTo>
                  <a:pt x="909" y="1026"/>
                </a:lnTo>
                <a:lnTo>
                  <a:pt x="913" y="1018"/>
                </a:lnTo>
                <a:lnTo>
                  <a:pt x="916" y="1024"/>
                </a:lnTo>
                <a:close/>
                <a:moveTo>
                  <a:pt x="864" y="1060"/>
                </a:moveTo>
                <a:lnTo>
                  <a:pt x="871" y="1050"/>
                </a:lnTo>
                <a:lnTo>
                  <a:pt x="874" y="1053"/>
                </a:lnTo>
                <a:lnTo>
                  <a:pt x="873" y="1060"/>
                </a:lnTo>
                <a:lnTo>
                  <a:pt x="854" y="1085"/>
                </a:lnTo>
                <a:lnTo>
                  <a:pt x="856" y="1076"/>
                </a:lnTo>
                <a:lnTo>
                  <a:pt x="863" y="1068"/>
                </a:lnTo>
                <a:lnTo>
                  <a:pt x="861" y="1066"/>
                </a:lnTo>
                <a:lnTo>
                  <a:pt x="864" y="1060"/>
                </a:lnTo>
                <a:close/>
                <a:moveTo>
                  <a:pt x="824" y="1152"/>
                </a:moveTo>
                <a:lnTo>
                  <a:pt x="822" y="1161"/>
                </a:lnTo>
                <a:lnTo>
                  <a:pt x="822" y="1152"/>
                </a:lnTo>
                <a:lnTo>
                  <a:pt x="826" y="1133"/>
                </a:lnTo>
                <a:lnTo>
                  <a:pt x="835" y="1116"/>
                </a:lnTo>
                <a:lnTo>
                  <a:pt x="834" y="1108"/>
                </a:lnTo>
                <a:lnTo>
                  <a:pt x="839" y="1112"/>
                </a:lnTo>
                <a:lnTo>
                  <a:pt x="842" y="1101"/>
                </a:lnTo>
                <a:lnTo>
                  <a:pt x="852" y="1089"/>
                </a:lnTo>
                <a:lnTo>
                  <a:pt x="848" y="1087"/>
                </a:lnTo>
                <a:lnTo>
                  <a:pt x="854" y="1086"/>
                </a:lnTo>
                <a:lnTo>
                  <a:pt x="837" y="1117"/>
                </a:lnTo>
                <a:lnTo>
                  <a:pt x="824" y="1152"/>
                </a:lnTo>
                <a:close/>
                <a:moveTo>
                  <a:pt x="828" y="1234"/>
                </a:moveTo>
                <a:lnTo>
                  <a:pt x="823" y="1222"/>
                </a:lnTo>
                <a:lnTo>
                  <a:pt x="821" y="1208"/>
                </a:lnTo>
                <a:lnTo>
                  <a:pt x="820" y="1195"/>
                </a:lnTo>
                <a:lnTo>
                  <a:pt x="820" y="1173"/>
                </a:lnTo>
                <a:lnTo>
                  <a:pt x="821" y="1161"/>
                </a:lnTo>
                <a:lnTo>
                  <a:pt x="822" y="1161"/>
                </a:lnTo>
                <a:lnTo>
                  <a:pt x="821" y="1175"/>
                </a:lnTo>
                <a:lnTo>
                  <a:pt x="821" y="1192"/>
                </a:lnTo>
                <a:lnTo>
                  <a:pt x="823" y="1210"/>
                </a:lnTo>
                <a:lnTo>
                  <a:pt x="829" y="1234"/>
                </a:lnTo>
                <a:lnTo>
                  <a:pt x="835" y="1257"/>
                </a:lnTo>
                <a:lnTo>
                  <a:pt x="838" y="1276"/>
                </a:lnTo>
                <a:lnTo>
                  <a:pt x="840" y="1298"/>
                </a:lnTo>
                <a:lnTo>
                  <a:pt x="839" y="1299"/>
                </a:lnTo>
                <a:lnTo>
                  <a:pt x="837" y="1277"/>
                </a:lnTo>
                <a:lnTo>
                  <a:pt x="835" y="1265"/>
                </a:lnTo>
                <a:lnTo>
                  <a:pt x="832" y="1257"/>
                </a:lnTo>
                <a:lnTo>
                  <a:pt x="831" y="1249"/>
                </a:lnTo>
                <a:lnTo>
                  <a:pt x="830" y="1242"/>
                </a:lnTo>
                <a:lnTo>
                  <a:pt x="828" y="1234"/>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0" name="Freeform 46"/>
          <p:cNvSpPr>
            <a:spLocks/>
          </p:cNvSpPr>
          <p:nvPr/>
        </p:nvSpPr>
        <p:spPr bwMode="auto">
          <a:xfrm>
            <a:off x="2416182" y="2930472"/>
            <a:ext cx="1122881" cy="979081"/>
          </a:xfrm>
          <a:custGeom>
            <a:avLst/>
            <a:gdLst/>
            <a:ahLst/>
            <a:cxnLst>
              <a:cxn ang="0">
                <a:pos x="17" y="558"/>
              </a:cxn>
              <a:cxn ang="0">
                <a:pos x="22" y="518"/>
              </a:cxn>
              <a:cxn ang="0">
                <a:pos x="30" y="465"/>
              </a:cxn>
              <a:cxn ang="0">
                <a:pos x="38" y="395"/>
              </a:cxn>
              <a:cxn ang="0">
                <a:pos x="51" y="296"/>
              </a:cxn>
              <a:cxn ang="0">
                <a:pos x="58" y="252"/>
              </a:cxn>
              <a:cxn ang="0">
                <a:pos x="75" y="123"/>
              </a:cxn>
              <a:cxn ang="0">
                <a:pos x="91" y="0"/>
              </a:cxn>
              <a:cxn ang="0">
                <a:pos x="146" y="8"/>
              </a:cxn>
              <a:cxn ang="0">
                <a:pos x="221" y="17"/>
              </a:cxn>
              <a:cxn ang="0">
                <a:pos x="226" y="19"/>
              </a:cxn>
              <a:cxn ang="0">
                <a:pos x="269" y="24"/>
              </a:cxn>
              <a:cxn ang="0">
                <a:pos x="271" y="25"/>
              </a:cxn>
              <a:cxn ang="0">
                <a:pos x="304" y="29"/>
              </a:cxn>
              <a:cxn ang="0">
                <a:pos x="343" y="33"/>
              </a:cxn>
              <a:cxn ang="0">
                <a:pos x="367" y="36"/>
              </a:cxn>
              <a:cxn ang="0">
                <a:pos x="408" y="40"/>
              </a:cxn>
              <a:cxn ang="0">
                <a:pos x="414" y="41"/>
              </a:cxn>
              <a:cxn ang="0">
                <a:pos x="510" y="50"/>
              </a:cxn>
              <a:cxn ang="0">
                <a:pos x="586" y="56"/>
              </a:cxn>
              <a:cxn ang="0">
                <a:pos x="593" y="57"/>
              </a:cxn>
              <a:cxn ang="0">
                <a:pos x="589" y="120"/>
              </a:cxn>
              <a:cxn ang="0">
                <a:pos x="585" y="120"/>
              </a:cxn>
              <a:cxn ang="0">
                <a:pos x="582" y="173"/>
              </a:cxn>
              <a:cxn ang="0">
                <a:pos x="580" y="212"/>
              </a:cxn>
              <a:cxn ang="0">
                <a:pos x="579" y="227"/>
              </a:cxn>
              <a:cxn ang="0">
                <a:pos x="575" y="282"/>
              </a:cxn>
              <a:cxn ang="0">
                <a:pos x="573" y="308"/>
              </a:cxn>
              <a:cxn ang="0">
                <a:pos x="571" y="336"/>
              </a:cxn>
              <a:cxn ang="0">
                <a:pos x="567" y="389"/>
              </a:cxn>
              <a:cxn ang="0">
                <a:pos x="562" y="448"/>
              </a:cxn>
              <a:cxn ang="0">
                <a:pos x="560" y="480"/>
              </a:cxn>
              <a:cxn ang="0">
                <a:pos x="558" y="504"/>
              </a:cxn>
              <a:cxn ang="0">
                <a:pos x="553" y="556"/>
              </a:cxn>
              <a:cxn ang="0">
                <a:pos x="549" y="610"/>
              </a:cxn>
              <a:cxn ang="0">
                <a:pos x="545" y="662"/>
              </a:cxn>
              <a:cxn ang="0">
                <a:pos x="545" y="672"/>
              </a:cxn>
              <a:cxn ang="0">
                <a:pos x="520" y="670"/>
              </a:cxn>
              <a:cxn ang="0">
                <a:pos x="484" y="666"/>
              </a:cxn>
              <a:cxn ang="0">
                <a:pos x="462" y="665"/>
              </a:cxn>
              <a:cxn ang="0">
                <a:pos x="458" y="664"/>
              </a:cxn>
              <a:cxn ang="0">
                <a:pos x="384" y="658"/>
              </a:cxn>
              <a:cxn ang="0">
                <a:pos x="377" y="657"/>
              </a:cxn>
              <a:cxn ang="0">
                <a:pos x="281" y="647"/>
              </a:cxn>
              <a:cxn ang="0">
                <a:pos x="248" y="644"/>
              </a:cxn>
              <a:cxn ang="0">
                <a:pos x="226" y="640"/>
              </a:cxn>
              <a:cxn ang="0">
                <a:pos x="224" y="643"/>
              </a:cxn>
              <a:cxn ang="0">
                <a:pos x="225" y="645"/>
              </a:cxn>
              <a:cxn ang="0">
                <a:pos x="224" y="652"/>
              </a:cxn>
              <a:cxn ang="0">
                <a:pos x="223" y="654"/>
              </a:cxn>
              <a:cxn ang="0">
                <a:pos x="225" y="660"/>
              </a:cxn>
              <a:cxn ang="0">
                <a:pos x="225" y="663"/>
              </a:cxn>
              <a:cxn ang="0">
                <a:pos x="231" y="668"/>
              </a:cxn>
              <a:cxn ang="0">
                <a:pos x="164" y="660"/>
              </a:cxn>
              <a:cxn ang="0">
                <a:pos x="82" y="649"/>
              </a:cxn>
              <a:cxn ang="0">
                <a:pos x="76" y="703"/>
              </a:cxn>
              <a:cxn ang="0">
                <a:pos x="0" y="693"/>
              </a:cxn>
              <a:cxn ang="0">
                <a:pos x="17" y="558"/>
              </a:cxn>
            </a:cxnLst>
            <a:rect l="0" t="0" r="r" b="b"/>
            <a:pathLst>
              <a:path w="593" h="703">
                <a:moveTo>
                  <a:pt x="17" y="558"/>
                </a:moveTo>
                <a:lnTo>
                  <a:pt x="22" y="518"/>
                </a:lnTo>
                <a:lnTo>
                  <a:pt x="30" y="465"/>
                </a:lnTo>
                <a:lnTo>
                  <a:pt x="38" y="395"/>
                </a:lnTo>
                <a:lnTo>
                  <a:pt x="51" y="296"/>
                </a:lnTo>
                <a:lnTo>
                  <a:pt x="58" y="252"/>
                </a:lnTo>
                <a:lnTo>
                  <a:pt x="75" y="123"/>
                </a:lnTo>
                <a:lnTo>
                  <a:pt x="91" y="0"/>
                </a:lnTo>
                <a:lnTo>
                  <a:pt x="146" y="8"/>
                </a:lnTo>
                <a:lnTo>
                  <a:pt x="221" y="17"/>
                </a:lnTo>
                <a:lnTo>
                  <a:pt x="226" y="19"/>
                </a:lnTo>
                <a:lnTo>
                  <a:pt x="269" y="24"/>
                </a:lnTo>
                <a:lnTo>
                  <a:pt x="271" y="25"/>
                </a:lnTo>
                <a:lnTo>
                  <a:pt x="304" y="29"/>
                </a:lnTo>
                <a:lnTo>
                  <a:pt x="343" y="33"/>
                </a:lnTo>
                <a:lnTo>
                  <a:pt x="367" y="36"/>
                </a:lnTo>
                <a:lnTo>
                  <a:pt x="408" y="40"/>
                </a:lnTo>
                <a:lnTo>
                  <a:pt x="414" y="41"/>
                </a:lnTo>
                <a:lnTo>
                  <a:pt x="510" y="50"/>
                </a:lnTo>
                <a:lnTo>
                  <a:pt x="586" y="56"/>
                </a:lnTo>
                <a:lnTo>
                  <a:pt x="593" y="57"/>
                </a:lnTo>
                <a:lnTo>
                  <a:pt x="589" y="120"/>
                </a:lnTo>
                <a:lnTo>
                  <a:pt x="585" y="120"/>
                </a:lnTo>
                <a:lnTo>
                  <a:pt x="582" y="173"/>
                </a:lnTo>
                <a:lnTo>
                  <a:pt x="580" y="212"/>
                </a:lnTo>
                <a:lnTo>
                  <a:pt x="579" y="227"/>
                </a:lnTo>
                <a:lnTo>
                  <a:pt x="575" y="282"/>
                </a:lnTo>
                <a:lnTo>
                  <a:pt x="573" y="308"/>
                </a:lnTo>
                <a:lnTo>
                  <a:pt x="571" y="336"/>
                </a:lnTo>
                <a:lnTo>
                  <a:pt x="567" y="389"/>
                </a:lnTo>
                <a:lnTo>
                  <a:pt x="562" y="448"/>
                </a:lnTo>
                <a:lnTo>
                  <a:pt x="560" y="480"/>
                </a:lnTo>
                <a:lnTo>
                  <a:pt x="558" y="504"/>
                </a:lnTo>
                <a:lnTo>
                  <a:pt x="553" y="556"/>
                </a:lnTo>
                <a:lnTo>
                  <a:pt x="549" y="610"/>
                </a:lnTo>
                <a:lnTo>
                  <a:pt x="545" y="662"/>
                </a:lnTo>
                <a:lnTo>
                  <a:pt x="545" y="672"/>
                </a:lnTo>
                <a:lnTo>
                  <a:pt x="520" y="670"/>
                </a:lnTo>
                <a:lnTo>
                  <a:pt x="484" y="666"/>
                </a:lnTo>
                <a:lnTo>
                  <a:pt x="462" y="665"/>
                </a:lnTo>
                <a:lnTo>
                  <a:pt x="458" y="664"/>
                </a:lnTo>
                <a:lnTo>
                  <a:pt x="384" y="658"/>
                </a:lnTo>
                <a:lnTo>
                  <a:pt x="377" y="657"/>
                </a:lnTo>
                <a:lnTo>
                  <a:pt x="281" y="647"/>
                </a:lnTo>
                <a:lnTo>
                  <a:pt x="248" y="644"/>
                </a:lnTo>
                <a:lnTo>
                  <a:pt x="226" y="640"/>
                </a:lnTo>
                <a:lnTo>
                  <a:pt x="224" y="643"/>
                </a:lnTo>
                <a:lnTo>
                  <a:pt x="225" y="645"/>
                </a:lnTo>
                <a:lnTo>
                  <a:pt x="224" y="652"/>
                </a:lnTo>
                <a:lnTo>
                  <a:pt x="223" y="654"/>
                </a:lnTo>
                <a:lnTo>
                  <a:pt x="225" y="660"/>
                </a:lnTo>
                <a:lnTo>
                  <a:pt x="225" y="663"/>
                </a:lnTo>
                <a:lnTo>
                  <a:pt x="231" y="668"/>
                </a:lnTo>
                <a:lnTo>
                  <a:pt x="164" y="660"/>
                </a:lnTo>
                <a:lnTo>
                  <a:pt x="82" y="649"/>
                </a:lnTo>
                <a:lnTo>
                  <a:pt x="76" y="703"/>
                </a:lnTo>
                <a:lnTo>
                  <a:pt x="0" y="693"/>
                </a:lnTo>
                <a:lnTo>
                  <a:pt x="17" y="558"/>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1" name="Freeform 47"/>
          <p:cNvSpPr>
            <a:spLocks/>
          </p:cNvSpPr>
          <p:nvPr/>
        </p:nvSpPr>
        <p:spPr bwMode="auto">
          <a:xfrm>
            <a:off x="5911694" y="3316255"/>
            <a:ext cx="619194" cy="841202"/>
          </a:xfrm>
          <a:custGeom>
            <a:avLst/>
            <a:gdLst/>
            <a:ahLst/>
            <a:cxnLst>
              <a:cxn ang="0">
                <a:pos x="303" y="379"/>
              </a:cxn>
              <a:cxn ang="0">
                <a:pos x="307" y="394"/>
              </a:cxn>
              <a:cxn ang="0">
                <a:pos x="314" y="406"/>
              </a:cxn>
              <a:cxn ang="0">
                <a:pos x="315" y="425"/>
              </a:cxn>
              <a:cxn ang="0">
                <a:pos x="315" y="442"/>
              </a:cxn>
              <a:cxn ang="0">
                <a:pos x="316" y="455"/>
              </a:cxn>
              <a:cxn ang="0">
                <a:pos x="319" y="463"/>
              </a:cxn>
              <a:cxn ang="0">
                <a:pos x="327" y="481"/>
              </a:cxn>
              <a:cxn ang="0">
                <a:pos x="234" y="494"/>
              </a:cxn>
              <a:cxn ang="0">
                <a:pos x="173" y="500"/>
              </a:cxn>
              <a:cxn ang="0">
                <a:pos x="92" y="508"/>
              </a:cxn>
              <a:cxn ang="0">
                <a:pos x="92" y="526"/>
              </a:cxn>
              <a:cxn ang="0">
                <a:pos x="108" y="542"/>
              </a:cxn>
              <a:cxn ang="0">
                <a:pos x="115" y="552"/>
              </a:cxn>
              <a:cxn ang="0">
                <a:pos x="115" y="569"/>
              </a:cxn>
              <a:cxn ang="0">
                <a:pos x="101" y="591"/>
              </a:cxn>
              <a:cxn ang="0">
                <a:pos x="63" y="604"/>
              </a:cxn>
              <a:cxn ang="0">
                <a:pos x="71" y="580"/>
              </a:cxn>
              <a:cxn ang="0">
                <a:pos x="51" y="593"/>
              </a:cxn>
              <a:cxn ang="0">
                <a:pos x="21" y="546"/>
              </a:cxn>
              <a:cxn ang="0">
                <a:pos x="11" y="461"/>
              </a:cxn>
              <a:cxn ang="0">
                <a:pos x="5" y="364"/>
              </a:cxn>
              <a:cxn ang="0">
                <a:pos x="7" y="278"/>
              </a:cxn>
              <a:cxn ang="0">
                <a:pos x="8" y="202"/>
              </a:cxn>
              <a:cxn ang="0">
                <a:pos x="9" y="134"/>
              </a:cxn>
              <a:cxn ang="0">
                <a:pos x="9" y="72"/>
              </a:cxn>
              <a:cxn ang="0">
                <a:pos x="6" y="29"/>
              </a:cxn>
              <a:cxn ang="0">
                <a:pos x="19" y="18"/>
              </a:cxn>
              <a:cxn ang="0">
                <a:pos x="85" y="12"/>
              </a:cxn>
              <a:cxn ang="0">
                <a:pos x="161" y="6"/>
              </a:cxn>
              <a:cxn ang="0">
                <a:pos x="222" y="0"/>
              </a:cxn>
              <a:cxn ang="0">
                <a:pos x="234" y="48"/>
              </a:cxn>
              <a:cxn ang="0">
                <a:pos x="250" y="109"/>
              </a:cxn>
              <a:cxn ang="0">
                <a:pos x="263" y="161"/>
              </a:cxn>
              <a:cxn ang="0">
                <a:pos x="279" y="225"/>
              </a:cxn>
              <a:cxn ang="0">
                <a:pos x="288" y="263"/>
              </a:cxn>
              <a:cxn ang="0">
                <a:pos x="293" y="270"/>
              </a:cxn>
              <a:cxn ang="0">
                <a:pos x="297" y="278"/>
              </a:cxn>
              <a:cxn ang="0">
                <a:pos x="298" y="287"/>
              </a:cxn>
              <a:cxn ang="0">
                <a:pos x="309" y="304"/>
              </a:cxn>
              <a:cxn ang="0">
                <a:pos x="310" y="312"/>
              </a:cxn>
              <a:cxn ang="0">
                <a:pos x="309" y="320"/>
              </a:cxn>
              <a:cxn ang="0">
                <a:pos x="320" y="327"/>
              </a:cxn>
              <a:cxn ang="0">
                <a:pos x="318" y="331"/>
              </a:cxn>
              <a:cxn ang="0">
                <a:pos x="315" y="336"/>
              </a:cxn>
              <a:cxn ang="0">
                <a:pos x="307" y="345"/>
              </a:cxn>
              <a:cxn ang="0">
                <a:pos x="307" y="354"/>
              </a:cxn>
            </a:cxnLst>
            <a:rect l="0" t="0" r="r" b="b"/>
            <a:pathLst>
              <a:path w="327" h="604">
                <a:moveTo>
                  <a:pt x="307" y="363"/>
                </a:moveTo>
                <a:lnTo>
                  <a:pt x="305" y="372"/>
                </a:lnTo>
                <a:lnTo>
                  <a:pt x="303" y="379"/>
                </a:lnTo>
                <a:lnTo>
                  <a:pt x="305" y="387"/>
                </a:lnTo>
                <a:lnTo>
                  <a:pt x="305" y="388"/>
                </a:lnTo>
                <a:lnTo>
                  <a:pt x="307" y="394"/>
                </a:lnTo>
                <a:lnTo>
                  <a:pt x="307" y="396"/>
                </a:lnTo>
                <a:lnTo>
                  <a:pt x="309" y="400"/>
                </a:lnTo>
                <a:lnTo>
                  <a:pt x="314" y="406"/>
                </a:lnTo>
                <a:lnTo>
                  <a:pt x="316" y="414"/>
                </a:lnTo>
                <a:lnTo>
                  <a:pt x="316" y="419"/>
                </a:lnTo>
                <a:lnTo>
                  <a:pt x="315" y="425"/>
                </a:lnTo>
                <a:lnTo>
                  <a:pt x="316" y="429"/>
                </a:lnTo>
                <a:lnTo>
                  <a:pt x="315" y="438"/>
                </a:lnTo>
                <a:lnTo>
                  <a:pt x="315" y="442"/>
                </a:lnTo>
                <a:lnTo>
                  <a:pt x="316" y="446"/>
                </a:lnTo>
                <a:lnTo>
                  <a:pt x="314" y="450"/>
                </a:lnTo>
                <a:lnTo>
                  <a:pt x="316" y="455"/>
                </a:lnTo>
                <a:lnTo>
                  <a:pt x="315" y="459"/>
                </a:lnTo>
                <a:lnTo>
                  <a:pt x="316" y="462"/>
                </a:lnTo>
                <a:lnTo>
                  <a:pt x="319" y="463"/>
                </a:lnTo>
                <a:lnTo>
                  <a:pt x="322" y="467"/>
                </a:lnTo>
                <a:lnTo>
                  <a:pt x="325" y="472"/>
                </a:lnTo>
                <a:lnTo>
                  <a:pt x="327" y="481"/>
                </a:lnTo>
                <a:lnTo>
                  <a:pt x="283" y="487"/>
                </a:lnTo>
                <a:lnTo>
                  <a:pt x="283" y="487"/>
                </a:lnTo>
                <a:lnTo>
                  <a:pt x="234" y="494"/>
                </a:lnTo>
                <a:lnTo>
                  <a:pt x="221" y="495"/>
                </a:lnTo>
                <a:lnTo>
                  <a:pt x="202" y="497"/>
                </a:lnTo>
                <a:lnTo>
                  <a:pt x="173" y="500"/>
                </a:lnTo>
                <a:lnTo>
                  <a:pt x="167" y="501"/>
                </a:lnTo>
                <a:lnTo>
                  <a:pt x="132" y="503"/>
                </a:lnTo>
                <a:lnTo>
                  <a:pt x="92" y="508"/>
                </a:lnTo>
                <a:lnTo>
                  <a:pt x="93" y="513"/>
                </a:lnTo>
                <a:lnTo>
                  <a:pt x="91" y="522"/>
                </a:lnTo>
                <a:lnTo>
                  <a:pt x="92" y="526"/>
                </a:lnTo>
                <a:lnTo>
                  <a:pt x="100" y="533"/>
                </a:lnTo>
                <a:lnTo>
                  <a:pt x="102" y="537"/>
                </a:lnTo>
                <a:lnTo>
                  <a:pt x="108" y="542"/>
                </a:lnTo>
                <a:lnTo>
                  <a:pt x="112" y="543"/>
                </a:lnTo>
                <a:lnTo>
                  <a:pt x="113" y="546"/>
                </a:lnTo>
                <a:lnTo>
                  <a:pt x="115" y="552"/>
                </a:lnTo>
                <a:lnTo>
                  <a:pt x="113" y="560"/>
                </a:lnTo>
                <a:lnTo>
                  <a:pt x="111" y="563"/>
                </a:lnTo>
                <a:lnTo>
                  <a:pt x="115" y="569"/>
                </a:lnTo>
                <a:lnTo>
                  <a:pt x="116" y="574"/>
                </a:lnTo>
                <a:lnTo>
                  <a:pt x="111" y="585"/>
                </a:lnTo>
                <a:lnTo>
                  <a:pt x="101" y="591"/>
                </a:lnTo>
                <a:lnTo>
                  <a:pt x="101" y="595"/>
                </a:lnTo>
                <a:lnTo>
                  <a:pt x="83" y="602"/>
                </a:lnTo>
                <a:lnTo>
                  <a:pt x="63" y="604"/>
                </a:lnTo>
                <a:lnTo>
                  <a:pt x="84" y="597"/>
                </a:lnTo>
                <a:lnTo>
                  <a:pt x="85" y="594"/>
                </a:lnTo>
                <a:lnTo>
                  <a:pt x="71" y="580"/>
                </a:lnTo>
                <a:lnTo>
                  <a:pt x="68" y="556"/>
                </a:lnTo>
                <a:lnTo>
                  <a:pt x="57" y="542"/>
                </a:lnTo>
                <a:lnTo>
                  <a:pt x="51" y="593"/>
                </a:lnTo>
                <a:lnTo>
                  <a:pt x="32" y="586"/>
                </a:lnTo>
                <a:lnTo>
                  <a:pt x="25" y="588"/>
                </a:lnTo>
                <a:lnTo>
                  <a:pt x="21" y="546"/>
                </a:lnTo>
                <a:lnTo>
                  <a:pt x="18" y="514"/>
                </a:lnTo>
                <a:lnTo>
                  <a:pt x="15" y="500"/>
                </a:lnTo>
                <a:lnTo>
                  <a:pt x="11" y="461"/>
                </a:lnTo>
                <a:lnTo>
                  <a:pt x="8" y="429"/>
                </a:lnTo>
                <a:lnTo>
                  <a:pt x="5" y="405"/>
                </a:lnTo>
                <a:lnTo>
                  <a:pt x="5" y="364"/>
                </a:lnTo>
                <a:lnTo>
                  <a:pt x="6" y="354"/>
                </a:lnTo>
                <a:lnTo>
                  <a:pt x="6" y="320"/>
                </a:lnTo>
                <a:lnTo>
                  <a:pt x="7" y="278"/>
                </a:lnTo>
                <a:lnTo>
                  <a:pt x="7" y="270"/>
                </a:lnTo>
                <a:lnTo>
                  <a:pt x="7" y="233"/>
                </a:lnTo>
                <a:lnTo>
                  <a:pt x="8" y="202"/>
                </a:lnTo>
                <a:lnTo>
                  <a:pt x="8" y="177"/>
                </a:lnTo>
                <a:lnTo>
                  <a:pt x="9" y="137"/>
                </a:lnTo>
                <a:lnTo>
                  <a:pt x="9" y="134"/>
                </a:lnTo>
                <a:lnTo>
                  <a:pt x="9" y="104"/>
                </a:lnTo>
                <a:lnTo>
                  <a:pt x="9" y="87"/>
                </a:lnTo>
                <a:lnTo>
                  <a:pt x="9" y="72"/>
                </a:lnTo>
                <a:lnTo>
                  <a:pt x="10" y="34"/>
                </a:lnTo>
                <a:lnTo>
                  <a:pt x="9" y="33"/>
                </a:lnTo>
                <a:lnTo>
                  <a:pt x="6" y="29"/>
                </a:lnTo>
                <a:lnTo>
                  <a:pt x="0" y="21"/>
                </a:lnTo>
                <a:lnTo>
                  <a:pt x="0" y="20"/>
                </a:lnTo>
                <a:lnTo>
                  <a:pt x="19" y="18"/>
                </a:lnTo>
                <a:lnTo>
                  <a:pt x="51" y="16"/>
                </a:lnTo>
                <a:lnTo>
                  <a:pt x="84" y="12"/>
                </a:lnTo>
                <a:lnTo>
                  <a:pt x="85" y="12"/>
                </a:lnTo>
                <a:lnTo>
                  <a:pt x="117" y="10"/>
                </a:lnTo>
                <a:lnTo>
                  <a:pt x="121" y="10"/>
                </a:lnTo>
                <a:lnTo>
                  <a:pt x="161" y="6"/>
                </a:lnTo>
                <a:lnTo>
                  <a:pt x="162" y="6"/>
                </a:lnTo>
                <a:lnTo>
                  <a:pt x="200" y="2"/>
                </a:lnTo>
                <a:lnTo>
                  <a:pt x="222" y="0"/>
                </a:lnTo>
                <a:lnTo>
                  <a:pt x="225" y="16"/>
                </a:lnTo>
                <a:lnTo>
                  <a:pt x="233" y="44"/>
                </a:lnTo>
                <a:lnTo>
                  <a:pt x="234" y="48"/>
                </a:lnTo>
                <a:lnTo>
                  <a:pt x="236" y="56"/>
                </a:lnTo>
                <a:lnTo>
                  <a:pt x="244" y="85"/>
                </a:lnTo>
                <a:lnTo>
                  <a:pt x="250" y="109"/>
                </a:lnTo>
                <a:lnTo>
                  <a:pt x="253" y="125"/>
                </a:lnTo>
                <a:lnTo>
                  <a:pt x="255" y="130"/>
                </a:lnTo>
                <a:lnTo>
                  <a:pt x="263" y="161"/>
                </a:lnTo>
                <a:lnTo>
                  <a:pt x="267" y="180"/>
                </a:lnTo>
                <a:lnTo>
                  <a:pt x="269" y="188"/>
                </a:lnTo>
                <a:lnTo>
                  <a:pt x="279" y="225"/>
                </a:lnTo>
                <a:lnTo>
                  <a:pt x="279" y="226"/>
                </a:lnTo>
                <a:lnTo>
                  <a:pt x="286" y="255"/>
                </a:lnTo>
                <a:lnTo>
                  <a:pt x="288" y="263"/>
                </a:lnTo>
                <a:lnTo>
                  <a:pt x="293" y="267"/>
                </a:lnTo>
                <a:lnTo>
                  <a:pt x="293" y="269"/>
                </a:lnTo>
                <a:lnTo>
                  <a:pt x="293" y="270"/>
                </a:lnTo>
                <a:lnTo>
                  <a:pt x="294" y="271"/>
                </a:lnTo>
                <a:lnTo>
                  <a:pt x="295" y="277"/>
                </a:lnTo>
                <a:lnTo>
                  <a:pt x="297" y="278"/>
                </a:lnTo>
                <a:lnTo>
                  <a:pt x="296" y="283"/>
                </a:lnTo>
                <a:lnTo>
                  <a:pt x="298" y="284"/>
                </a:lnTo>
                <a:lnTo>
                  <a:pt x="298" y="287"/>
                </a:lnTo>
                <a:lnTo>
                  <a:pt x="300" y="289"/>
                </a:lnTo>
                <a:lnTo>
                  <a:pt x="307" y="296"/>
                </a:lnTo>
                <a:lnTo>
                  <a:pt x="309" y="304"/>
                </a:lnTo>
                <a:lnTo>
                  <a:pt x="312" y="308"/>
                </a:lnTo>
                <a:lnTo>
                  <a:pt x="311" y="311"/>
                </a:lnTo>
                <a:lnTo>
                  <a:pt x="310" y="312"/>
                </a:lnTo>
                <a:lnTo>
                  <a:pt x="312" y="314"/>
                </a:lnTo>
                <a:lnTo>
                  <a:pt x="309" y="318"/>
                </a:lnTo>
                <a:lnTo>
                  <a:pt x="309" y="320"/>
                </a:lnTo>
                <a:lnTo>
                  <a:pt x="317" y="324"/>
                </a:lnTo>
                <a:lnTo>
                  <a:pt x="319" y="326"/>
                </a:lnTo>
                <a:lnTo>
                  <a:pt x="320" y="327"/>
                </a:lnTo>
                <a:lnTo>
                  <a:pt x="319" y="328"/>
                </a:lnTo>
                <a:lnTo>
                  <a:pt x="317" y="329"/>
                </a:lnTo>
                <a:lnTo>
                  <a:pt x="318" y="331"/>
                </a:lnTo>
                <a:lnTo>
                  <a:pt x="317" y="333"/>
                </a:lnTo>
                <a:lnTo>
                  <a:pt x="313" y="334"/>
                </a:lnTo>
                <a:lnTo>
                  <a:pt x="315" y="336"/>
                </a:lnTo>
                <a:lnTo>
                  <a:pt x="311" y="338"/>
                </a:lnTo>
                <a:lnTo>
                  <a:pt x="310" y="339"/>
                </a:lnTo>
                <a:lnTo>
                  <a:pt x="307" y="345"/>
                </a:lnTo>
                <a:lnTo>
                  <a:pt x="309" y="350"/>
                </a:lnTo>
                <a:lnTo>
                  <a:pt x="307" y="352"/>
                </a:lnTo>
                <a:lnTo>
                  <a:pt x="307" y="354"/>
                </a:lnTo>
                <a:lnTo>
                  <a:pt x="309" y="359"/>
                </a:lnTo>
                <a:lnTo>
                  <a:pt x="307" y="363"/>
                </a:lnTo>
                <a:close/>
              </a:path>
            </a:pathLst>
          </a:custGeom>
          <a:solidFill>
            <a:srgbClr val="8BD1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2" name="Freeform 48"/>
          <p:cNvSpPr>
            <a:spLocks/>
          </p:cNvSpPr>
          <p:nvPr/>
        </p:nvSpPr>
        <p:spPr bwMode="auto">
          <a:xfrm>
            <a:off x="5389071" y="3345502"/>
            <a:ext cx="571855" cy="834239"/>
          </a:xfrm>
          <a:custGeom>
            <a:avLst/>
            <a:gdLst/>
            <a:ahLst/>
            <a:cxnLst>
              <a:cxn ang="0">
                <a:pos x="297" y="575"/>
              </a:cxn>
              <a:cxn ang="0">
                <a:pos x="222" y="576"/>
              </a:cxn>
              <a:cxn ang="0">
                <a:pos x="192" y="595"/>
              </a:cxn>
              <a:cxn ang="0">
                <a:pos x="190" y="582"/>
              </a:cxn>
              <a:cxn ang="0">
                <a:pos x="183" y="567"/>
              </a:cxn>
              <a:cxn ang="0">
                <a:pos x="173" y="557"/>
              </a:cxn>
              <a:cxn ang="0">
                <a:pos x="168" y="542"/>
              </a:cxn>
              <a:cxn ang="0">
                <a:pos x="170" y="533"/>
              </a:cxn>
              <a:cxn ang="0">
                <a:pos x="173" y="520"/>
              </a:cxn>
              <a:cxn ang="0">
                <a:pos x="175" y="507"/>
              </a:cxn>
              <a:cxn ang="0">
                <a:pos x="120" y="506"/>
              </a:cxn>
              <a:cxn ang="0">
                <a:pos x="4" y="512"/>
              </a:cxn>
              <a:cxn ang="0">
                <a:pos x="1" y="483"/>
              </a:cxn>
              <a:cxn ang="0">
                <a:pos x="9" y="470"/>
              </a:cxn>
              <a:cxn ang="0">
                <a:pos x="10" y="463"/>
              </a:cxn>
              <a:cxn ang="0">
                <a:pos x="11" y="448"/>
              </a:cxn>
              <a:cxn ang="0">
                <a:pos x="11" y="435"/>
              </a:cxn>
              <a:cxn ang="0">
                <a:pos x="23" y="420"/>
              </a:cxn>
              <a:cxn ang="0">
                <a:pos x="23" y="417"/>
              </a:cxn>
              <a:cxn ang="0">
                <a:pos x="33" y="408"/>
              </a:cxn>
              <a:cxn ang="0">
                <a:pos x="47" y="383"/>
              </a:cxn>
              <a:cxn ang="0">
                <a:pos x="47" y="376"/>
              </a:cxn>
              <a:cxn ang="0">
                <a:pos x="48" y="371"/>
              </a:cxn>
              <a:cxn ang="0">
                <a:pos x="44" y="362"/>
              </a:cxn>
              <a:cxn ang="0">
                <a:pos x="54" y="350"/>
              </a:cxn>
              <a:cxn ang="0">
                <a:pos x="54" y="343"/>
              </a:cxn>
              <a:cxn ang="0">
                <a:pos x="46" y="332"/>
              </a:cxn>
              <a:cxn ang="0">
                <a:pos x="52" y="324"/>
              </a:cxn>
              <a:cxn ang="0">
                <a:pos x="49" y="308"/>
              </a:cxn>
              <a:cxn ang="0">
                <a:pos x="44" y="299"/>
              </a:cxn>
              <a:cxn ang="0">
                <a:pos x="40" y="266"/>
              </a:cxn>
              <a:cxn ang="0">
                <a:pos x="30" y="273"/>
              </a:cxn>
              <a:cxn ang="0">
                <a:pos x="34" y="254"/>
              </a:cxn>
              <a:cxn ang="0">
                <a:pos x="39" y="237"/>
              </a:cxn>
              <a:cxn ang="0">
                <a:pos x="33" y="225"/>
              </a:cxn>
              <a:cxn ang="0">
                <a:pos x="38" y="208"/>
              </a:cxn>
              <a:cxn ang="0">
                <a:pos x="34" y="209"/>
              </a:cxn>
              <a:cxn ang="0">
                <a:pos x="25" y="210"/>
              </a:cxn>
              <a:cxn ang="0">
                <a:pos x="25" y="197"/>
              </a:cxn>
              <a:cxn ang="0">
                <a:pos x="25" y="180"/>
              </a:cxn>
              <a:cxn ang="0">
                <a:pos x="39" y="176"/>
              </a:cxn>
              <a:cxn ang="0">
                <a:pos x="38" y="167"/>
              </a:cxn>
              <a:cxn ang="0">
                <a:pos x="38" y="160"/>
              </a:cxn>
              <a:cxn ang="0">
                <a:pos x="41" y="142"/>
              </a:cxn>
              <a:cxn ang="0">
                <a:pos x="46" y="137"/>
              </a:cxn>
              <a:cxn ang="0">
                <a:pos x="55" y="122"/>
              </a:cxn>
              <a:cxn ang="0">
                <a:pos x="53" y="114"/>
              </a:cxn>
              <a:cxn ang="0">
                <a:pos x="60" y="95"/>
              </a:cxn>
              <a:cxn ang="0">
                <a:pos x="70" y="95"/>
              </a:cxn>
              <a:cxn ang="0">
                <a:pos x="78" y="72"/>
              </a:cxn>
              <a:cxn ang="0">
                <a:pos x="77" y="58"/>
              </a:cxn>
              <a:cxn ang="0">
                <a:pos x="76" y="41"/>
              </a:cxn>
              <a:cxn ang="0">
                <a:pos x="81" y="49"/>
              </a:cxn>
              <a:cxn ang="0">
                <a:pos x="85" y="29"/>
              </a:cxn>
              <a:cxn ang="0">
                <a:pos x="97" y="32"/>
              </a:cxn>
              <a:cxn ang="0">
                <a:pos x="96" y="17"/>
              </a:cxn>
              <a:cxn ang="0">
                <a:pos x="223" y="5"/>
              </a:cxn>
              <a:cxn ang="0">
                <a:pos x="286" y="13"/>
              </a:cxn>
              <a:cxn ang="0">
                <a:pos x="284" y="181"/>
              </a:cxn>
              <a:cxn ang="0">
                <a:pos x="281" y="384"/>
              </a:cxn>
            </a:cxnLst>
            <a:rect l="0" t="0" r="r" b="b"/>
            <a:pathLst>
              <a:path w="302" h="599">
                <a:moveTo>
                  <a:pt x="287" y="440"/>
                </a:moveTo>
                <a:lnTo>
                  <a:pt x="291" y="479"/>
                </a:lnTo>
                <a:lnTo>
                  <a:pt x="294" y="493"/>
                </a:lnTo>
                <a:lnTo>
                  <a:pt x="297" y="525"/>
                </a:lnTo>
                <a:lnTo>
                  <a:pt x="301" y="567"/>
                </a:lnTo>
                <a:lnTo>
                  <a:pt x="302" y="572"/>
                </a:lnTo>
                <a:lnTo>
                  <a:pt x="297" y="575"/>
                </a:lnTo>
                <a:lnTo>
                  <a:pt x="285" y="570"/>
                </a:lnTo>
                <a:lnTo>
                  <a:pt x="276" y="575"/>
                </a:lnTo>
                <a:lnTo>
                  <a:pt x="258" y="566"/>
                </a:lnTo>
                <a:lnTo>
                  <a:pt x="253" y="568"/>
                </a:lnTo>
                <a:lnTo>
                  <a:pt x="257" y="570"/>
                </a:lnTo>
                <a:lnTo>
                  <a:pt x="222" y="583"/>
                </a:lnTo>
                <a:lnTo>
                  <a:pt x="222" y="576"/>
                </a:lnTo>
                <a:lnTo>
                  <a:pt x="216" y="575"/>
                </a:lnTo>
                <a:lnTo>
                  <a:pt x="215" y="578"/>
                </a:lnTo>
                <a:lnTo>
                  <a:pt x="218" y="583"/>
                </a:lnTo>
                <a:lnTo>
                  <a:pt x="209" y="591"/>
                </a:lnTo>
                <a:lnTo>
                  <a:pt x="208" y="598"/>
                </a:lnTo>
                <a:lnTo>
                  <a:pt x="195" y="599"/>
                </a:lnTo>
                <a:lnTo>
                  <a:pt x="192" y="595"/>
                </a:lnTo>
                <a:lnTo>
                  <a:pt x="192" y="593"/>
                </a:lnTo>
                <a:lnTo>
                  <a:pt x="191" y="592"/>
                </a:lnTo>
                <a:lnTo>
                  <a:pt x="190" y="589"/>
                </a:lnTo>
                <a:lnTo>
                  <a:pt x="189" y="588"/>
                </a:lnTo>
                <a:lnTo>
                  <a:pt x="189" y="586"/>
                </a:lnTo>
                <a:lnTo>
                  <a:pt x="191" y="584"/>
                </a:lnTo>
                <a:lnTo>
                  <a:pt x="190" y="582"/>
                </a:lnTo>
                <a:lnTo>
                  <a:pt x="189" y="581"/>
                </a:lnTo>
                <a:lnTo>
                  <a:pt x="188" y="581"/>
                </a:lnTo>
                <a:lnTo>
                  <a:pt x="187" y="578"/>
                </a:lnTo>
                <a:lnTo>
                  <a:pt x="185" y="575"/>
                </a:lnTo>
                <a:lnTo>
                  <a:pt x="185" y="570"/>
                </a:lnTo>
                <a:lnTo>
                  <a:pt x="184" y="567"/>
                </a:lnTo>
                <a:lnTo>
                  <a:pt x="183" y="567"/>
                </a:lnTo>
                <a:lnTo>
                  <a:pt x="183" y="566"/>
                </a:lnTo>
                <a:lnTo>
                  <a:pt x="181" y="566"/>
                </a:lnTo>
                <a:lnTo>
                  <a:pt x="181" y="564"/>
                </a:lnTo>
                <a:lnTo>
                  <a:pt x="179" y="564"/>
                </a:lnTo>
                <a:lnTo>
                  <a:pt x="177" y="562"/>
                </a:lnTo>
                <a:lnTo>
                  <a:pt x="175" y="557"/>
                </a:lnTo>
                <a:lnTo>
                  <a:pt x="173" y="557"/>
                </a:lnTo>
                <a:lnTo>
                  <a:pt x="170" y="549"/>
                </a:lnTo>
                <a:lnTo>
                  <a:pt x="171" y="546"/>
                </a:lnTo>
                <a:lnTo>
                  <a:pt x="170" y="546"/>
                </a:lnTo>
                <a:lnTo>
                  <a:pt x="169" y="543"/>
                </a:lnTo>
                <a:lnTo>
                  <a:pt x="168" y="543"/>
                </a:lnTo>
                <a:lnTo>
                  <a:pt x="169" y="542"/>
                </a:lnTo>
                <a:lnTo>
                  <a:pt x="168" y="542"/>
                </a:lnTo>
                <a:lnTo>
                  <a:pt x="168" y="540"/>
                </a:lnTo>
                <a:lnTo>
                  <a:pt x="169" y="539"/>
                </a:lnTo>
                <a:lnTo>
                  <a:pt x="168" y="538"/>
                </a:lnTo>
                <a:lnTo>
                  <a:pt x="168" y="537"/>
                </a:lnTo>
                <a:lnTo>
                  <a:pt x="169" y="535"/>
                </a:lnTo>
                <a:lnTo>
                  <a:pt x="169" y="534"/>
                </a:lnTo>
                <a:lnTo>
                  <a:pt x="170" y="533"/>
                </a:lnTo>
                <a:lnTo>
                  <a:pt x="169" y="529"/>
                </a:lnTo>
                <a:lnTo>
                  <a:pt x="170" y="526"/>
                </a:lnTo>
                <a:lnTo>
                  <a:pt x="171" y="525"/>
                </a:lnTo>
                <a:lnTo>
                  <a:pt x="171" y="524"/>
                </a:lnTo>
                <a:lnTo>
                  <a:pt x="173" y="523"/>
                </a:lnTo>
                <a:lnTo>
                  <a:pt x="172" y="520"/>
                </a:lnTo>
                <a:lnTo>
                  <a:pt x="173" y="520"/>
                </a:lnTo>
                <a:lnTo>
                  <a:pt x="173" y="515"/>
                </a:lnTo>
                <a:lnTo>
                  <a:pt x="174" y="514"/>
                </a:lnTo>
                <a:lnTo>
                  <a:pt x="175" y="514"/>
                </a:lnTo>
                <a:lnTo>
                  <a:pt x="173" y="513"/>
                </a:lnTo>
                <a:lnTo>
                  <a:pt x="175" y="512"/>
                </a:lnTo>
                <a:lnTo>
                  <a:pt x="174" y="508"/>
                </a:lnTo>
                <a:lnTo>
                  <a:pt x="175" y="507"/>
                </a:lnTo>
                <a:lnTo>
                  <a:pt x="176" y="505"/>
                </a:lnTo>
                <a:lnTo>
                  <a:pt x="176" y="505"/>
                </a:lnTo>
                <a:lnTo>
                  <a:pt x="176" y="503"/>
                </a:lnTo>
                <a:lnTo>
                  <a:pt x="175" y="501"/>
                </a:lnTo>
                <a:lnTo>
                  <a:pt x="166" y="503"/>
                </a:lnTo>
                <a:lnTo>
                  <a:pt x="127" y="505"/>
                </a:lnTo>
                <a:lnTo>
                  <a:pt x="120" y="506"/>
                </a:lnTo>
                <a:lnTo>
                  <a:pt x="102" y="507"/>
                </a:lnTo>
                <a:lnTo>
                  <a:pt x="101" y="507"/>
                </a:lnTo>
                <a:lnTo>
                  <a:pt x="76" y="508"/>
                </a:lnTo>
                <a:lnTo>
                  <a:pt x="55" y="510"/>
                </a:lnTo>
                <a:lnTo>
                  <a:pt x="44" y="510"/>
                </a:lnTo>
                <a:lnTo>
                  <a:pt x="2" y="513"/>
                </a:lnTo>
                <a:lnTo>
                  <a:pt x="4" y="512"/>
                </a:lnTo>
                <a:lnTo>
                  <a:pt x="8" y="508"/>
                </a:lnTo>
                <a:lnTo>
                  <a:pt x="10" y="505"/>
                </a:lnTo>
                <a:lnTo>
                  <a:pt x="9" y="503"/>
                </a:lnTo>
                <a:lnTo>
                  <a:pt x="4" y="497"/>
                </a:lnTo>
                <a:lnTo>
                  <a:pt x="6" y="491"/>
                </a:lnTo>
                <a:lnTo>
                  <a:pt x="5" y="487"/>
                </a:lnTo>
                <a:lnTo>
                  <a:pt x="1" y="483"/>
                </a:lnTo>
                <a:lnTo>
                  <a:pt x="0" y="480"/>
                </a:lnTo>
                <a:lnTo>
                  <a:pt x="1" y="479"/>
                </a:lnTo>
                <a:lnTo>
                  <a:pt x="8" y="480"/>
                </a:lnTo>
                <a:lnTo>
                  <a:pt x="12" y="478"/>
                </a:lnTo>
                <a:lnTo>
                  <a:pt x="13" y="475"/>
                </a:lnTo>
                <a:lnTo>
                  <a:pt x="13" y="473"/>
                </a:lnTo>
                <a:lnTo>
                  <a:pt x="9" y="470"/>
                </a:lnTo>
                <a:lnTo>
                  <a:pt x="9" y="467"/>
                </a:lnTo>
                <a:lnTo>
                  <a:pt x="10" y="465"/>
                </a:lnTo>
                <a:lnTo>
                  <a:pt x="8" y="465"/>
                </a:lnTo>
                <a:lnTo>
                  <a:pt x="7" y="460"/>
                </a:lnTo>
                <a:lnTo>
                  <a:pt x="8" y="459"/>
                </a:lnTo>
                <a:lnTo>
                  <a:pt x="9" y="459"/>
                </a:lnTo>
                <a:lnTo>
                  <a:pt x="10" y="463"/>
                </a:lnTo>
                <a:lnTo>
                  <a:pt x="11" y="464"/>
                </a:lnTo>
                <a:lnTo>
                  <a:pt x="13" y="466"/>
                </a:lnTo>
                <a:lnTo>
                  <a:pt x="14" y="466"/>
                </a:lnTo>
                <a:lnTo>
                  <a:pt x="15" y="463"/>
                </a:lnTo>
                <a:lnTo>
                  <a:pt x="15" y="460"/>
                </a:lnTo>
                <a:lnTo>
                  <a:pt x="12" y="457"/>
                </a:lnTo>
                <a:lnTo>
                  <a:pt x="11" y="448"/>
                </a:lnTo>
                <a:lnTo>
                  <a:pt x="12" y="447"/>
                </a:lnTo>
                <a:lnTo>
                  <a:pt x="15" y="446"/>
                </a:lnTo>
                <a:lnTo>
                  <a:pt x="18" y="443"/>
                </a:lnTo>
                <a:lnTo>
                  <a:pt x="21" y="440"/>
                </a:lnTo>
                <a:lnTo>
                  <a:pt x="20" y="438"/>
                </a:lnTo>
                <a:lnTo>
                  <a:pt x="12" y="438"/>
                </a:lnTo>
                <a:lnTo>
                  <a:pt x="11" y="435"/>
                </a:lnTo>
                <a:lnTo>
                  <a:pt x="11" y="433"/>
                </a:lnTo>
                <a:lnTo>
                  <a:pt x="12" y="432"/>
                </a:lnTo>
                <a:lnTo>
                  <a:pt x="15" y="435"/>
                </a:lnTo>
                <a:lnTo>
                  <a:pt x="20" y="435"/>
                </a:lnTo>
                <a:lnTo>
                  <a:pt x="22" y="431"/>
                </a:lnTo>
                <a:lnTo>
                  <a:pt x="21" y="424"/>
                </a:lnTo>
                <a:lnTo>
                  <a:pt x="23" y="420"/>
                </a:lnTo>
                <a:lnTo>
                  <a:pt x="23" y="420"/>
                </a:lnTo>
                <a:lnTo>
                  <a:pt x="25" y="418"/>
                </a:lnTo>
                <a:lnTo>
                  <a:pt x="30" y="420"/>
                </a:lnTo>
                <a:lnTo>
                  <a:pt x="32" y="418"/>
                </a:lnTo>
                <a:lnTo>
                  <a:pt x="32" y="416"/>
                </a:lnTo>
                <a:lnTo>
                  <a:pt x="26" y="417"/>
                </a:lnTo>
                <a:lnTo>
                  <a:pt x="23" y="417"/>
                </a:lnTo>
                <a:lnTo>
                  <a:pt x="24" y="414"/>
                </a:lnTo>
                <a:lnTo>
                  <a:pt x="25" y="408"/>
                </a:lnTo>
                <a:lnTo>
                  <a:pt x="28" y="406"/>
                </a:lnTo>
                <a:lnTo>
                  <a:pt x="29" y="406"/>
                </a:lnTo>
                <a:lnTo>
                  <a:pt x="30" y="409"/>
                </a:lnTo>
                <a:lnTo>
                  <a:pt x="32" y="410"/>
                </a:lnTo>
                <a:lnTo>
                  <a:pt x="33" y="408"/>
                </a:lnTo>
                <a:lnTo>
                  <a:pt x="31" y="405"/>
                </a:lnTo>
                <a:lnTo>
                  <a:pt x="33" y="404"/>
                </a:lnTo>
                <a:lnTo>
                  <a:pt x="37" y="399"/>
                </a:lnTo>
                <a:lnTo>
                  <a:pt x="40" y="389"/>
                </a:lnTo>
                <a:lnTo>
                  <a:pt x="44" y="389"/>
                </a:lnTo>
                <a:lnTo>
                  <a:pt x="47" y="385"/>
                </a:lnTo>
                <a:lnTo>
                  <a:pt x="47" y="383"/>
                </a:lnTo>
                <a:lnTo>
                  <a:pt x="46" y="382"/>
                </a:lnTo>
                <a:lnTo>
                  <a:pt x="41" y="380"/>
                </a:lnTo>
                <a:lnTo>
                  <a:pt x="41" y="378"/>
                </a:lnTo>
                <a:lnTo>
                  <a:pt x="42" y="378"/>
                </a:lnTo>
                <a:lnTo>
                  <a:pt x="46" y="381"/>
                </a:lnTo>
                <a:lnTo>
                  <a:pt x="48" y="380"/>
                </a:lnTo>
                <a:lnTo>
                  <a:pt x="47" y="376"/>
                </a:lnTo>
                <a:lnTo>
                  <a:pt x="49" y="374"/>
                </a:lnTo>
                <a:lnTo>
                  <a:pt x="53" y="371"/>
                </a:lnTo>
                <a:lnTo>
                  <a:pt x="53" y="366"/>
                </a:lnTo>
                <a:lnTo>
                  <a:pt x="50" y="366"/>
                </a:lnTo>
                <a:lnTo>
                  <a:pt x="48" y="365"/>
                </a:lnTo>
                <a:lnTo>
                  <a:pt x="49" y="368"/>
                </a:lnTo>
                <a:lnTo>
                  <a:pt x="48" y="371"/>
                </a:lnTo>
                <a:lnTo>
                  <a:pt x="46" y="370"/>
                </a:lnTo>
                <a:lnTo>
                  <a:pt x="44" y="371"/>
                </a:lnTo>
                <a:lnTo>
                  <a:pt x="40" y="371"/>
                </a:lnTo>
                <a:lnTo>
                  <a:pt x="39" y="367"/>
                </a:lnTo>
                <a:lnTo>
                  <a:pt x="39" y="363"/>
                </a:lnTo>
                <a:lnTo>
                  <a:pt x="43" y="360"/>
                </a:lnTo>
                <a:lnTo>
                  <a:pt x="44" y="362"/>
                </a:lnTo>
                <a:lnTo>
                  <a:pt x="45" y="359"/>
                </a:lnTo>
                <a:lnTo>
                  <a:pt x="47" y="359"/>
                </a:lnTo>
                <a:lnTo>
                  <a:pt x="49" y="357"/>
                </a:lnTo>
                <a:lnTo>
                  <a:pt x="55" y="359"/>
                </a:lnTo>
                <a:lnTo>
                  <a:pt x="55" y="354"/>
                </a:lnTo>
                <a:lnTo>
                  <a:pt x="54" y="351"/>
                </a:lnTo>
                <a:lnTo>
                  <a:pt x="54" y="350"/>
                </a:lnTo>
                <a:lnTo>
                  <a:pt x="55" y="350"/>
                </a:lnTo>
                <a:lnTo>
                  <a:pt x="59" y="350"/>
                </a:lnTo>
                <a:lnTo>
                  <a:pt x="60" y="349"/>
                </a:lnTo>
                <a:lnTo>
                  <a:pt x="63" y="340"/>
                </a:lnTo>
                <a:lnTo>
                  <a:pt x="62" y="340"/>
                </a:lnTo>
                <a:lnTo>
                  <a:pt x="60" y="345"/>
                </a:lnTo>
                <a:lnTo>
                  <a:pt x="54" y="343"/>
                </a:lnTo>
                <a:lnTo>
                  <a:pt x="53" y="342"/>
                </a:lnTo>
                <a:lnTo>
                  <a:pt x="50" y="339"/>
                </a:lnTo>
                <a:lnTo>
                  <a:pt x="55" y="335"/>
                </a:lnTo>
                <a:lnTo>
                  <a:pt x="55" y="333"/>
                </a:lnTo>
                <a:lnTo>
                  <a:pt x="53" y="332"/>
                </a:lnTo>
                <a:lnTo>
                  <a:pt x="49" y="333"/>
                </a:lnTo>
                <a:lnTo>
                  <a:pt x="46" y="332"/>
                </a:lnTo>
                <a:lnTo>
                  <a:pt x="41" y="326"/>
                </a:lnTo>
                <a:lnTo>
                  <a:pt x="41" y="323"/>
                </a:lnTo>
                <a:lnTo>
                  <a:pt x="43" y="321"/>
                </a:lnTo>
                <a:lnTo>
                  <a:pt x="48" y="326"/>
                </a:lnTo>
                <a:lnTo>
                  <a:pt x="49" y="328"/>
                </a:lnTo>
                <a:lnTo>
                  <a:pt x="52" y="326"/>
                </a:lnTo>
                <a:lnTo>
                  <a:pt x="52" y="324"/>
                </a:lnTo>
                <a:lnTo>
                  <a:pt x="45" y="321"/>
                </a:lnTo>
                <a:lnTo>
                  <a:pt x="44" y="318"/>
                </a:lnTo>
                <a:lnTo>
                  <a:pt x="45" y="316"/>
                </a:lnTo>
                <a:lnTo>
                  <a:pt x="47" y="316"/>
                </a:lnTo>
                <a:lnTo>
                  <a:pt x="50" y="312"/>
                </a:lnTo>
                <a:lnTo>
                  <a:pt x="50" y="310"/>
                </a:lnTo>
                <a:lnTo>
                  <a:pt x="49" y="308"/>
                </a:lnTo>
                <a:lnTo>
                  <a:pt x="48" y="308"/>
                </a:lnTo>
                <a:lnTo>
                  <a:pt x="46" y="312"/>
                </a:lnTo>
                <a:lnTo>
                  <a:pt x="45" y="313"/>
                </a:lnTo>
                <a:lnTo>
                  <a:pt x="41" y="314"/>
                </a:lnTo>
                <a:lnTo>
                  <a:pt x="38" y="308"/>
                </a:lnTo>
                <a:lnTo>
                  <a:pt x="38" y="306"/>
                </a:lnTo>
                <a:lnTo>
                  <a:pt x="44" y="299"/>
                </a:lnTo>
                <a:lnTo>
                  <a:pt x="41" y="296"/>
                </a:lnTo>
                <a:lnTo>
                  <a:pt x="38" y="296"/>
                </a:lnTo>
                <a:lnTo>
                  <a:pt x="36" y="295"/>
                </a:lnTo>
                <a:lnTo>
                  <a:pt x="37" y="284"/>
                </a:lnTo>
                <a:lnTo>
                  <a:pt x="42" y="280"/>
                </a:lnTo>
                <a:lnTo>
                  <a:pt x="42" y="271"/>
                </a:lnTo>
                <a:lnTo>
                  <a:pt x="40" y="266"/>
                </a:lnTo>
                <a:lnTo>
                  <a:pt x="39" y="266"/>
                </a:lnTo>
                <a:lnTo>
                  <a:pt x="37" y="268"/>
                </a:lnTo>
                <a:lnTo>
                  <a:pt x="37" y="273"/>
                </a:lnTo>
                <a:lnTo>
                  <a:pt x="37" y="275"/>
                </a:lnTo>
                <a:lnTo>
                  <a:pt x="33" y="276"/>
                </a:lnTo>
                <a:lnTo>
                  <a:pt x="31" y="276"/>
                </a:lnTo>
                <a:lnTo>
                  <a:pt x="30" y="273"/>
                </a:lnTo>
                <a:lnTo>
                  <a:pt x="33" y="265"/>
                </a:lnTo>
                <a:lnTo>
                  <a:pt x="33" y="264"/>
                </a:lnTo>
                <a:lnTo>
                  <a:pt x="33" y="263"/>
                </a:lnTo>
                <a:lnTo>
                  <a:pt x="34" y="260"/>
                </a:lnTo>
                <a:lnTo>
                  <a:pt x="37" y="259"/>
                </a:lnTo>
                <a:lnTo>
                  <a:pt x="38" y="257"/>
                </a:lnTo>
                <a:lnTo>
                  <a:pt x="34" y="254"/>
                </a:lnTo>
                <a:lnTo>
                  <a:pt x="30" y="251"/>
                </a:lnTo>
                <a:lnTo>
                  <a:pt x="30" y="248"/>
                </a:lnTo>
                <a:lnTo>
                  <a:pt x="31" y="247"/>
                </a:lnTo>
                <a:lnTo>
                  <a:pt x="37" y="249"/>
                </a:lnTo>
                <a:lnTo>
                  <a:pt x="39" y="247"/>
                </a:lnTo>
                <a:lnTo>
                  <a:pt x="40" y="245"/>
                </a:lnTo>
                <a:lnTo>
                  <a:pt x="39" y="237"/>
                </a:lnTo>
                <a:lnTo>
                  <a:pt x="42" y="234"/>
                </a:lnTo>
                <a:lnTo>
                  <a:pt x="43" y="230"/>
                </a:lnTo>
                <a:lnTo>
                  <a:pt x="42" y="229"/>
                </a:lnTo>
                <a:lnTo>
                  <a:pt x="40" y="229"/>
                </a:lnTo>
                <a:lnTo>
                  <a:pt x="38" y="234"/>
                </a:lnTo>
                <a:lnTo>
                  <a:pt x="36" y="232"/>
                </a:lnTo>
                <a:lnTo>
                  <a:pt x="33" y="225"/>
                </a:lnTo>
                <a:lnTo>
                  <a:pt x="34" y="221"/>
                </a:lnTo>
                <a:lnTo>
                  <a:pt x="37" y="216"/>
                </a:lnTo>
                <a:lnTo>
                  <a:pt x="39" y="214"/>
                </a:lnTo>
                <a:lnTo>
                  <a:pt x="40" y="212"/>
                </a:lnTo>
                <a:lnTo>
                  <a:pt x="40" y="208"/>
                </a:lnTo>
                <a:lnTo>
                  <a:pt x="39" y="207"/>
                </a:lnTo>
                <a:lnTo>
                  <a:pt x="38" y="208"/>
                </a:lnTo>
                <a:lnTo>
                  <a:pt x="37" y="214"/>
                </a:lnTo>
                <a:lnTo>
                  <a:pt x="33" y="217"/>
                </a:lnTo>
                <a:lnTo>
                  <a:pt x="29" y="217"/>
                </a:lnTo>
                <a:lnTo>
                  <a:pt x="28" y="214"/>
                </a:lnTo>
                <a:lnTo>
                  <a:pt x="28" y="214"/>
                </a:lnTo>
                <a:lnTo>
                  <a:pt x="34" y="210"/>
                </a:lnTo>
                <a:lnTo>
                  <a:pt x="34" y="209"/>
                </a:lnTo>
                <a:lnTo>
                  <a:pt x="34" y="207"/>
                </a:lnTo>
                <a:lnTo>
                  <a:pt x="33" y="205"/>
                </a:lnTo>
                <a:lnTo>
                  <a:pt x="30" y="202"/>
                </a:lnTo>
                <a:lnTo>
                  <a:pt x="30" y="204"/>
                </a:lnTo>
                <a:lnTo>
                  <a:pt x="30" y="208"/>
                </a:lnTo>
                <a:lnTo>
                  <a:pt x="29" y="210"/>
                </a:lnTo>
                <a:lnTo>
                  <a:pt x="25" y="210"/>
                </a:lnTo>
                <a:lnTo>
                  <a:pt x="25" y="209"/>
                </a:lnTo>
                <a:lnTo>
                  <a:pt x="27" y="207"/>
                </a:lnTo>
                <a:lnTo>
                  <a:pt x="29" y="202"/>
                </a:lnTo>
                <a:lnTo>
                  <a:pt x="29" y="200"/>
                </a:lnTo>
                <a:lnTo>
                  <a:pt x="27" y="199"/>
                </a:lnTo>
                <a:lnTo>
                  <a:pt x="26" y="199"/>
                </a:lnTo>
                <a:lnTo>
                  <a:pt x="25" y="197"/>
                </a:lnTo>
                <a:lnTo>
                  <a:pt x="25" y="192"/>
                </a:lnTo>
                <a:lnTo>
                  <a:pt x="28" y="195"/>
                </a:lnTo>
                <a:lnTo>
                  <a:pt x="30" y="195"/>
                </a:lnTo>
                <a:lnTo>
                  <a:pt x="31" y="189"/>
                </a:lnTo>
                <a:lnTo>
                  <a:pt x="30" y="187"/>
                </a:lnTo>
                <a:lnTo>
                  <a:pt x="26" y="183"/>
                </a:lnTo>
                <a:lnTo>
                  <a:pt x="25" y="180"/>
                </a:lnTo>
                <a:lnTo>
                  <a:pt x="25" y="177"/>
                </a:lnTo>
                <a:lnTo>
                  <a:pt x="29" y="176"/>
                </a:lnTo>
                <a:lnTo>
                  <a:pt x="33" y="182"/>
                </a:lnTo>
                <a:lnTo>
                  <a:pt x="37" y="183"/>
                </a:lnTo>
                <a:lnTo>
                  <a:pt x="41" y="181"/>
                </a:lnTo>
                <a:lnTo>
                  <a:pt x="41" y="177"/>
                </a:lnTo>
                <a:lnTo>
                  <a:pt x="39" y="176"/>
                </a:lnTo>
                <a:lnTo>
                  <a:pt x="34" y="177"/>
                </a:lnTo>
                <a:lnTo>
                  <a:pt x="32" y="177"/>
                </a:lnTo>
                <a:lnTo>
                  <a:pt x="31" y="176"/>
                </a:lnTo>
                <a:lnTo>
                  <a:pt x="31" y="170"/>
                </a:lnTo>
                <a:lnTo>
                  <a:pt x="31" y="168"/>
                </a:lnTo>
                <a:lnTo>
                  <a:pt x="34" y="170"/>
                </a:lnTo>
                <a:lnTo>
                  <a:pt x="38" y="167"/>
                </a:lnTo>
                <a:lnTo>
                  <a:pt x="40" y="170"/>
                </a:lnTo>
                <a:lnTo>
                  <a:pt x="42" y="171"/>
                </a:lnTo>
                <a:lnTo>
                  <a:pt x="44" y="170"/>
                </a:lnTo>
                <a:lnTo>
                  <a:pt x="45" y="167"/>
                </a:lnTo>
                <a:lnTo>
                  <a:pt x="44" y="166"/>
                </a:lnTo>
                <a:lnTo>
                  <a:pt x="41" y="164"/>
                </a:lnTo>
                <a:lnTo>
                  <a:pt x="38" y="160"/>
                </a:lnTo>
                <a:lnTo>
                  <a:pt x="38" y="158"/>
                </a:lnTo>
                <a:lnTo>
                  <a:pt x="41" y="149"/>
                </a:lnTo>
                <a:lnTo>
                  <a:pt x="36" y="145"/>
                </a:lnTo>
                <a:lnTo>
                  <a:pt x="34" y="142"/>
                </a:lnTo>
                <a:lnTo>
                  <a:pt x="36" y="141"/>
                </a:lnTo>
                <a:lnTo>
                  <a:pt x="40" y="143"/>
                </a:lnTo>
                <a:lnTo>
                  <a:pt x="41" y="142"/>
                </a:lnTo>
                <a:lnTo>
                  <a:pt x="42" y="145"/>
                </a:lnTo>
                <a:lnTo>
                  <a:pt x="43" y="146"/>
                </a:lnTo>
                <a:lnTo>
                  <a:pt x="45" y="145"/>
                </a:lnTo>
                <a:lnTo>
                  <a:pt x="45" y="143"/>
                </a:lnTo>
                <a:lnTo>
                  <a:pt x="44" y="141"/>
                </a:lnTo>
                <a:lnTo>
                  <a:pt x="44" y="140"/>
                </a:lnTo>
                <a:lnTo>
                  <a:pt x="46" y="137"/>
                </a:lnTo>
                <a:lnTo>
                  <a:pt x="52" y="135"/>
                </a:lnTo>
                <a:lnTo>
                  <a:pt x="53" y="127"/>
                </a:lnTo>
                <a:lnTo>
                  <a:pt x="49" y="127"/>
                </a:lnTo>
                <a:lnTo>
                  <a:pt x="46" y="125"/>
                </a:lnTo>
                <a:lnTo>
                  <a:pt x="45" y="122"/>
                </a:lnTo>
                <a:lnTo>
                  <a:pt x="47" y="118"/>
                </a:lnTo>
                <a:lnTo>
                  <a:pt x="55" y="122"/>
                </a:lnTo>
                <a:lnTo>
                  <a:pt x="56" y="122"/>
                </a:lnTo>
                <a:lnTo>
                  <a:pt x="58" y="120"/>
                </a:lnTo>
                <a:lnTo>
                  <a:pt x="56" y="117"/>
                </a:lnTo>
                <a:lnTo>
                  <a:pt x="47" y="115"/>
                </a:lnTo>
                <a:lnTo>
                  <a:pt x="46" y="112"/>
                </a:lnTo>
                <a:lnTo>
                  <a:pt x="46" y="110"/>
                </a:lnTo>
                <a:lnTo>
                  <a:pt x="53" y="114"/>
                </a:lnTo>
                <a:lnTo>
                  <a:pt x="55" y="112"/>
                </a:lnTo>
                <a:lnTo>
                  <a:pt x="56" y="106"/>
                </a:lnTo>
                <a:lnTo>
                  <a:pt x="57" y="104"/>
                </a:lnTo>
                <a:lnTo>
                  <a:pt x="58" y="104"/>
                </a:lnTo>
                <a:lnTo>
                  <a:pt x="61" y="106"/>
                </a:lnTo>
                <a:lnTo>
                  <a:pt x="62" y="100"/>
                </a:lnTo>
                <a:lnTo>
                  <a:pt x="60" y="95"/>
                </a:lnTo>
                <a:lnTo>
                  <a:pt x="61" y="95"/>
                </a:lnTo>
                <a:lnTo>
                  <a:pt x="66" y="93"/>
                </a:lnTo>
                <a:lnTo>
                  <a:pt x="68" y="95"/>
                </a:lnTo>
                <a:lnTo>
                  <a:pt x="66" y="100"/>
                </a:lnTo>
                <a:lnTo>
                  <a:pt x="68" y="100"/>
                </a:lnTo>
                <a:lnTo>
                  <a:pt x="70" y="99"/>
                </a:lnTo>
                <a:lnTo>
                  <a:pt x="70" y="95"/>
                </a:lnTo>
                <a:lnTo>
                  <a:pt x="74" y="89"/>
                </a:lnTo>
                <a:lnTo>
                  <a:pt x="76" y="85"/>
                </a:lnTo>
                <a:lnTo>
                  <a:pt x="76" y="83"/>
                </a:lnTo>
                <a:lnTo>
                  <a:pt x="74" y="77"/>
                </a:lnTo>
                <a:lnTo>
                  <a:pt x="75" y="75"/>
                </a:lnTo>
                <a:lnTo>
                  <a:pt x="76" y="73"/>
                </a:lnTo>
                <a:lnTo>
                  <a:pt x="78" y="72"/>
                </a:lnTo>
                <a:lnTo>
                  <a:pt x="79" y="71"/>
                </a:lnTo>
                <a:lnTo>
                  <a:pt x="75" y="64"/>
                </a:lnTo>
                <a:lnTo>
                  <a:pt x="74" y="62"/>
                </a:lnTo>
                <a:lnTo>
                  <a:pt x="74" y="59"/>
                </a:lnTo>
                <a:lnTo>
                  <a:pt x="76" y="52"/>
                </a:lnTo>
                <a:lnTo>
                  <a:pt x="77" y="54"/>
                </a:lnTo>
                <a:lnTo>
                  <a:pt x="77" y="58"/>
                </a:lnTo>
                <a:lnTo>
                  <a:pt x="78" y="60"/>
                </a:lnTo>
                <a:lnTo>
                  <a:pt x="80" y="60"/>
                </a:lnTo>
                <a:lnTo>
                  <a:pt x="83" y="56"/>
                </a:lnTo>
                <a:lnTo>
                  <a:pt x="83" y="51"/>
                </a:lnTo>
                <a:lnTo>
                  <a:pt x="79" y="52"/>
                </a:lnTo>
                <a:lnTo>
                  <a:pt x="78" y="50"/>
                </a:lnTo>
                <a:lnTo>
                  <a:pt x="76" y="41"/>
                </a:lnTo>
                <a:lnTo>
                  <a:pt x="78" y="39"/>
                </a:lnTo>
                <a:lnTo>
                  <a:pt x="79" y="39"/>
                </a:lnTo>
                <a:lnTo>
                  <a:pt x="80" y="41"/>
                </a:lnTo>
                <a:lnTo>
                  <a:pt x="80" y="45"/>
                </a:lnTo>
                <a:lnTo>
                  <a:pt x="79" y="47"/>
                </a:lnTo>
                <a:lnTo>
                  <a:pt x="80" y="49"/>
                </a:lnTo>
                <a:lnTo>
                  <a:pt x="81" y="49"/>
                </a:lnTo>
                <a:lnTo>
                  <a:pt x="85" y="47"/>
                </a:lnTo>
                <a:lnTo>
                  <a:pt x="85" y="45"/>
                </a:lnTo>
                <a:lnTo>
                  <a:pt x="83" y="40"/>
                </a:lnTo>
                <a:lnTo>
                  <a:pt x="85" y="37"/>
                </a:lnTo>
                <a:lnTo>
                  <a:pt x="82" y="32"/>
                </a:lnTo>
                <a:lnTo>
                  <a:pt x="82" y="30"/>
                </a:lnTo>
                <a:lnTo>
                  <a:pt x="85" y="29"/>
                </a:lnTo>
                <a:lnTo>
                  <a:pt x="86" y="31"/>
                </a:lnTo>
                <a:lnTo>
                  <a:pt x="86" y="35"/>
                </a:lnTo>
                <a:lnTo>
                  <a:pt x="87" y="35"/>
                </a:lnTo>
                <a:lnTo>
                  <a:pt x="88" y="34"/>
                </a:lnTo>
                <a:lnTo>
                  <a:pt x="93" y="32"/>
                </a:lnTo>
                <a:lnTo>
                  <a:pt x="95" y="33"/>
                </a:lnTo>
                <a:lnTo>
                  <a:pt x="97" y="32"/>
                </a:lnTo>
                <a:lnTo>
                  <a:pt x="97" y="31"/>
                </a:lnTo>
                <a:lnTo>
                  <a:pt x="97" y="29"/>
                </a:lnTo>
                <a:lnTo>
                  <a:pt x="99" y="26"/>
                </a:lnTo>
                <a:lnTo>
                  <a:pt x="102" y="24"/>
                </a:lnTo>
                <a:lnTo>
                  <a:pt x="102" y="22"/>
                </a:lnTo>
                <a:lnTo>
                  <a:pt x="101" y="20"/>
                </a:lnTo>
                <a:lnTo>
                  <a:pt x="96" y="17"/>
                </a:lnTo>
                <a:lnTo>
                  <a:pt x="95" y="14"/>
                </a:lnTo>
                <a:lnTo>
                  <a:pt x="146" y="10"/>
                </a:lnTo>
                <a:lnTo>
                  <a:pt x="152" y="10"/>
                </a:lnTo>
                <a:lnTo>
                  <a:pt x="178" y="8"/>
                </a:lnTo>
                <a:lnTo>
                  <a:pt x="190" y="7"/>
                </a:lnTo>
                <a:lnTo>
                  <a:pt x="207" y="6"/>
                </a:lnTo>
                <a:lnTo>
                  <a:pt x="223" y="5"/>
                </a:lnTo>
                <a:lnTo>
                  <a:pt x="226" y="5"/>
                </a:lnTo>
                <a:lnTo>
                  <a:pt x="260" y="1"/>
                </a:lnTo>
                <a:lnTo>
                  <a:pt x="263" y="1"/>
                </a:lnTo>
                <a:lnTo>
                  <a:pt x="276" y="0"/>
                </a:lnTo>
                <a:lnTo>
                  <a:pt x="282" y="8"/>
                </a:lnTo>
                <a:lnTo>
                  <a:pt x="285" y="12"/>
                </a:lnTo>
                <a:lnTo>
                  <a:pt x="286" y="13"/>
                </a:lnTo>
                <a:lnTo>
                  <a:pt x="285" y="51"/>
                </a:lnTo>
                <a:lnTo>
                  <a:pt x="285" y="66"/>
                </a:lnTo>
                <a:lnTo>
                  <a:pt x="285" y="83"/>
                </a:lnTo>
                <a:lnTo>
                  <a:pt x="285" y="113"/>
                </a:lnTo>
                <a:lnTo>
                  <a:pt x="285" y="116"/>
                </a:lnTo>
                <a:lnTo>
                  <a:pt x="284" y="156"/>
                </a:lnTo>
                <a:lnTo>
                  <a:pt x="284" y="181"/>
                </a:lnTo>
                <a:lnTo>
                  <a:pt x="283" y="212"/>
                </a:lnTo>
                <a:lnTo>
                  <a:pt x="283" y="249"/>
                </a:lnTo>
                <a:lnTo>
                  <a:pt x="283" y="257"/>
                </a:lnTo>
                <a:lnTo>
                  <a:pt x="282" y="299"/>
                </a:lnTo>
                <a:lnTo>
                  <a:pt x="282" y="333"/>
                </a:lnTo>
                <a:lnTo>
                  <a:pt x="281" y="343"/>
                </a:lnTo>
                <a:lnTo>
                  <a:pt x="281" y="384"/>
                </a:lnTo>
                <a:lnTo>
                  <a:pt x="284" y="408"/>
                </a:lnTo>
                <a:lnTo>
                  <a:pt x="287" y="440"/>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3" name="Freeform 49"/>
          <p:cNvSpPr>
            <a:spLocks noEditPoints="1"/>
          </p:cNvSpPr>
          <p:nvPr/>
        </p:nvSpPr>
        <p:spPr bwMode="auto">
          <a:xfrm>
            <a:off x="6332064" y="3274474"/>
            <a:ext cx="863463" cy="771566"/>
          </a:xfrm>
          <a:custGeom>
            <a:avLst/>
            <a:gdLst/>
            <a:ahLst/>
            <a:cxnLst>
              <a:cxn ang="0">
                <a:pos x="87" y="389"/>
              </a:cxn>
              <a:cxn ang="0">
                <a:pos x="89" y="368"/>
              </a:cxn>
              <a:cxn ang="0">
                <a:pos x="97" y="358"/>
              </a:cxn>
              <a:cxn ang="0">
                <a:pos x="90" y="344"/>
              </a:cxn>
              <a:cxn ang="0">
                <a:pos x="78" y="319"/>
              </a:cxn>
              <a:cxn ang="0">
                <a:pos x="72" y="301"/>
              </a:cxn>
              <a:cxn ang="0">
                <a:pos x="57" y="256"/>
              </a:cxn>
              <a:cxn ang="0">
                <a:pos x="31" y="155"/>
              </a:cxn>
              <a:cxn ang="0">
                <a:pos x="3" y="46"/>
              </a:cxn>
              <a:cxn ang="0">
                <a:pos x="55" y="23"/>
              </a:cxn>
              <a:cxn ang="0">
                <a:pos x="138" y="13"/>
              </a:cxn>
              <a:cxn ang="0">
                <a:pos x="213" y="6"/>
              </a:cxn>
              <a:cxn ang="0">
                <a:pos x="210" y="9"/>
              </a:cxn>
              <a:cxn ang="0">
                <a:pos x="204" y="17"/>
              </a:cxn>
              <a:cxn ang="0">
                <a:pos x="200" y="27"/>
              </a:cxn>
              <a:cxn ang="0">
                <a:pos x="202" y="44"/>
              </a:cxn>
              <a:cxn ang="0">
                <a:pos x="223" y="59"/>
              </a:cxn>
              <a:cxn ang="0">
                <a:pos x="245" y="69"/>
              </a:cxn>
              <a:cxn ang="0">
                <a:pos x="257" y="93"/>
              </a:cxn>
              <a:cxn ang="0">
                <a:pos x="275" y="122"/>
              </a:cxn>
              <a:cxn ang="0">
                <a:pos x="297" y="133"/>
              </a:cxn>
              <a:cxn ang="0">
                <a:pos x="314" y="157"/>
              </a:cxn>
              <a:cxn ang="0">
                <a:pos x="331" y="165"/>
              </a:cxn>
              <a:cxn ang="0">
                <a:pos x="342" y="178"/>
              </a:cxn>
              <a:cxn ang="0">
                <a:pos x="343" y="189"/>
              </a:cxn>
              <a:cxn ang="0">
                <a:pos x="352" y="196"/>
              </a:cxn>
              <a:cxn ang="0">
                <a:pos x="357" y="201"/>
              </a:cxn>
              <a:cxn ang="0">
                <a:pos x="374" y="215"/>
              </a:cxn>
              <a:cxn ang="0">
                <a:pos x="386" y="223"/>
              </a:cxn>
              <a:cxn ang="0">
                <a:pos x="389" y="239"/>
              </a:cxn>
              <a:cxn ang="0">
                <a:pos x="396" y="246"/>
              </a:cxn>
              <a:cxn ang="0">
                <a:pos x="399" y="260"/>
              </a:cxn>
              <a:cxn ang="0">
                <a:pos x="405" y="272"/>
              </a:cxn>
              <a:cxn ang="0">
                <a:pos x="421" y="284"/>
              </a:cxn>
              <a:cxn ang="0">
                <a:pos x="430" y="299"/>
              </a:cxn>
              <a:cxn ang="0">
                <a:pos x="436" y="326"/>
              </a:cxn>
              <a:cxn ang="0">
                <a:pos x="431" y="352"/>
              </a:cxn>
              <a:cxn ang="0">
                <a:pos x="430" y="350"/>
              </a:cxn>
              <a:cxn ang="0">
                <a:pos x="439" y="373"/>
              </a:cxn>
              <a:cxn ang="0">
                <a:pos x="437" y="389"/>
              </a:cxn>
              <a:cxn ang="0">
                <a:pos x="427" y="423"/>
              </a:cxn>
              <a:cxn ang="0">
                <a:pos x="429" y="447"/>
              </a:cxn>
              <a:cxn ang="0">
                <a:pos x="418" y="472"/>
              </a:cxn>
              <a:cxn ang="0">
                <a:pos x="416" y="501"/>
              </a:cxn>
              <a:cxn ang="0">
                <a:pos x="401" y="498"/>
              </a:cxn>
              <a:cxn ang="0">
                <a:pos x="383" y="494"/>
              </a:cxn>
              <a:cxn ang="0">
                <a:pos x="377" y="504"/>
              </a:cxn>
              <a:cxn ang="0">
                <a:pos x="381" y="542"/>
              </a:cxn>
              <a:cxn ang="0">
                <a:pos x="366" y="538"/>
              </a:cxn>
              <a:cxn ang="0">
                <a:pos x="330" y="532"/>
              </a:cxn>
              <a:cxn ang="0">
                <a:pos x="224" y="538"/>
              </a:cxn>
              <a:cxn ang="0">
                <a:pos x="122" y="544"/>
              </a:cxn>
              <a:cxn ang="0">
                <a:pos x="112" y="524"/>
              </a:cxn>
              <a:cxn ang="0">
                <a:pos x="100" y="497"/>
              </a:cxn>
              <a:cxn ang="0">
                <a:pos x="94" y="476"/>
              </a:cxn>
              <a:cxn ang="0">
                <a:pos x="94" y="444"/>
              </a:cxn>
              <a:cxn ang="0">
                <a:pos x="423" y="477"/>
              </a:cxn>
              <a:cxn ang="0">
                <a:pos x="422" y="481"/>
              </a:cxn>
            </a:cxnLst>
            <a:rect l="0" t="0" r="r" b="b"/>
            <a:pathLst>
              <a:path w="456" h="554">
                <a:moveTo>
                  <a:pt x="83" y="418"/>
                </a:moveTo>
                <a:lnTo>
                  <a:pt x="83" y="417"/>
                </a:lnTo>
                <a:lnTo>
                  <a:pt x="81" y="409"/>
                </a:lnTo>
                <a:lnTo>
                  <a:pt x="83" y="402"/>
                </a:lnTo>
                <a:lnTo>
                  <a:pt x="85" y="393"/>
                </a:lnTo>
                <a:lnTo>
                  <a:pt x="87" y="389"/>
                </a:lnTo>
                <a:lnTo>
                  <a:pt x="85" y="384"/>
                </a:lnTo>
                <a:lnTo>
                  <a:pt x="85" y="382"/>
                </a:lnTo>
                <a:lnTo>
                  <a:pt x="87" y="380"/>
                </a:lnTo>
                <a:lnTo>
                  <a:pt x="85" y="375"/>
                </a:lnTo>
                <a:lnTo>
                  <a:pt x="88" y="369"/>
                </a:lnTo>
                <a:lnTo>
                  <a:pt x="89" y="368"/>
                </a:lnTo>
                <a:lnTo>
                  <a:pt x="93" y="366"/>
                </a:lnTo>
                <a:lnTo>
                  <a:pt x="91" y="364"/>
                </a:lnTo>
                <a:lnTo>
                  <a:pt x="95" y="363"/>
                </a:lnTo>
                <a:lnTo>
                  <a:pt x="96" y="361"/>
                </a:lnTo>
                <a:lnTo>
                  <a:pt x="95" y="359"/>
                </a:lnTo>
                <a:lnTo>
                  <a:pt x="97" y="358"/>
                </a:lnTo>
                <a:lnTo>
                  <a:pt x="98" y="357"/>
                </a:lnTo>
                <a:lnTo>
                  <a:pt x="97" y="356"/>
                </a:lnTo>
                <a:lnTo>
                  <a:pt x="95" y="354"/>
                </a:lnTo>
                <a:lnTo>
                  <a:pt x="87" y="350"/>
                </a:lnTo>
                <a:lnTo>
                  <a:pt x="87" y="348"/>
                </a:lnTo>
                <a:lnTo>
                  <a:pt x="90" y="344"/>
                </a:lnTo>
                <a:lnTo>
                  <a:pt x="88" y="342"/>
                </a:lnTo>
                <a:lnTo>
                  <a:pt x="89" y="341"/>
                </a:lnTo>
                <a:lnTo>
                  <a:pt x="90" y="338"/>
                </a:lnTo>
                <a:lnTo>
                  <a:pt x="87" y="334"/>
                </a:lnTo>
                <a:lnTo>
                  <a:pt x="85" y="326"/>
                </a:lnTo>
                <a:lnTo>
                  <a:pt x="78" y="319"/>
                </a:lnTo>
                <a:lnTo>
                  <a:pt x="76" y="317"/>
                </a:lnTo>
                <a:lnTo>
                  <a:pt x="76" y="314"/>
                </a:lnTo>
                <a:lnTo>
                  <a:pt x="74" y="313"/>
                </a:lnTo>
                <a:lnTo>
                  <a:pt x="75" y="308"/>
                </a:lnTo>
                <a:lnTo>
                  <a:pt x="73" y="307"/>
                </a:lnTo>
                <a:lnTo>
                  <a:pt x="72" y="301"/>
                </a:lnTo>
                <a:lnTo>
                  <a:pt x="71" y="300"/>
                </a:lnTo>
                <a:lnTo>
                  <a:pt x="71" y="299"/>
                </a:lnTo>
                <a:lnTo>
                  <a:pt x="71" y="297"/>
                </a:lnTo>
                <a:lnTo>
                  <a:pt x="66" y="293"/>
                </a:lnTo>
                <a:lnTo>
                  <a:pt x="64" y="285"/>
                </a:lnTo>
                <a:lnTo>
                  <a:pt x="57" y="256"/>
                </a:lnTo>
                <a:lnTo>
                  <a:pt x="57" y="255"/>
                </a:lnTo>
                <a:lnTo>
                  <a:pt x="47" y="218"/>
                </a:lnTo>
                <a:lnTo>
                  <a:pt x="45" y="210"/>
                </a:lnTo>
                <a:lnTo>
                  <a:pt x="41" y="191"/>
                </a:lnTo>
                <a:lnTo>
                  <a:pt x="33" y="160"/>
                </a:lnTo>
                <a:lnTo>
                  <a:pt x="31" y="155"/>
                </a:lnTo>
                <a:lnTo>
                  <a:pt x="28" y="139"/>
                </a:lnTo>
                <a:lnTo>
                  <a:pt x="22" y="115"/>
                </a:lnTo>
                <a:lnTo>
                  <a:pt x="14" y="86"/>
                </a:lnTo>
                <a:lnTo>
                  <a:pt x="12" y="78"/>
                </a:lnTo>
                <a:lnTo>
                  <a:pt x="11" y="74"/>
                </a:lnTo>
                <a:lnTo>
                  <a:pt x="3" y="46"/>
                </a:lnTo>
                <a:lnTo>
                  <a:pt x="0" y="30"/>
                </a:lnTo>
                <a:lnTo>
                  <a:pt x="12" y="28"/>
                </a:lnTo>
                <a:lnTo>
                  <a:pt x="22" y="27"/>
                </a:lnTo>
                <a:lnTo>
                  <a:pt x="29" y="26"/>
                </a:lnTo>
                <a:lnTo>
                  <a:pt x="55" y="23"/>
                </a:lnTo>
                <a:lnTo>
                  <a:pt x="55" y="23"/>
                </a:lnTo>
                <a:lnTo>
                  <a:pt x="68" y="21"/>
                </a:lnTo>
                <a:lnTo>
                  <a:pt x="72" y="21"/>
                </a:lnTo>
                <a:lnTo>
                  <a:pt x="84" y="19"/>
                </a:lnTo>
                <a:lnTo>
                  <a:pt x="110" y="16"/>
                </a:lnTo>
                <a:lnTo>
                  <a:pt x="127" y="14"/>
                </a:lnTo>
                <a:lnTo>
                  <a:pt x="138" y="13"/>
                </a:lnTo>
                <a:lnTo>
                  <a:pt x="142" y="11"/>
                </a:lnTo>
                <a:lnTo>
                  <a:pt x="176" y="7"/>
                </a:lnTo>
                <a:lnTo>
                  <a:pt x="178" y="7"/>
                </a:lnTo>
                <a:lnTo>
                  <a:pt x="213" y="0"/>
                </a:lnTo>
                <a:lnTo>
                  <a:pt x="213" y="2"/>
                </a:lnTo>
                <a:lnTo>
                  <a:pt x="213" y="6"/>
                </a:lnTo>
                <a:lnTo>
                  <a:pt x="212" y="6"/>
                </a:lnTo>
                <a:lnTo>
                  <a:pt x="212" y="7"/>
                </a:lnTo>
                <a:lnTo>
                  <a:pt x="213" y="8"/>
                </a:lnTo>
                <a:lnTo>
                  <a:pt x="212" y="8"/>
                </a:lnTo>
                <a:lnTo>
                  <a:pt x="211" y="9"/>
                </a:lnTo>
                <a:lnTo>
                  <a:pt x="210" y="9"/>
                </a:lnTo>
                <a:lnTo>
                  <a:pt x="210" y="11"/>
                </a:lnTo>
                <a:lnTo>
                  <a:pt x="208" y="13"/>
                </a:lnTo>
                <a:lnTo>
                  <a:pt x="207" y="16"/>
                </a:lnTo>
                <a:lnTo>
                  <a:pt x="205" y="16"/>
                </a:lnTo>
                <a:lnTo>
                  <a:pt x="205" y="17"/>
                </a:lnTo>
                <a:lnTo>
                  <a:pt x="204" y="17"/>
                </a:lnTo>
                <a:lnTo>
                  <a:pt x="204" y="19"/>
                </a:lnTo>
                <a:lnTo>
                  <a:pt x="203" y="21"/>
                </a:lnTo>
                <a:lnTo>
                  <a:pt x="204" y="22"/>
                </a:lnTo>
                <a:lnTo>
                  <a:pt x="202" y="23"/>
                </a:lnTo>
                <a:lnTo>
                  <a:pt x="202" y="25"/>
                </a:lnTo>
                <a:lnTo>
                  <a:pt x="200" y="27"/>
                </a:lnTo>
                <a:lnTo>
                  <a:pt x="198" y="30"/>
                </a:lnTo>
                <a:lnTo>
                  <a:pt x="198" y="33"/>
                </a:lnTo>
                <a:lnTo>
                  <a:pt x="196" y="36"/>
                </a:lnTo>
                <a:lnTo>
                  <a:pt x="196" y="39"/>
                </a:lnTo>
                <a:lnTo>
                  <a:pt x="198" y="43"/>
                </a:lnTo>
                <a:lnTo>
                  <a:pt x="202" y="44"/>
                </a:lnTo>
                <a:lnTo>
                  <a:pt x="208" y="50"/>
                </a:lnTo>
                <a:lnTo>
                  <a:pt x="214" y="50"/>
                </a:lnTo>
                <a:lnTo>
                  <a:pt x="216" y="53"/>
                </a:lnTo>
                <a:lnTo>
                  <a:pt x="218" y="53"/>
                </a:lnTo>
                <a:lnTo>
                  <a:pt x="221" y="58"/>
                </a:lnTo>
                <a:lnTo>
                  <a:pt x="223" y="59"/>
                </a:lnTo>
                <a:lnTo>
                  <a:pt x="225" y="63"/>
                </a:lnTo>
                <a:lnTo>
                  <a:pt x="230" y="64"/>
                </a:lnTo>
                <a:lnTo>
                  <a:pt x="233" y="63"/>
                </a:lnTo>
                <a:lnTo>
                  <a:pt x="239" y="61"/>
                </a:lnTo>
                <a:lnTo>
                  <a:pt x="242" y="64"/>
                </a:lnTo>
                <a:lnTo>
                  <a:pt x="245" y="69"/>
                </a:lnTo>
                <a:lnTo>
                  <a:pt x="246" y="74"/>
                </a:lnTo>
                <a:lnTo>
                  <a:pt x="250" y="77"/>
                </a:lnTo>
                <a:lnTo>
                  <a:pt x="252" y="83"/>
                </a:lnTo>
                <a:lnTo>
                  <a:pt x="254" y="84"/>
                </a:lnTo>
                <a:lnTo>
                  <a:pt x="255" y="90"/>
                </a:lnTo>
                <a:lnTo>
                  <a:pt x="257" y="93"/>
                </a:lnTo>
                <a:lnTo>
                  <a:pt x="258" y="98"/>
                </a:lnTo>
                <a:lnTo>
                  <a:pt x="266" y="105"/>
                </a:lnTo>
                <a:lnTo>
                  <a:pt x="272" y="113"/>
                </a:lnTo>
                <a:lnTo>
                  <a:pt x="273" y="115"/>
                </a:lnTo>
                <a:lnTo>
                  <a:pt x="275" y="121"/>
                </a:lnTo>
                <a:lnTo>
                  <a:pt x="275" y="122"/>
                </a:lnTo>
                <a:lnTo>
                  <a:pt x="281" y="124"/>
                </a:lnTo>
                <a:lnTo>
                  <a:pt x="287" y="130"/>
                </a:lnTo>
                <a:lnTo>
                  <a:pt x="290" y="131"/>
                </a:lnTo>
                <a:lnTo>
                  <a:pt x="293" y="132"/>
                </a:lnTo>
                <a:lnTo>
                  <a:pt x="295" y="133"/>
                </a:lnTo>
                <a:lnTo>
                  <a:pt x="297" y="133"/>
                </a:lnTo>
                <a:lnTo>
                  <a:pt x="301" y="136"/>
                </a:lnTo>
                <a:lnTo>
                  <a:pt x="302" y="139"/>
                </a:lnTo>
                <a:lnTo>
                  <a:pt x="305" y="141"/>
                </a:lnTo>
                <a:lnTo>
                  <a:pt x="309" y="150"/>
                </a:lnTo>
                <a:lnTo>
                  <a:pt x="311" y="150"/>
                </a:lnTo>
                <a:lnTo>
                  <a:pt x="314" y="157"/>
                </a:lnTo>
                <a:lnTo>
                  <a:pt x="317" y="158"/>
                </a:lnTo>
                <a:lnTo>
                  <a:pt x="319" y="160"/>
                </a:lnTo>
                <a:lnTo>
                  <a:pt x="321" y="159"/>
                </a:lnTo>
                <a:lnTo>
                  <a:pt x="326" y="161"/>
                </a:lnTo>
                <a:lnTo>
                  <a:pt x="329" y="164"/>
                </a:lnTo>
                <a:lnTo>
                  <a:pt x="331" y="165"/>
                </a:lnTo>
                <a:lnTo>
                  <a:pt x="333" y="167"/>
                </a:lnTo>
                <a:lnTo>
                  <a:pt x="335" y="171"/>
                </a:lnTo>
                <a:lnTo>
                  <a:pt x="339" y="172"/>
                </a:lnTo>
                <a:lnTo>
                  <a:pt x="341" y="174"/>
                </a:lnTo>
                <a:lnTo>
                  <a:pt x="340" y="176"/>
                </a:lnTo>
                <a:lnTo>
                  <a:pt x="342" y="178"/>
                </a:lnTo>
                <a:lnTo>
                  <a:pt x="339" y="180"/>
                </a:lnTo>
                <a:lnTo>
                  <a:pt x="341" y="183"/>
                </a:lnTo>
                <a:lnTo>
                  <a:pt x="340" y="184"/>
                </a:lnTo>
                <a:lnTo>
                  <a:pt x="341" y="186"/>
                </a:lnTo>
                <a:lnTo>
                  <a:pt x="343" y="186"/>
                </a:lnTo>
                <a:lnTo>
                  <a:pt x="343" y="189"/>
                </a:lnTo>
                <a:lnTo>
                  <a:pt x="345" y="189"/>
                </a:lnTo>
                <a:lnTo>
                  <a:pt x="347" y="191"/>
                </a:lnTo>
                <a:lnTo>
                  <a:pt x="348" y="190"/>
                </a:lnTo>
                <a:lnTo>
                  <a:pt x="350" y="191"/>
                </a:lnTo>
                <a:lnTo>
                  <a:pt x="349" y="192"/>
                </a:lnTo>
                <a:lnTo>
                  <a:pt x="352" y="196"/>
                </a:lnTo>
                <a:lnTo>
                  <a:pt x="351" y="196"/>
                </a:lnTo>
                <a:lnTo>
                  <a:pt x="351" y="197"/>
                </a:lnTo>
                <a:lnTo>
                  <a:pt x="350" y="199"/>
                </a:lnTo>
                <a:lnTo>
                  <a:pt x="354" y="200"/>
                </a:lnTo>
                <a:lnTo>
                  <a:pt x="355" y="202"/>
                </a:lnTo>
                <a:lnTo>
                  <a:pt x="357" y="201"/>
                </a:lnTo>
                <a:lnTo>
                  <a:pt x="357" y="201"/>
                </a:lnTo>
                <a:lnTo>
                  <a:pt x="359" y="203"/>
                </a:lnTo>
                <a:lnTo>
                  <a:pt x="359" y="207"/>
                </a:lnTo>
                <a:lnTo>
                  <a:pt x="362" y="209"/>
                </a:lnTo>
                <a:lnTo>
                  <a:pt x="365" y="211"/>
                </a:lnTo>
                <a:lnTo>
                  <a:pt x="374" y="215"/>
                </a:lnTo>
                <a:lnTo>
                  <a:pt x="375" y="216"/>
                </a:lnTo>
                <a:lnTo>
                  <a:pt x="379" y="217"/>
                </a:lnTo>
                <a:lnTo>
                  <a:pt x="380" y="218"/>
                </a:lnTo>
                <a:lnTo>
                  <a:pt x="382" y="218"/>
                </a:lnTo>
                <a:lnTo>
                  <a:pt x="384" y="222"/>
                </a:lnTo>
                <a:lnTo>
                  <a:pt x="386" y="223"/>
                </a:lnTo>
                <a:lnTo>
                  <a:pt x="386" y="228"/>
                </a:lnTo>
                <a:lnTo>
                  <a:pt x="385" y="228"/>
                </a:lnTo>
                <a:lnTo>
                  <a:pt x="385" y="230"/>
                </a:lnTo>
                <a:lnTo>
                  <a:pt x="389" y="235"/>
                </a:lnTo>
                <a:lnTo>
                  <a:pt x="390" y="235"/>
                </a:lnTo>
                <a:lnTo>
                  <a:pt x="389" y="239"/>
                </a:lnTo>
                <a:lnTo>
                  <a:pt x="391" y="239"/>
                </a:lnTo>
                <a:lnTo>
                  <a:pt x="391" y="242"/>
                </a:lnTo>
                <a:lnTo>
                  <a:pt x="394" y="242"/>
                </a:lnTo>
                <a:lnTo>
                  <a:pt x="395" y="243"/>
                </a:lnTo>
                <a:lnTo>
                  <a:pt x="395" y="244"/>
                </a:lnTo>
                <a:lnTo>
                  <a:pt x="396" y="246"/>
                </a:lnTo>
                <a:lnTo>
                  <a:pt x="395" y="249"/>
                </a:lnTo>
                <a:lnTo>
                  <a:pt x="397" y="252"/>
                </a:lnTo>
                <a:lnTo>
                  <a:pt x="397" y="252"/>
                </a:lnTo>
                <a:lnTo>
                  <a:pt x="398" y="253"/>
                </a:lnTo>
                <a:lnTo>
                  <a:pt x="398" y="259"/>
                </a:lnTo>
                <a:lnTo>
                  <a:pt x="399" y="260"/>
                </a:lnTo>
                <a:lnTo>
                  <a:pt x="400" y="265"/>
                </a:lnTo>
                <a:lnTo>
                  <a:pt x="399" y="268"/>
                </a:lnTo>
                <a:lnTo>
                  <a:pt x="402" y="271"/>
                </a:lnTo>
                <a:lnTo>
                  <a:pt x="404" y="272"/>
                </a:lnTo>
                <a:lnTo>
                  <a:pt x="404" y="273"/>
                </a:lnTo>
                <a:lnTo>
                  <a:pt x="405" y="272"/>
                </a:lnTo>
                <a:lnTo>
                  <a:pt x="406" y="273"/>
                </a:lnTo>
                <a:lnTo>
                  <a:pt x="411" y="273"/>
                </a:lnTo>
                <a:lnTo>
                  <a:pt x="413" y="274"/>
                </a:lnTo>
                <a:lnTo>
                  <a:pt x="414" y="276"/>
                </a:lnTo>
                <a:lnTo>
                  <a:pt x="417" y="279"/>
                </a:lnTo>
                <a:lnTo>
                  <a:pt x="421" y="284"/>
                </a:lnTo>
                <a:lnTo>
                  <a:pt x="421" y="290"/>
                </a:lnTo>
                <a:lnTo>
                  <a:pt x="424" y="293"/>
                </a:lnTo>
                <a:lnTo>
                  <a:pt x="424" y="296"/>
                </a:lnTo>
                <a:lnTo>
                  <a:pt x="427" y="299"/>
                </a:lnTo>
                <a:lnTo>
                  <a:pt x="428" y="298"/>
                </a:lnTo>
                <a:lnTo>
                  <a:pt x="430" y="299"/>
                </a:lnTo>
                <a:lnTo>
                  <a:pt x="431" y="306"/>
                </a:lnTo>
                <a:lnTo>
                  <a:pt x="429" y="308"/>
                </a:lnTo>
                <a:lnTo>
                  <a:pt x="430" y="313"/>
                </a:lnTo>
                <a:lnTo>
                  <a:pt x="433" y="316"/>
                </a:lnTo>
                <a:lnTo>
                  <a:pt x="434" y="325"/>
                </a:lnTo>
                <a:lnTo>
                  <a:pt x="436" y="326"/>
                </a:lnTo>
                <a:lnTo>
                  <a:pt x="456" y="335"/>
                </a:lnTo>
                <a:lnTo>
                  <a:pt x="450" y="343"/>
                </a:lnTo>
                <a:lnTo>
                  <a:pt x="451" y="350"/>
                </a:lnTo>
                <a:lnTo>
                  <a:pt x="437" y="356"/>
                </a:lnTo>
                <a:lnTo>
                  <a:pt x="433" y="351"/>
                </a:lnTo>
                <a:lnTo>
                  <a:pt x="431" y="352"/>
                </a:lnTo>
                <a:lnTo>
                  <a:pt x="431" y="350"/>
                </a:lnTo>
                <a:lnTo>
                  <a:pt x="430" y="349"/>
                </a:lnTo>
                <a:lnTo>
                  <a:pt x="428" y="354"/>
                </a:lnTo>
                <a:lnTo>
                  <a:pt x="422" y="348"/>
                </a:lnTo>
                <a:lnTo>
                  <a:pt x="428" y="355"/>
                </a:lnTo>
                <a:lnTo>
                  <a:pt x="430" y="350"/>
                </a:lnTo>
                <a:lnTo>
                  <a:pt x="430" y="354"/>
                </a:lnTo>
                <a:lnTo>
                  <a:pt x="433" y="352"/>
                </a:lnTo>
                <a:lnTo>
                  <a:pt x="437" y="358"/>
                </a:lnTo>
                <a:lnTo>
                  <a:pt x="447" y="359"/>
                </a:lnTo>
                <a:lnTo>
                  <a:pt x="446" y="366"/>
                </a:lnTo>
                <a:lnTo>
                  <a:pt x="439" y="373"/>
                </a:lnTo>
                <a:lnTo>
                  <a:pt x="435" y="365"/>
                </a:lnTo>
                <a:lnTo>
                  <a:pt x="433" y="367"/>
                </a:lnTo>
                <a:lnTo>
                  <a:pt x="436" y="373"/>
                </a:lnTo>
                <a:lnTo>
                  <a:pt x="424" y="366"/>
                </a:lnTo>
                <a:lnTo>
                  <a:pt x="442" y="383"/>
                </a:lnTo>
                <a:lnTo>
                  <a:pt x="437" y="389"/>
                </a:lnTo>
                <a:lnTo>
                  <a:pt x="432" y="385"/>
                </a:lnTo>
                <a:lnTo>
                  <a:pt x="434" y="394"/>
                </a:lnTo>
                <a:lnTo>
                  <a:pt x="438" y="400"/>
                </a:lnTo>
                <a:lnTo>
                  <a:pt x="438" y="406"/>
                </a:lnTo>
                <a:lnTo>
                  <a:pt x="431" y="423"/>
                </a:lnTo>
                <a:lnTo>
                  <a:pt x="427" y="423"/>
                </a:lnTo>
                <a:lnTo>
                  <a:pt x="422" y="427"/>
                </a:lnTo>
                <a:lnTo>
                  <a:pt x="426" y="433"/>
                </a:lnTo>
                <a:lnTo>
                  <a:pt x="424" y="429"/>
                </a:lnTo>
                <a:lnTo>
                  <a:pt x="433" y="430"/>
                </a:lnTo>
                <a:lnTo>
                  <a:pt x="433" y="434"/>
                </a:lnTo>
                <a:lnTo>
                  <a:pt x="429" y="447"/>
                </a:lnTo>
                <a:lnTo>
                  <a:pt x="415" y="451"/>
                </a:lnTo>
                <a:lnTo>
                  <a:pt x="416" y="456"/>
                </a:lnTo>
                <a:lnTo>
                  <a:pt x="421" y="460"/>
                </a:lnTo>
                <a:lnTo>
                  <a:pt x="416" y="458"/>
                </a:lnTo>
                <a:lnTo>
                  <a:pt x="421" y="468"/>
                </a:lnTo>
                <a:lnTo>
                  <a:pt x="418" y="472"/>
                </a:lnTo>
                <a:lnTo>
                  <a:pt x="422" y="473"/>
                </a:lnTo>
                <a:lnTo>
                  <a:pt x="420" y="483"/>
                </a:lnTo>
                <a:lnTo>
                  <a:pt x="424" y="496"/>
                </a:lnTo>
                <a:lnTo>
                  <a:pt x="422" y="500"/>
                </a:lnTo>
                <a:lnTo>
                  <a:pt x="422" y="502"/>
                </a:lnTo>
                <a:lnTo>
                  <a:pt x="416" y="501"/>
                </a:lnTo>
                <a:lnTo>
                  <a:pt x="416" y="502"/>
                </a:lnTo>
                <a:lnTo>
                  <a:pt x="414" y="500"/>
                </a:lnTo>
                <a:lnTo>
                  <a:pt x="412" y="501"/>
                </a:lnTo>
                <a:lnTo>
                  <a:pt x="405" y="500"/>
                </a:lnTo>
                <a:lnTo>
                  <a:pt x="403" y="498"/>
                </a:lnTo>
                <a:lnTo>
                  <a:pt x="401" y="498"/>
                </a:lnTo>
                <a:lnTo>
                  <a:pt x="400" y="499"/>
                </a:lnTo>
                <a:lnTo>
                  <a:pt x="397" y="497"/>
                </a:lnTo>
                <a:lnTo>
                  <a:pt x="390" y="496"/>
                </a:lnTo>
                <a:lnTo>
                  <a:pt x="387" y="493"/>
                </a:lnTo>
                <a:lnTo>
                  <a:pt x="387" y="494"/>
                </a:lnTo>
                <a:lnTo>
                  <a:pt x="383" y="494"/>
                </a:lnTo>
                <a:lnTo>
                  <a:pt x="383" y="494"/>
                </a:lnTo>
                <a:lnTo>
                  <a:pt x="382" y="498"/>
                </a:lnTo>
                <a:lnTo>
                  <a:pt x="381" y="500"/>
                </a:lnTo>
                <a:lnTo>
                  <a:pt x="378" y="499"/>
                </a:lnTo>
                <a:lnTo>
                  <a:pt x="379" y="502"/>
                </a:lnTo>
                <a:lnTo>
                  <a:pt x="377" y="504"/>
                </a:lnTo>
                <a:lnTo>
                  <a:pt x="378" y="516"/>
                </a:lnTo>
                <a:lnTo>
                  <a:pt x="381" y="523"/>
                </a:lnTo>
                <a:lnTo>
                  <a:pt x="382" y="525"/>
                </a:lnTo>
                <a:lnTo>
                  <a:pt x="382" y="538"/>
                </a:lnTo>
                <a:lnTo>
                  <a:pt x="382" y="541"/>
                </a:lnTo>
                <a:lnTo>
                  <a:pt x="381" y="542"/>
                </a:lnTo>
                <a:lnTo>
                  <a:pt x="382" y="549"/>
                </a:lnTo>
                <a:lnTo>
                  <a:pt x="381" y="551"/>
                </a:lnTo>
                <a:lnTo>
                  <a:pt x="371" y="554"/>
                </a:lnTo>
                <a:lnTo>
                  <a:pt x="370" y="552"/>
                </a:lnTo>
                <a:lnTo>
                  <a:pt x="367" y="547"/>
                </a:lnTo>
                <a:lnTo>
                  <a:pt x="366" y="538"/>
                </a:lnTo>
                <a:lnTo>
                  <a:pt x="364" y="536"/>
                </a:lnTo>
                <a:lnTo>
                  <a:pt x="362" y="534"/>
                </a:lnTo>
                <a:lnTo>
                  <a:pt x="363" y="530"/>
                </a:lnTo>
                <a:lnTo>
                  <a:pt x="346" y="531"/>
                </a:lnTo>
                <a:lnTo>
                  <a:pt x="340" y="531"/>
                </a:lnTo>
                <a:lnTo>
                  <a:pt x="330" y="532"/>
                </a:lnTo>
                <a:lnTo>
                  <a:pt x="319" y="532"/>
                </a:lnTo>
                <a:lnTo>
                  <a:pt x="279" y="535"/>
                </a:lnTo>
                <a:lnTo>
                  <a:pt x="264" y="535"/>
                </a:lnTo>
                <a:lnTo>
                  <a:pt x="264" y="535"/>
                </a:lnTo>
                <a:lnTo>
                  <a:pt x="236" y="538"/>
                </a:lnTo>
                <a:lnTo>
                  <a:pt x="224" y="538"/>
                </a:lnTo>
                <a:lnTo>
                  <a:pt x="200" y="540"/>
                </a:lnTo>
                <a:lnTo>
                  <a:pt x="193" y="540"/>
                </a:lnTo>
                <a:lnTo>
                  <a:pt x="174" y="541"/>
                </a:lnTo>
                <a:lnTo>
                  <a:pt x="165" y="542"/>
                </a:lnTo>
                <a:lnTo>
                  <a:pt x="122" y="546"/>
                </a:lnTo>
                <a:lnTo>
                  <a:pt x="122" y="544"/>
                </a:lnTo>
                <a:lnTo>
                  <a:pt x="119" y="542"/>
                </a:lnTo>
                <a:lnTo>
                  <a:pt x="116" y="541"/>
                </a:lnTo>
                <a:lnTo>
                  <a:pt x="115" y="538"/>
                </a:lnTo>
                <a:lnTo>
                  <a:pt x="114" y="535"/>
                </a:lnTo>
                <a:lnTo>
                  <a:pt x="114" y="530"/>
                </a:lnTo>
                <a:lnTo>
                  <a:pt x="112" y="524"/>
                </a:lnTo>
                <a:lnTo>
                  <a:pt x="109" y="521"/>
                </a:lnTo>
                <a:lnTo>
                  <a:pt x="108" y="516"/>
                </a:lnTo>
                <a:lnTo>
                  <a:pt x="106" y="514"/>
                </a:lnTo>
                <a:lnTo>
                  <a:pt x="105" y="511"/>
                </a:lnTo>
                <a:lnTo>
                  <a:pt x="103" y="502"/>
                </a:lnTo>
                <a:lnTo>
                  <a:pt x="100" y="497"/>
                </a:lnTo>
                <a:lnTo>
                  <a:pt x="97" y="493"/>
                </a:lnTo>
                <a:lnTo>
                  <a:pt x="94" y="492"/>
                </a:lnTo>
                <a:lnTo>
                  <a:pt x="93" y="489"/>
                </a:lnTo>
                <a:lnTo>
                  <a:pt x="94" y="485"/>
                </a:lnTo>
                <a:lnTo>
                  <a:pt x="92" y="480"/>
                </a:lnTo>
                <a:lnTo>
                  <a:pt x="94" y="476"/>
                </a:lnTo>
                <a:lnTo>
                  <a:pt x="93" y="472"/>
                </a:lnTo>
                <a:lnTo>
                  <a:pt x="93" y="468"/>
                </a:lnTo>
                <a:lnTo>
                  <a:pt x="94" y="459"/>
                </a:lnTo>
                <a:lnTo>
                  <a:pt x="93" y="455"/>
                </a:lnTo>
                <a:lnTo>
                  <a:pt x="94" y="449"/>
                </a:lnTo>
                <a:lnTo>
                  <a:pt x="94" y="444"/>
                </a:lnTo>
                <a:lnTo>
                  <a:pt x="92" y="436"/>
                </a:lnTo>
                <a:lnTo>
                  <a:pt x="87" y="430"/>
                </a:lnTo>
                <a:lnTo>
                  <a:pt x="85" y="426"/>
                </a:lnTo>
                <a:lnTo>
                  <a:pt x="85" y="424"/>
                </a:lnTo>
                <a:lnTo>
                  <a:pt x="83" y="418"/>
                </a:lnTo>
                <a:close/>
                <a:moveTo>
                  <a:pt x="423" y="477"/>
                </a:moveTo>
                <a:lnTo>
                  <a:pt x="429" y="468"/>
                </a:lnTo>
                <a:lnTo>
                  <a:pt x="430" y="473"/>
                </a:lnTo>
                <a:lnTo>
                  <a:pt x="429" y="500"/>
                </a:lnTo>
                <a:lnTo>
                  <a:pt x="427" y="498"/>
                </a:lnTo>
                <a:lnTo>
                  <a:pt x="426" y="483"/>
                </a:lnTo>
                <a:lnTo>
                  <a:pt x="422" y="481"/>
                </a:lnTo>
                <a:lnTo>
                  <a:pt x="423" y="477"/>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4" name="Freeform 50"/>
          <p:cNvSpPr>
            <a:spLocks noEditPoints="1"/>
          </p:cNvSpPr>
          <p:nvPr/>
        </p:nvSpPr>
        <p:spPr bwMode="auto">
          <a:xfrm>
            <a:off x="6703201" y="3211801"/>
            <a:ext cx="804763" cy="518091"/>
          </a:xfrm>
          <a:custGeom>
            <a:avLst/>
            <a:gdLst/>
            <a:ahLst/>
            <a:cxnLst>
              <a:cxn ang="0">
                <a:pos x="159" y="247"/>
              </a:cxn>
              <a:cxn ang="0">
                <a:pos x="155" y="241"/>
              </a:cxn>
              <a:cxn ang="0">
                <a:pos x="152" y="235"/>
              </a:cxn>
              <a:cxn ang="0">
                <a:pos x="147" y="231"/>
              </a:cxn>
              <a:cxn ang="0">
                <a:pos x="143" y="225"/>
              </a:cxn>
              <a:cxn ang="0">
                <a:pos x="143" y="217"/>
              </a:cxn>
              <a:cxn ang="0">
                <a:pos x="133" y="209"/>
              </a:cxn>
              <a:cxn ang="0">
                <a:pos x="121" y="203"/>
              </a:cxn>
              <a:cxn ang="0">
                <a:pos x="109" y="186"/>
              </a:cxn>
              <a:cxn ang="0">
                <a:pos x="99" y="178"/>
              </a:cxn>
              <a:cxn ang="0">
                <a:pos x="85" y="169"/>
              </a:cxn>
              <a:cxn ang="0">
                <a:pos x="76" y="158"/>
              </a:cxn>
              <a:cxn ang="0">
                <a:pos x="59" y="135"/>
              </a:cxn>
              <a:cxn ang="0">
                <a:pos x="50" y="119"/>
              </a:cxn>
              <a:cxn ang="0">
                <a:pos x="37" y="108"/>
              </a:cxn>
              <a:cxn ang="0">
                <a:pos x="25" y="103"/>
              </a:cxn>
              <a:cxn ang="0">
                <a:pos x="12" y="95"/>
              </a:cxn>
              <a:cxn ang="0">
                <a:pos x="0" y="81"/>
              </a:cxn>
              <a:cxn ang="0">
                <a:pos x="6" y="70"/>
              </a:cxn>
              <a:cxn ang="0">
                <a:pos x="8" y="64"/>
              </a:cxn>
              <a:cxn ang="0">
                <a:pos x="11" y="61"/>
              </a:cxn>
              <a:cxn ang="0">
                <a:pos x="15" y="54"/>
              </a:cxn>
              <a:cxn ang="0">
                <a:pos x="16" y="51"/>
              </a:cxn>
              <a:cxn ang="0">
                <a:pos x="25" y="42"/>
              </a:cxn>
              <a:cxn ang="0">
                <a:pos x="52" y="28"/>
              </a:cxn>
              <a:cxn ang="0">
                <a:pos x="64" y="19"/>
              </a:cxn>
              <a:cxn ang="0">
                <a:pos x="77" y="13"/>
              </a:cxn>
              <a:cxn ang="0">
                <a:pos x="85" y="11"/>
              </a:cxn>
              <a:cxn ang="0">
                <a:pos x="128" y="5"/>
              </a:cxn>
              <a:cxn ang="0">
                <a:pos x="190" y="2"/>
              </a:cxn>
              <a:cxn ang="0">
                <a:pos x="201" y="4"/>
              </a:cxn>
              <a:cxn ang="0">
                <a:pos x="217" y="37"/>
              </a:cxn>
              <a:cxn ang="0">
                <a:pos x="312" y="21"/>
              </a:cxn>
              <a:cxn ang="0">
                <a:pos x="373" y="72"/>
              </a:cxn>
              <a:cxn ang="0">
                <a:pos x="425" y="119"/>
              </a:cxn>
              <a:cxn ang="0">
                <a:pos x="387" y="194"/>
              </a:cxn>
              <a:cxn ang="0">
                <a:pos x="384" y="217"/>
              </a:cxn>
              <a:cxn ang="0">
                <a:pos x="371" y="235"/>
              </a:cxn>
              <a:cxn ang="0">
                <a:pos x="356" y="252"/>
              </a:cxn>
              <a:cxn ang="0">
                <a:pos x="331" y="261"/>
              </a:cxn>
              <a:cxn ang="0">
                <a:pos x="335" y="277"/>
              </a:cxn>
              <a:cxn ang="0">
                <a:pos x="304" y="311"/>
              </a:cxn>
              <a:cxn ang="0">
                <a:pos x="295" y="312"/>
              </a:cxn>
              <a:cxn ang="0">
                <a:pos x="272" y="314"/>
              </a:cxn>
              <a:cxn ang="0">
                <a:pos x="292" y="336"/>
              </a:cxn>
              <a:cxn ang="0">
                <a:pos x="260" y="322"/>
              </a:cxn>
              <a:cxn ang="0">
                <a:pos x="259" y="331"/>
              </a:cxn>
              <a:cxn ang="0">
                <a:pos x="238" y="370"/>
              </a:cxn>
              <a:cxn ang="0">
                <a:pos x="235" y="351"/>
              </a:cxn>
              <a:cxn ang="0">
                <a:pos x="228" y="341"/>
              </a:cxn>
              <a:cxn ang="0">
                <a:pos x="221" y="324"/>
              </a:cxn>
              <a:cxn ang="0">
                <a:pos x="210" y="318"/>
              </a:cxn>
              <a:cxn ang="0">
                <a:pos x="206" y="316"/>
              </a:cxn>
              <a:cxn ang="0">
                <a:pos x="202" y="304"/>
              </a:cxn>
              <a:cxn ang="0">
                <a:pos x="199" y="294"/>
              </a:cxn>
              <a:cxn ang="0">
                <a:pos x="198" y="287"/>
              </a:cxn>
              <a:cxn ang="0">
                <a:pos x="194" y="280"/>
              </a:cxn>
              <a:cxn ang="0">
                <a:pos x="190" y="273"/>
              </a:cxn>
              <a:cxn ang="0">
                <a:pos x="184" y="263"/>
              </a:cxn>
              <a:cxn ang="0">
                <a:pos x="169" y="256"/>
              </a:cxn>
              <a:cxn ang="0">
                <a:pos x="267" y="347"/>
              </a:cxn>
              <a:cxn ang="0">
                <a:pos x="267" y="347"/>
              </a:cxn>
            </a:cxnLst>
            <a:rect l="0" t="0" r="r" b="b"/>
            <a:pathLst>
              <a:path w="425" h="372">
                <a:moveTo>
                  <a:pt x="163" y="248"/>
                </a:moveTo>
                <a:lnTo>
                  <a:pt x="161" y="246"/>
                </a:lnTo>
                <a:lnTo>
                  <a:pt x="161" y="246"/>
                </a:lnTo>
                <a:lnTo>
                  <a:pt x="159" y="247"/>
                </a:lnTo>
                <a:lnTo>
                  <a:pt x="158" y="245"/>
                </a:lnTo>
                <a:lnTo>
                  <a:pt x="154" y="244"/>
                </a:lnTo>
                <a:lnTo>
                  <a:pt x="155" y="242"/>
                </a:lnTo>
                <a:lnTo>
                  <a:pt x="155" y="241"/>
                </a:lnTo>
                <a:lnTo>
                  <a:pt x="156" y="241"/>
                </a:lnTo>
                <a:lnTo>
                  <a:pt x="153" y="237"/>
                </a:lnTo>
                <a:lnTo>
                  <a:pt x="154" y="236"/>
                </a:lnTo>
                <a:lnTo>
                  <a:pt x="152" y="235"/>
                </a:lnTo>
                <a:lnTo>
                  <a:pt x="151" y="236"/>
                </a:lnTo>
                <a:lnTo>
                  <a:pt x="149" y="234"/>
                </a:lnTo>
                <a:lnTo>
                  <a:pt x="147" y="234"/>
                </a:lnTo>
                <a:lnTo>
                  <a:pt x="147" y="231"/>
                </a:lnTo>
                <a:lnTo>
                  <a:pt x="145" y="231"/>
                </a:lnTo>
                <a:lnTo>
                  <a:pt x="144" y="229"/>
                </a:lnTo>
                <a:lnTo>
                  <a:pt x="145" y="228"/>
                </a:lnTo>
                <a:lnTo>
                  <a:pt x="143" y="225"/>
                </a:lnTo>
                <a:lnTo>
                  <a:pt x="146" y="223"/>
                </a:lnTo>
                <a:lnTo>
                  <a:pt x="144" y="221"/>
                </a:lnTo>
                <a:lnTo>
                  <a:pt x="145" y="219"/>
                </a:lnTo>
                <a:lnTo>
                  <a:pt x="143" y="217"/>
                </a:lnTo>
                <a:lnTo>
                  <a:pt x="139" y="216"/>
                </a:lnTo>
                <a:lnTo>
                  <a:pt x="137" y="212"/>
                </a:lnTo>
                <a:lnTo>
                  <a:pt x="135" y="210"/>
                </a:lnTo>
                <a:lnTo>
                  <a:pt x="133" y="209"/>
                </a:lnTo>
                <a:lnTo>
                  <a:pt x="130" y="206"/>
                </a:lnTo>
                <a:lnTo>
                  <a:pt x="125" y="204"/>
                </a:lnTo>
                <a:lnTo>
                  <a:pt x="123" y="205"/>
                </a:lnTo>
                <a:lnTo>
                  <a:pt x="121" y="203"/>
                </a:lnTo>
                <a:lnTo>
                  <a:pt x="118" y="202"/>
                </a:lnTo>
                <a:lnTo>
                  <a:pt x="115" y="195"/>
                </a:lnTo>
                <a:lnTo>
                  <a:pt x="113" y="195"/>
                </a:lnTo>
                <a:lnTo>
                  <a:pt x="109" y="186"/>
                </a:lnTo>
                <a:lnTo>
                  <a:pt x="106" y="184"/>
                </a:lnTo>
                <a:lnTo>
                  <a:pt x="105" y="181"/>
                </a:lnTo>
                <a:lnTo>
                  <a:pt x="101" y="178"/>
                </a:lnTo>
                <a:lnTo>
                  <a:pt x="99" y="178"/>
                </a:lnTo>
                <a:lnTo>
                  <a:pt x="97" y="177"/>
                </a:lnTo>
                <a:lnTo>
                  <a:pt x="94" y="176"/>
                </a:lnTo>
                <a:lnTo>
                  <a:pt x="91" y="175"/>
                </a:lnTo>
                <a:lnTo>
                  <a:pt x="85" y="169"/>
                </a:lnTo>
                <a:lnTo>
                  <a:pt x="79" y="167"/>
                </a:lnTo>
                <a:lnTo>
                  <a:pt x="79" y="166"/>
                </a:lnTo>
                <a:lnTo>
                  <a:pt x="77" y="160"/>
                </a:lnTo>
                <a:lnTo>
                  <a:pt x="76" y="158"/>
                </a:lnTo>
                <a:lnTo>
                  <a:pt x="70" y="150"/>
                </a:lnTo>
                <a:lnTo>
                  <a:pt x="62" y="143"/>
                </a:lnTo>
                <a:lnTo>
                  <a:pt x="61" y="138"/>
                </a:lnTo>
                <a:lnTo>
                  <a:pt x="59" y="135"/>
                </a:lnTo>
                <a:lnTo>
                  <a:pt x="58" y="129"/>
                </a:lnTo>
                <a:lnTo>
                  <a:pt x="56" y="128"/>
                </a:lnTo>
                <a:lnTo>
                  <a:pt x="54" y="122"/>
                </a:lnTo>
                <a:lnTo>
                  <a:pt x="50" y="119"/>
                </a:lnTo>
                <a:lnTo>
                  <a:pt x="49" y="114"/>
                </a:lnTo>
                <a:lnTo>
                  <a:pt x="46" y="109"/>
                </a:lnTo>
                <a:lnTo>
                  <a:pt x="43" y="106"/>
                </a:lnTo>
                <a:lnTo>
                  <a:pt x="37" y="108"/>
                </a:lnTo>
                <a:lnTo>
                  <a:pt x="34" y="109"/>
                </a:lnTo>
                <a:lnTo>
                  <a:pt x="29" y="108"/>
                </a:lnTo>
                <a:lnTo>
                  <a:pt x="27" y="104"/>
                </a:lnTo>
                <a:lnTo>
                  <a:pt x="25" y="103"/>
                </a:lnTo>
                <a:lnTo>
                  <a:pt x="22" y="98"/>
                </a:lnTo>
                <a:lnTo>
                  <a:pt x="20" y="98"/>
                </a:lnTo>
                <a:lnTo>
                  <a:pt x="18" y="95"/>
                </a:lnTo>
                <a:lnTo>
                  <a:pt x="12" y="95"/>
                </a:lnTo>
                <a:lnTo>
                  <a:pt x="6" y="89"/>
                </a:lnTo>
                <a:lnTo>
                  <a:pt x="2" y="88"/>
                </a:lnTo>
                <a:lnTo>
                  <a:pt x="0" y="84"/>
                </a:lnTo>
                <a:lnTo>
                  <a:pt x="0" y="81"/>
                </a:lnTo>
                <a:lnTo>
                  <a:pt x="2" y="78"/>
                </a:lnTo>
                <a:lnTo>
                  <a:pt x="2" y="75"/>
                </a:lnTo>
                <a:lnTo>
                  <a:pt x="4" y="72"/>
                </a:lnTo>
                <a:lnTo>
                  <a:pt x="6" y="70"/>
                </a:lnTo>
                <a:lnTo>
                  <a:pt x="6" y="68"/>
                </a:lnTo>
                <a:lnTo>
                  <a:pt x="8" y="67"/>
                </a:lnTo>
                <a:lnTo>
                  <a:pt x="7" y="66"/>
                </a:lnTo>
                <a:lnTo>
                  <a:pt x="8" y="64"/>
                </a:lnTo>
                <a:lnTo>
                  <a:pt x="8" y="62"/>
                </a:lnTo>
                <a:lnTo>
                  <a:pt x="9" y="62"/>
                </a:lnTo>
                <a:lnTo>
                  <a:pt x="9" y="61"/>
                </a:lnTo>
                <a:lnTo>
                  <a:pt x="11" y="61"/>
                </a:lnTo>
                <a:lnTo>
                  <a:pt x="12" y="58"/>
                </a:lnTo>
                <a:lnTo>
                  <a:pt x="14" y="56"/>
                </a:lnTo>
                <a:lnTo>
                  <a:pt x="14" y="54"/>
                </a:lnTo>
                <a:lnTo>
                  <a:pt x="15" y="54"/>
                </a:lnTo>
                <a:lnTo>
                  <a:pt x="16" y="53"/>
                </a:lnTo>
                <a:lnTo>
                  <a:pt x="17" y="53"/>
                </a:lnTo>
                <a:lnTo>
                  <a:pt x="16" y="52"/>
                </a:lnTo>
                <a:lnTo>
                  <a:pt x="16" y="51"/>
                </a:lnTo>
                <a:lnTo>
                  <a:pt x="17" y="51"/>
                </a:lnTo>
                <a:lnTo>
                  <a:pt x="17" y="47"/>
                </a:lnTo>
                <a:lnTo>
                  <a:pt x="17" y="45"/>
                </a:lnTo>
                <a:lnTo>
                  <a:pt x="25" y="42"/>
                </a:lnTo>
                <a:lnTo>
                  <a:pt x="34" y="36"/>
                </a:lnTo>
                <a:lnTo>
                  <a:pt x="44" y="30"/>
                </a:lnTo>
                <a:lnTo>
                  <a:pt x="50" y="29"/>
                </a:lnTo>
                <a:lnTo>
                  <a:pt x="52" y="28"/>
                </a:lnTo>
                <a:lnTo>
                  <a:pt x="52" y="26"/>
                </a:lnTo>
                <a:lnTo>
                  <a:pt x="54" y="25"/>
                </a:lnTo>
                <a:lnTo>
                  <a:pt x="60" y="20"/>
                </a:lnTo>
                <a:lnTo>
                  <a:pt x="64" y="19"/>
                </a:lnTo>
                <a:lnTo>
                  <a:pt x="69" y="17"/>
                </a:lnTo>
                <a:lnTo>
                  <a:pt x="72" y="17"/>
                </a:lnTo>
                <a:lnTo>
                  <a:pt x="75" y="11"/>
                </a:lnTo>
                <a:lnTo>
                  <a:pt x="77" y="13"/>
                </a:lnTo>
                <a:lnTo>
                  <a:pt x="78" y="13"/>
                </a:lnTo>
                <a:lnTo>
                  <a:pt x="78" y="12"/>
                </a:lnTo>
                <a:lnTo>
                  <a:pt x="81" y="13"/>
                </a:lnTo>
                <a:lnTo>
                  <a:pt x="85" y="11"/>
                </a:lnTo>
                <a:lnTo>
                  <a:pt x="90" y="10"/>
                </a:lnTo>
                <a:lnTo>
                  <a:pt x="110" y="8"/>
                </a:lnTo>
                <a:lnTo>
                  <a:pt x="119" y="6"/>
                </a:lnTo>
                <a:lnTo>
                  <a:pt x="128" y="5"/>
                </a:lnTo>
                <a:lnTo>
                  <a:pt x="162" y="2"/>
                </a:lnTo>
                <a:lnTo>
                  <a:pt x="166" y="2"/>
                </a:lnTo>
                <a:lnTo>
                  <a:pt x="189" y="0"/>
                </a:lnTo>
                <a:lnTo>
                  <a:pt x="190" y="2"/>
                </a:lnTo>
                <a:lnTo>
                  <a:pt x="192" y="5"/>
                </a:lnTo>
                <a:lnTo>
                  <a:pt x="189" y="10"/>
                </a:lnTo>
                <a:lnTo>
                  <a:pt x="192" y="13"/>
                </a:lnTo>
                <a:lnTo>
                  <a:pt x="201" y="4"/>
                </a:lnTo>
                <a:lnTo>
                  <a:pt x="204" y="9"/>
                </a:lnTo>
                <a:lnTo>
                  <a:pt x="209" y="14"/>
                </a:lnTo>
                <a:lnTo>
                  <a:pt x="216" y="21"/>
                </a:lnTo>
                <a:lnTo>
                  <a:pt x="217" y="37"/>
                </a:lnTo>
                <a:lnTo>
                  <a:pt x="237" y="34"/>
                </a:lnTo>
                <a:lnTo>
                  <a:pt x="257" y="30"/>
                </a:lnTo>
                <a:lnTo>
                  <a:pt x="291" y="25"/>
                </a:lnTo>
                <a:lnTo>
                  <a:pt x="312" y="21"/>
                </a:lnTo>
                <a:lnTo>
                  <a:pt x="314" y="21"/>
                </a:lnTo>
                <a:lnTo>
                  <a:pt x="334" y="38"/>
                </a:lnTo>
                <a:lnTo>
                  <a:pt x="335" y="41"/>
                </a:lnTo>
                <a:lnTo>
                  <a:pt x="373" y="72"/>
                </a:lnTo>
                <a:lnTo>
                  <a:pt x="417" y="109"/>
                </a:lnTo>
                <a:lnTo>
                  <a:pt x="425" y="116"/>
                </a:lnTo>
                <a:lnTo>
                  <a:pt x="421" y="118"/>
                </a:lnTo>
                <a:lnTo>
                  <a:pt x="425" y="119"/>
                </a:lnTo>
                <a:lnTo>
                  <a:pt x="404" y="141"/>
                </a:lnTo>
                <a:lnTo>
                  <a:pt x="395" y="160"/>
                </a:lnTo>
                <a:lnTo>
                  <a:pt x="387" y="179"/>
                </a:lnTo>
                <a:lnTo>
                  <a:pt x="387" y="194"/>
                </a:lnTo>
                <a:lnTo>
                  <a:pt x="386" y="191"/>
                </a:lnTo>
                <a:lnTo>
                  <a:pt x="378" y="198"/>
                </a:lnTo>
                <a:lnTo>
                  <a:pt x="386" y="211"/>
                </a:lnTo>
                <a:lnTo>
                  <a:pt x="384" y="217"/>
                </a:lnTo>
                <a:lnTo>
                  <a:pt x="373" y="217"/>
                </a:lnTo>
                <a:lnTo>
                  <a:pt x="379" y="218"/>
                </a:lnTo>
                <a:lnTo>
                  <a:pt x="380" y="221"/>
                </a:lnTo>
                <a:lnTo>
                  <a:pt x="371" y="235"/>
                </a:lnTo>
                <a:lnTo>
                  <a:pt x="356" y="237"/>
                </a:lnTo>
                <a:lnTo>
                  <a:pt x="353" y="242"/>
                </a:lnTo>
                <a:lnTo>
                  <a:pt x="357" y="248"/>
                </a:lnTo>
                <a:lnTo>
                  <a:pt x="356" y="252"/>
                </a:lnTo>
                <a:lnTo>
                  <a:pt x="346" y="267"/>
                </a:lnTo>
                <a:lnTo>
                  <a:pt x="332" y="270"/>
                </a:lnTo>
                <a:lnTo>
                  <a:pt x="339" y="251"/>
                </a:lnTo>
                <a:lnTo>
                  <a:pt x="331" y="261"/>
                </a:lnTo>
                <a:lnTo>
                  <a:pt x="328" y="255"/>
                </a:lnTo>
                <a:lnTo>
                  <a:pt x="325" y="256"/>
                </a:lnTo>
                <a:lnTo>
                  <a:pt x="329" y="268"/>
                </a:lnTo>
                <a:lnTo>
                  <a:pt x="335" y="277"/>
                </a:lnTo>
                <a:lnTo>
                  <a:pt x="335" y="284"/>
                </a:lnTo>
                <a:lnTo>
                  <a:pt x="328" y="294"/>
                </a:lnTo>
                <a:lnTo>
                  <a:pt x="309" y="302"/>
                </a:lnTo>
                <a:lnTo>
                  <a:pt x="304" y="311"/>
                </a:lnTo>
                <a:lnTo>
                  <a:pt x="299" y="311"/>
                </a:lnTo>
                <a:lnTo>
                  <a:pt x="292" y="294"/>
                </a:lnTo>
                <a:lnTo>
                  <a:pt x="290" y="293"/>
                </a:lnTo>
                <a:lnTo>
                  <a:pt x="295" y="312"/>
                </a:lnTo>
                <a:lnTo>
                  <a:pt x="287" y="313"/>
                </a:lnTo>
                <a:lnTo>
                  <a:pt x="281" y="308"/>
                </a:lnTo>
                <a:lnTo>
                  <a:pt x="282" y="313"/>
                </a:lnTo>
                <a:lnTo>
                  <a:pt x="272" y="314"/>
                </a:lnTo>
                <a:lnTo>
                  <a:pt x="273" y="317"/>
                </a:lnTo>
                <a:lnTo>
                  <a:pt x="288" y="322"/>
                </a:lnTo>
                <a:lnTo>
                  <a:pt x="294" y="329"/>
                </a:lnTo>
                <a:lnTo>
                  <a:pt x="292" y="336"/>
                </a:lnTo>
                <a:lnTo>
                  <a:pt x="279" y="344"/>
                </a:lnTo>
                <a:lnTo>
                  <a:pt x="274" y="343"/>
                </a:lnTo>
                <a:lnTo>
                  <a:pt x="267" y="335"/>
                </a:lnTo>
                <a:lnTo>
                  <a:pt x="260" y="322"/>
                </a:lnTo>
                <a:lnTo>
                  <a:pt x="260" y="318"/>
                </a:lnTo>
                <a:lnTo>
                  <a:pt x="256" y="318"/>
                </a:lnTo>
                <a:lnTo>
                  <a:pt x="253" y="316"/>
                </a:lnTo>
                <a:lnTo>
                  <a:pt x="259" y="331"/>
                </a:lnTo>
                <a:lnTo>
                  <a:pt x="266" y="350"/>
                </a:lnTo>
                <a:lnTo>
                  <a:pt x="259" y="372"/>
                </a:lnTo>
                <a:lnTo>
                  <a:pt x="240" y="371"/>
                </a:lnTo>
                <a:lnTo>
                  <a:pt x="238" y="370"/>
                </a:lnTo>
                <a:lnTo>
                  <a:pt x="237" y="361"/>
                </a:lnTo>
                <a:lnTo>
                  <a:pt x="234" y="358"/>
                </a:lnTo>
                <a:lnTo>
                  <a:pt x="233" y="353"/>
                </a:lnTo>
                <a:lnTo>
                  <a:pt x="235" y="351"/>
                </a:lnTo>
                <a:lnTo>
                  <a:pt x="234" y="344"/>
                </a:lnTo>
                <a:lnTo>
                  <a:pt x="232" y="343"/>
                </a:lnTo>
                <a:lnTo>
                  <a:pt x="231" y="344"/>
                </a:lnTo>
                <a:lnTo>
                  <a:pt x="228" y="341"/>
                </a:lnTo>
                <a:lnTo>
                  <a:pt x="228" y="338"/>
                </a:lnTo>
                <a:lnTo>
                  <a:pt x="225" y="335"/>
                </a:lnTo>
                <a:lnTo>
                  <a:pt x="225" y="329"/>
                </a:lnTo>
                <a:lnTo>
                  <a:pt x="221" y="324"/>
                </a:lnTo>
                <a:lnTo>
                  <a:pt x="218" y="321"/>
                </a:lnTo>
                <a:lnTo>
                  <a:pt x="217" y="319"/>
                </a:lnTo>
                <a:lnTo>
                  <a:pt x="215" y="318"/>
                </a:lnTo>
                <a:lnTo>
                  <a:pt x="210" y="318"/>
                </a:lnTo>
                <a:lnTo>
                  <a:pt x="209" y="317"/>
                </a:lnTo>
                <a:lnTo>
                  <a:pt x="208" y="318"/>
                </a:lnTo>
                <a:lnTo>
                  <a:pt x="208" y="317"/>
                </a:lnTo>
                <a:lnTo>
                  <a:pt x="206" y="316"/>
                </a:lnTo>
                <a:lnTo>
                  <a:pt x="203" y="313"/>
                </a:lnTo>
                <a:lnTo>
                  <a:pt x="204" y="310"/>
                </a:lnTo>
                <a:lnTo>
                  <a:pt x="203" y="305"/>
                </a:lnTo>
                <a:lnTo>
                  <a:pt x="202" y="304"/>
                </a:lnTo>
                <a:lnTo>
                  <a:pt x="202" y="298"/>
                </a:lnTo>
                <a:lnTo>
                  <a:pt x="201" y="297"/>
                </a:lnTo>
                <a:lnTo>
                  <a:pt x="201" y="297"/>
                </a:lnTo>
                <a:lnTo>
                  <a:pt x="199" y="294"/>
                </a:lnTo>
                <a:lnTo>
                  <a:pt x="200" y="291"/>
                </a:lnTo>
                <a:lnTo>
                  <a:pt x="199" y="289"/>
                </a:lnTo>
                <a:lnTo>
                  <a:pt x="199" y="288"/>
                </a:lnTo>
                <a:lnTo>
                  <a:pt x="198" y="287"/>
                </a:lnTo>
                <a:lnTo>
                  <a:pt x="195" y="287"/>
                </a:lnTo>
                <a:lnTo>
                  <a:pt x="195" y="284"/>
                </a:lnTo>
                <a:lnTo>
                  <a:pt x="193" y="284"/>
                </a:lnTo>
                <a:lnTo>
                  <a:pt x="194" y="280"/>
                </a:lnTo>
                <a:lnTo>
                  <a:pt x="193" y="280"/>
                </a:lnTo>
                <a:lnTo>
                  <a:pt x="189" y="275"/>
                </a:lnTo>
                <a:lnTo>
                  <a:pt x="189" y="273"/>
                </a:lnTo>
                <a:lnTo>
                  <a:pt x="190" y="273"/>
                </a:lnTo>
                <a:lnTo>
                  <a:pt x="190" y="268"/>
                </a:lnTo>
                <a:lnTo>
                  <a:pt x="188" y="267"/>
                </a:lnTo>
                <a:lnTo>
                  <a:pt x="186" y="263"/>
                </a:lnTo>
                <a:lnTo>
                  <a:pt x="184" y="263"/>
                </a:lnTo>
                <a:lnTo>
                  <a:pt x="183" y="262"/>
                </a:lnTo>
                <a:lnTo>
                  <a:pt x="179" y="261"/>
                </a:lnTo>
                <a:lnTo>
                  <a:pt x="178" y="260"/>
                </a:lnTo>
                <a:lnTo>
                  <a:pt x="169" y="256"/>
                </a:lnTo>
                <a:lnTo>
                  <a:pt x="166" y="254"/>
                </a:lnTo>
                <a:lnTo>
                  <a:pt x="163" y="252"/>
                </a:lnTo>
                <a:lnTo>
                  <a:pt x="163" y="248"/>
                </a:lnTo>
                <a:close/>
                <a:moveTo>
                  <a:pt x="267" y="347"/>
                </a:moveTo>
                <a:lnTo>
                  <a:pt x="271" y="345"/>
                </a:lnTo>
                <a:lnTo>
                  <a:pt x="276" y="351"/>
                </a:lnTo>
                <a:lnTo>
                  <a:pt x="265" y="367"/>
                </a:lnTo>
                <a:lnTo>
                  <a:pt x="267" y="347"/>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5" name="Freeform 51"/>
          <p:cNvSpPr>
            <a:spLocks/>
          </p:cNvSpPr>
          <p:nvPr/>
        </p:nvSpPr>
        <p:spPr bwMode="auto">
          <a:xfrm>
            <a:off x="4862661" y="3107348"/>
            <a:ext cx="800976" cy="616974"/>
          </a:xfrm>
          <a:custGeom>
            <a:avLst/>
            <a:gdLst/>
            <a:ahLst/>
            <a:cxnLst>
              <a:cxn ang="0">
                <a:pos x="15" y="120"/>
              </a:cxn>
              <a:cxn ang="0">
                <a:pos x="46" y="14"/>
              </a:cxn>
              <a:cxn ang="0">
                <a:pos x="156" y="11"/>
              </a:cxn>
              <a:cxn ang="0">
                <a:pos x="270" y="6"/>
              </a:cxn>
              <a:cxn ang="0">
                <a:pos x="377" y="4"/>
              </a:cxn>
              <a:cxn ang="0">
                <a:pos x="385" y="15"/>
              </a:cxn>
              <a:cxn ang="0">
                <a:pos x="377" y="36"/>
              </a:cxn>
              <a:cxn ang="0">
                <a:pos x="365" y="50"/>
              </a:cxn>
              <a:cxn ang="0">
                <a:pos x="421" y="66"/>
              </a:cxn>
              <a:cxn ang="0">
                <a:pos x="413" y="71"/>
              </a:cxn>
              <a:cxn ang="0">
                <a:pos x="414" y="80"/>
              </a:cxn>
              <a:cxn ang="0">
                <a:pos x="399" y="93"/>
              </a:cxn>
              <a:cxn ang="0">
                <a:pos x="407" y="103"/>
              </a:cxn>
              <a:cxn ang="0">
                <a:pos x="402" y="118"/>
              </a:cxn>
              <a:cxn ang="0">
                <a:pos x="392" y="120"/>
              </a:cxn>
              <a:cxn ang="0">
                <a:pos x="389" y="125"/>
              </a:cxn>
              <a:cxn ang="0">
                <a:pos x="385" y="134"/>
              </a:cxn>
              <a:cxn ang="0">
                <a:pos x="389" y="142"/>
              </a:cxn>
              <a:cxn ang="0">
                <a:pos x="390" y="152"/>
              </a:cxn>
              <a:cxn ang="0">
                <a:pos x="386" y="168"/>
              </a:cxn>
              <a:cxn ang="0">
                <a:pos x="373" y="185"/>
              </a:cxn>
              <a:cxn ang="0">
                <a:pos x="375" y="200"/>
              </a:cxn>
              <a:cxn ang="0">
                <a:pos x="365" y="206"/>
              </a:cxn>
              <a:cxn ang="0">
                <a:pos x="363" y="208"/>
              </a:cxn>
              <a:cxn ang="0">
                <a:pos x="357" y="218"/>
              </a:cxn>
              <a:cxn ang="0">
                <a:pos x="356" y="221"/>
              </a:cxn>
              <a:cxn ang="0">
                <a:pos x="355" y="229"/>
              </a:cxn>
              <a:cxn ang="0">
                <a:pos x="357" y="242"/>
              </a:cxn>
              <a:cxn ang="0">
                <a:pos x="354" y="256"/>
              </a:cxn>
              <a:cxn ang="0">
                <a:pos x="346" y="266"/>
              </a:cxn>
              <a:cxn ang="0">
                <a:pos x="336" y="275"/>
              </a:cxn>
              <a:cxn ang="0">
                <a:pos x="324" y="283"/>
              </a:cxn>
              <a:cxn ang="0">
                <a:pos x="325" y="289"/>
              </a:cxn>
              <a:cxn ang="0">
                <a:pos x="324" y="308"/>
              </a:cxn>
              <a:cxn ang="0">
                <a:pos x="320" y="316"/>
              </a:cxn>
              <a:cxn ang="0">
                <a:pos x="319" y="320"/>
              </a:cxn>
              <a:cxn ang="0">
                <a:pos x="322" y="341"/>
              </a:cxn>
              <a:cxn ang="0">
                <a:pos x="309" y="341"/>
              </a:cxn>
              <a:cxn ang="0">
                <a:pos x="319" y="352"/>
              </a:cxn>
              <a:cxn ang="0">
                <a:pos x="304" y="354"/>
              </a:cxn>
              <a:cxn ang="0">
                <a:pos x="303" y="368"/>
              </a:cxn>
              <a:cxn ang="0">
                <a:pos x="303" y="380"/>
              </a:cxn>
              <a:cxn ang="0">
                <a:pos x="311" y="376"/>
              </a:cxn>
              <a:cxn ang="0">
                <a:pos x="307" y="388"/>
              </a:cxn>
              <a:cxn ang="0">
                <a:pos x="318" y="383"/>
              </a:cxn>
              <a:cxn ang="0">
                <a:pos x="316" y="405"/>
              </a:cxn>
              <a:cxn ang="0">
                <a:pos x="318" y="416"/>
              </a:cxn>
              <a:cxn ang="0">
                <a:pos x="312" y="425"/>
              </a:cxn>
              <a:cxn ang="0">
                <a:pos x="304" y="435"/>
              </a:cxn>
              <a:cxn ang="0">
                <a:pos x="129" y="442"/>
              </a:cxn>
              <a:cxn ang="0">
                <a:pos x="57" y="377"/>
              </a:cxn>
              <a:cxn ang="0">
                <a:pos x="42" y="373"/>
              </a:cxn>
              <a:cxn ang="0">
                <a:pos x="35" y="375"/>
              </a:cxn>
              <a:cxn ang="0">
                <a:pos x="25" y="377"/>
              </a:cxn>
              <a:cxn ang="0">
                <a:pos x="22" y="372"/>
              </a:cxn>
              <a:cxn ang="0">
                <a:pos x="18" y="330"/>
              </a:cxn>
            </a:cxnLst>
            <a:rect l="0" t="0" r="r" b="b"/>
            <a:pathLst>
              <a:path w="423" h="443">
                <a:moveTo>
                  <a:pt x="18" y="298"/>
                </a:moveTo>
                <a:lnTo>
                  <a:pt x="18" y="260"/>
                </a:lnTo>
                <a:lnTo>
                  <a:pt x="18" y="233"/>
                </a:lnTo>
                <a:lnTo>
                  <a:pt x="18" y="209"/>
                </a:lnTo>
                <a:lnTo>
                  <a:pt x="18" y="150"/>
                </a:lnTo>
                <a:lnTo>
                  <a:pt x="15" y="120"/>
                </a:lnTo>
                <a:lnTo>
                  <a:pt x="13" y="105"/>
                </a:lnTo>
                <a:lnTo>
                  <a:pt x="8" y="62"/>
                </a:lnTo>
                <a:lnTo>
                  <a:pt x="7" y="55"/>
                </a:lnTo>
                <a:lnTo>
                  <a:pt x="1" y="17"/>
                </a:lnTo>
                <a:lnTo>
                  <a:pt x="0" y="15"/>
                </a:lnTo>
                <a:lnTo>
                  <a:pt x="46" y="14"/>
                </a:lnTo>
                <a:lnTo>
                  <a:pt x="64" y="14"/>
                </a:lnTo>
                <a:lnTo>
                  <a:pt x="86" y="13"/>
                </a:lnTo>
                <a:lnTo>
                  <a:pt x="109" y="12"/>
                </a:lnTo>
                <a:lnTo>
                  <a:pt x="112" y="12"/>
                </a:lnTo>
                <a:lnTo>
                  <a:pt x="149" y="11"/>
                </a:lnTo>
                <a:lnTo>
                  <a:pt x="156" y="11"/>
                </a:lnTo>
                <a:lnTo>
                  <a:pt x="177" y="10"/>
                </a:lnTo>
                <a:lnTo>
                  <a:pt x="208" y="9"/>
                </a:lnTo>
                <a:lnTo>
                  <a:pt x="210" y="9"/>
                </a:lnTo>
                <a:lnTo>
                  <a:pt x="246" y="8"/>
                </a:lnTo>
                <a:lnTo>
                  <a:pt x="267" y="6"/>
                </a:lnTo>
                <a:lnTo>
                  <a:pt x="270" y="6"/>
                </a:lnTo>
                <a:lnTo>
                  <a:pt x="293" y="5"/>
                </a:lnTo>
                <a:lnTo>
                  <a:pt x="321" y="3"/>
                </a:lnTo>
                <a:lnTo>
                  <a:pt x="340" y="2"/>
                </a:lnTo>
                <a:lnTo>
                  <a:pt x="370" y="0"/>
                </a:lnTo>
                <a:lnTo>
                  <a:pt x="376" y="0"/>
                </a:lnTo>
                <a:lnTo>
                  <a:pt x="377" y="4"/>
                </a:lnTo>
                <a:lnTo>
                  <a:pt x="380" y="4"/>
                </a:lnTo>
                <a:lnTo>
                  <a:pt x="379" y="8"/>
                </a:lnTo>
                <a:lnTo>
                  <a:pt x="380" y="10"/>
                </a:lnTo>
                <a:lnTo>
                  <a:pt x="383" y="11"/>
                </a:lnTo>
                <a:lnTo>
                  <a:pt x="385" y="12"/>
                </a:lnTo>
                <a:lnTo>
                  <a:pt x="385" y="15"/>
                </a:lnTo>
                <a:lnTo>
                  <a:pt x="384" y="20"/>
                </a:lnTo>
                <a:lnTo>
                  <a:pt x="386" y="22"/>
                </a:lnTo>
                <a:lnTo>
                  <a:pt x="385" y="26"/>
                </a:lnTo>
                <a:lnTo>
                  <a:pt x="381" y="28"/>
                </a:lnTo>
                <a:lnTo>
                  <a:pt x="380" y="34"/>
                </a:lnTo>
                <a:lnTo>
                  <a:pt x="377" y="36"/>
                </a:lnTo>
                <a:lnTo>
                  <a:pt x="372" y="39"/>
                </a:lnTo>
                <a:lnTo>
                  <a:pt x="371" y="40"/>
                </a:lnTo>
                <a:lnTo>
                  <a:pt x="371" y="44"/>
                </a:lnTo>
                <a:lnTo>
                  <a:pt x="369" y="46"/>
                </a:lnTo>
                <a:lnTo>
                  <a:pt x="368" y="47"/>
                </a:lnTo>
                <a:lnTo>
                  <a:pt x="365" y="50"/>
                </a:lnTo>
                <a:lnTo>
                  <a:pt x="360" y="63"/>
                </a:lnTo>
                <a:lnTo>
                  <a:pt x="369" y="62"/>
                </a:lnTo>
                <a:lnTo>
                  <a:pt x="396" y="60"/>
                </a:lnTo>
                <a:lnTo>
                  <a:pt x="416" y="58"/>
                </a:lnTo>
                <a:lnTo>
                  <a:pt x="417" y="62"/>
                </a:lnTo>
                <a:lnTo>
                  <a:pt x="421" y="66"/>
                </a:lnTo>
                <a:lnTo>
                  <a:pt x="423" y="68"/>
                </a:lnTo>
                <a:lnTo>
                  <a:pt x="423" y="71"/>
                </a:lnTo>
                <a:lnTo>
                  <a:pt x="421" y="72"/>
                </a:lnTo>
                <a:lnTo>
                  <a:pt x="417" y="69"/>
                </a:lnTo>
                <a:lnTo>
                  <a:pt x="415" y="69"/>
                </a:lnTo>
                <a:lnTo>
                  <a:pt x="413" y="71"/>
                </a:lnTo>
                <a:lnTo>
                  <a:pt x="413" y="72"/>
                </a:lnTo>
                <a:lnTo>
                  <a:pt x="414" y="75"/>
                </a:lnTo>
                <a:lnTo>
                  <a:pt x="419" y="78"/>
                </a:lnTo>
                <a:lnTo>
                  <a:pt x="419" y="79"/>
                </a:lnTo>
                <a:lnTo>
                  <a:pt x="416" y="81"/>
                </a:lnTo>
                <a:lnTo>
                  <a:pt x="414" y="80"/>
                </a:lnTo>
                <a:lnTo>
                  <a:pt x="412" y="83"/>
                </a:lnTo>
                <a:lnTo>
                  <a:pt x="411" y="86"/>
                </a:lnTo>
                <a:lnTo>
                  <a:pt x="408" y="88"/>
                </a:lnTo>
                <a:lnTo>
                  <a:pt x="406" y="91"/>
                </a:lnTo>
                <a:lnTo>
                  <a:pt x="402" y="89"/>
                </a:lnTo>
                <a:lnTo>
                  <a:pt x="399" y="93"/>
                </a:lnTo>
                <a:lnTo>
                  <a:pt x="399" y="95"/>
                </a:lnTo>
                <a:lnTo>
                  <a:pt x="401" y="100"/>
                </a:lnTo>
                <a:lnTo>
                  <a:pt x="404" y="102"/>
                </a:lnTo>
                <a:lnTo>
                  <a:pt x="406" y="100"/>
                </a:lnTo>
                <a:lnTo>
                  <a:pt x="407" y="100"/>
                </a:lnTo>
                <a:lnTo>
                  <a:pt x="407" y="103"/>
                </a:lnTo>
                <a:lnTo>
                  <a:pt x="406" y="104"/>
                </a:lnTo>
                <a:lnTo>
                  <a:pt x="405" y="104"/>
                </a:lnTo>
                <a:lnTo>
                  <a:pt x="399" y="109"/>
                </a:lnTo>
                <a:lnTo>
                  <a:pt x="399" y="112"/>
                </a:lnTo>
                <a:lnTo>
                  <a:pt x="402" y="116"/>
                </a:lnTo>
                <a:lnTo>
                  <a:pt x="402" y="118"/>
                </a:lnTo>
                <a:lnTo>
                  <a:pt x="400" y="118"/>
                </a:lnTo>
                <a:lnTo>
                  <a:pt x="399" y="118"/>
                </a:lnTo>
                <a:lnTo>
                  <a:pt x="397" y="114"/>
                </a:lnTo>
                <a:lnTo>
                  <a:pt x="392" y="116"/>
                </a:lnTo>
                <a:lnTo>
                  <a:pt x="392" y="117"/>
                </a:lnTo>
                <a:lnTo>
                  <a:pt x="392" y="120"/>
                </a:lnTo>
                <a:lnTo>
                  <a:pt x="397" y="128"/>
                </a:lnTo>
                <a:lnTo>
                  <a:pt x="392" y="133"/>
                </a:lnTo>
                <a:lnTo>
                  <a:pt x="391" y="133"/>
                </a:lnTo>
                <a:lnTo>
                  <a:pt x="390" y="131"/>
                </a:lnTo>
                <a:lnTo>
                  <a:pt x="390" y="126"/>
                </a:lnTo>
                <a:lnTo>
                  <a:pt x="389" y="125"/>
                </a:lnTo>
                <a:lnTo>
                  <a:pt x="387" y="126"/>
                </a:lnTo>
                <a:lnTo>
                  <a:pt x="385" y="129"/>
                </a:lnTo>
                <a:lnTo>
                  <a:pt x="382" y="131"/>
                </a:lnTo>
                <a:lnTo>
                  <a:pt x="383" y="137"/>
                </a:lnTo>
                <a:lnTo>
                  <a:pt x="385" y="137"/>
                </a:lnTo>
                <a:lnTo>
                  <a:pt x="385" y="134"/>
                </a:lnTo>
                <a:lnTo>
                  <a:pt x="387" y="133"/>
                </a:lnTo>
                <a:lnTo>
                  <a:pt x="389" y="133"/>
                </a:lnTo>
                <a:lnTo>
                  <a:pt x="390" y="134"/>
                </a:lnTo>
                <a:lnTo>
                  <a:pt x="389" y="137"/>
                </a:lnTo>
                <a:lnTo>
                  <a:pt x="388" y="138"/>
                </a:lnTo>
                <a:lnTo>
                  <a:pt x="389" y="142"/>
                </a:lnTo>
                <a:lnTo>
                  <a:pt x="388" y="145"/>
                </a:lnTo>
                <a:lnTo>
                  <a:pt x="384" y="146"/>
                </a:lnTo>
                <a:lnTo>
                  <a:pt x="383" y="150"/>
                </a:lnTo>
                <a:lnTo>
                  <a:pt x="385" y="152"/>
                </a:lnTo>
                <a:lnTo>
                  <a:pt x="389" y="152"/>
                </a:lnTo>
                <a:lnTo>
                  <a:pt x="390" y="152"/>
                </a:lnTo>
                <a:lnTo>
                  <a:pt x="392" y="158"/>
                </a:lnTo>
                <a:lnTo>
                  <a:pt x="392" y="160"/>
                </a:lnTo>
                <a:lnTo>
                  <a:pt x="393" y="163"/>
                </a:lnTo>
                <a:lnTo>
                  <a:pt x="393" y="166"/>
                </a:lnTo>
                <a:lnTo>
                  <a:pt x="391" y="168"/>
                </a:lnTo>
                <a:lnTo>
                  <a:pt x="386" y="168"/>
                </a:lnTo>
                <a:lnTo>
                  <a:pt x="385" y="168"/>
                </a:lnTo>
                <a:lnTo>
                  <a:pt x="384" y="171"/>
                </a:lnTo>
                <a:lnTo>
                  <a:pt x="385" y="175"/>
                </a:lnTo>
                <a:lnTo>
                  <a:pt x="383" y="179"/>
                </a:lnTo>
                <a:lnTo>
                  <a:pt x="374" y="179"/>
                </a:lnTo>
                <a:lnTo>
                  <a:pt x="373" y="185"/>
                </a:lnTo>
                <a:lnTo>
                  <a:pt x="374" y="188"/>
                </a:lnTo>
                <a:lnTo>
                  <a:pt x="379" y="191"/>
                </a:lnTo>
                <a:lnTo>
                  <a:pt x="380" y="193"/>
                </a:lnTo>
                <a:lnTo>
                  <a:pt x="380" y="195"/>
                </a:lnTo>
                <a:lnTo>
                  <a:pt x="377" y="197"/>
                </a:lnTo>
                <a:lnTo>
                  <a:pt x="375" y="200"/>
                </a:lnTo>
                <a:lnTo>
                  <a:pt x="375" y="202"/>
                </a:lnTo>
                <a:lnTo>
                  <a:pt x="375" y="203"/>
                </a:lnTo>
                <a:lnTo>
                  <a:pt x="373" y="204"/>
                </a:lnTo>
                <a:lnTo>
                  <a:pt x="371" y="203"/>
                </a:lnTo>
                <a:lnTo>
                  <a:pt x="366" y="205"/>
                </a:lnTo>
                <a:lnTo>
                  <a:pt x="365" y="206"/>
                </a:lnTo>
                <a:lnTo>
                  <a:pt x="364" y="206"/>
                </a:lnTo>
                <a:lnTo>
                  <a:pt x="364" y="202"/>
                </a:lnTo>
                <a:lnTo>
                  <a:pt x="363" y="200"/>
                </a:lnTo>
                <a:lnTo>
                  <a:pt x="360" y="201"/>
                </a:lnTo>
                <a:lnTo>
                  <a:pt x="360" y="203"/>
                </a:lnTo>
                <a:lnTo>
                  <a:pt x="363" y="208"/>
                </a:lnTo>
                <a:lnTo>
                  <a:pt x="361" y="211"/>
                </a:lnTo>
                <a:lnTo>
                  <a:pt x="363" y="216"/>
                </a:lnTo>
                <a:lnTo>
                  <a:pt x="363" y="218"/>
                </a:lnTo>
                <a:lnTo>
                  <a:pt x="359" y="220"/>
                </a:lnTo>
                <a:lnTo>
                  <a:pt x="358" y="220"/>
                </a:lnTo>
                <a:lnTo>
                  <a:pt x="357" y="218"/>
                </a:lnTo>
                <a:lnTo>
                  <a:pt x="358" y="216"/>
                </a:lnTo>
                <a:lnTo>
                  <a:pt x="358" y="212"/>
                </a:lnTo>
                <a:lnTo>
                  <a:pt x="357" y="210"/>
                </a:lnTo>
                <a:lnTo>
                  <a:pt x="356" y="210"/>
                </a:lnTo>
                <a:lnTo>
                  <a:pt x="354" y="212"/>
                </a:lnTo>
                <a:lnTo>
                  <a:pt x="356" y="221"/>
                </a:lnTo>
                <a:lnTo>
                  <a:pt x="357" y="223"/>
                </a:lnTo>
                <a:lnTo>
                  <a:pt x="361" y="222"/>
                </a:lnTo>
                <a:lnTo>
                  <a:pt x="361" y="227"/>
                </a:lnTo>
                <a:lnTo>
                  <a:pt x="358" y="231"/>
                </a:lnTo>
                <a:lnTo>
                  <a:pt x="356" y="231"/>
                </a:lnTo>
                <a:lnTo>
                  <a:pt x="355" y="229"/>
                </a:lnTo>
                <a:lnTo>
                  <a:pt x="355" y="225"/>
                </a:lnTo>
                <a:lnTo>
                  <a:pt x="354" y="223"/>
                </a:lnTo>
                <a:lnTo>
                  <a:pt x="352" y="230"/>
                </a:lnTo>
                <a:lnTo>
                  <a:pt x="352" y="233"/>
                </a:lnTo>
                <a:lnTo>
                  <a:pt x="353" y="235"/>
                </a:lnTo>
                <a:lnTo>
                  <a:pt x="357" y="242"/>
                </a:lnTo>
                <a:lnTo>
                  <a:pt x="356" y="243"/>
                </a:lnTo>
                <a:lnTo>
                  <a:pt x="354" y="244"/>
                </a:lnTo>
                <a:lnTo>
                  <a:pt x="353" y="246"/>
                </a:lnTo>
                <a:lnTo>
                  <a:pt x="352" y="248"/>
                </a:lnTo>
                <a:lnTo>
                  <a:pt x="354" y="254"/>
                </a:lnTo>
                <a:lnTo>
                  <a:pt x="354" y="256"/>
                </a:lnTo>
                <a:lnTo>
                  <a:pt x="352" y="260"/>
                </a:lnTo>
                <a:lnTo>
                  <a:pt x="348" y="266"/>
                </a:lnTo>
                <a:lnTo>
                  <a:pt x="348" y="270"/>
                </a:lnTo>
                <a:lnTo>
                  <a:pt x="346" y="271"/>
                </a:lnTo>
                <a:lnTo>
                  <a:pt x="344" y="271"/>
                </a:lnTo>
                <a:lnTo>
                  <a:pt x="346" y="266"/>
                </a:lnTo>
                <a:lnTo>
                  <a:pt x="344" y="264"/>
                </a:lnTo>
                <a:lnTo>
                  <a:pt x="339" y="266"/>
                </a:lnTo>
                <a:lnTo>
                  <a:pt x="338" y="266"/>
                </a:lnTo>
                <a:lnTo>
                  <a:pt x="340" y="271"/>
                </a:lnTo>
                <a:lnTo>
                  <a:pt x="339" y="277"/>
                </a:lnTo>
                <a:lnTo>
                  <a:pt x="336" y="275"/>
                </a:lnTo>
                <a:lnTo>
                  <a:pt x="335" y="275"/>
                </a:lnTo>
                <a:lnTo>
                  <a:pt x="334" y="277"/>
                </a:lnTo>
                <a:lnTo>
                  <a:pt x="333" y="283"/>
                </a:lnTo>
                <a:lnTo>
                  <a:pt x="331" y="285"/>
                </a:lnTo>
                <a:lnTo>
                  <a:pt x="324" y="281"/>
                </a:lnTo>
                <a:lnTo>
                  <a:pt x="324" y="283"/>
                </a:lnTo>
                <a:lnTo>
                  <a:pt x="325" y="286"/>
                </a:lnTo>
                <a:lnTo>
                  <a:pt x="334" y="288"/>
                </a:lnTo>
                <a:lnTo>
                  <a:pt x="336" y="291"/>
                </a:lnTo>
                <a:lnTo>
                  <a:pt x="334" y="293"/>
                </a:lnTo>
                <a:lnTo>
                  <a:pt x="333" y="293"/>
                </a:lnTo>
                <a:lnTo>
                  <a:pt x="325" y="289"/>
                </a:lnTo>
                <a:lnTo>
                  <a:pt x="323" y="293"/>
                </a:lnTo>
                <a:lnTo>
                  <a:pt x="324" y="296"/>
                </a:lnTo>
                <a:lnTo>
                  <a:pt x="327" y="298"/>
                </a:lnTo>
                <a:lnTo>
                  <a:pt x="331" y="298"/>
                </a:lnTo>
                <a:lnTo>
                  <a:pt x="330" y="306"/>
                </a:lnTo>
                <a:lnTo>
                  <a:pt x="324" y="308"/>
                </a:lnTo>
                <a:lnTo>
                  <a:pt x="322" y="311"/>
                </a:lnTo>
                <a:lnTo>
                  <a:pt x="322" y="312"/>
                </a:lnTo>
                <a:lnTo>
                  <a:pt x="323" y="314"/>
                </a:lnTo>
                <a:lnTo>
                  <a:pt x="323" y="316"/>
                </a:lnTo>
                <a:lnTo>
                  <a:pt x="321" y="317"/>
                </a:lnTo>
                <a:lnTo>
                  <a:pt x="320" y="316"/>
                </a:lnTo>
                <a:lnTo>
                  <a:pt x="319" y="313"/>
                </a:lnTo>
                <a:lnTo>
                  <a:pt x="318" y="314"/>
                </a:lnTo>
                <a:lnTo>
                  <a:pt x="314" y="312"/>
                </a:lnTo>
                <a:lnTo>
                  <a:pt x="312" y="313"/>
                </a:lnTo>
                <a:lnTo>
                  <a:pt x="314" y="316"/>
                </a:lnTo>
                <a:lnTo>
                  <a:pt x="319" y="320"/>
                </a:lnTo>
                <a:lnTo>
                  <a:pt x="316" y="329"/>
                </a:lnTo>
                <a:lnTo>
                  <a:pt x="316" y="331"/>
                </a:lnTo>
                <a:lnTo>
                  <a:pt x="319" y="335"/>
                </a:lnTo>
                <a:lnTo>
                  <a:pt x="322" y="337"/>
                </a:lnTo>
                <a:lnTo>
                  <a:pt x="323" y="338"/>
                </a:lnTo>
                <a:lnTo>
                  <a:pt x="322" y="341"/>
                </a:lnTo>
                <a:lnTo>
                  <a:pt x="320" y="342"/>
                </a:lnTo>
                <a:lnTo>
                  <a:pt x="318" y="341"/>
                </a:lnTo>
                <a:lnTo>
                  <a:pt x="316" y="338"/>
                </a:lnTo>
                <a:lnTo>
                  <a:pt x="312" y="341"/>
                </a:lnTo>
                <a:lnTo>
                  <a:pt x="309" y="339"/>
                </a:lnTo>
                <a:lnTo>
                  <a:pt x="309" y="341"/>
                </a:lnTo>
                <a:lnTo>
                  <a:pt x="309" y="347"/>
                </a:lnTo>
                <a:lnTo>
                  <a:pt x="310" y="348"/>
                </a:lnTo>
                <a:lnTo>
                  <a:pt x="312" y="348"/>
                </a:lnTo>
                <a:lnTo>
                  <a:pt x="317" y="347"/>
                </a:lnTo>
                <a:lnTo>
                  <a:pt x="319" y="348"/>
                </a:lnTo>
                <a:lnTo>
                  <a:pt x="319" y="352"/>
                </a:lnTo>
                <a:lnTo>
                  <a:pt x="315" y="354"/>
                </a:lnTo>
                <a:lnTo>
                  <a:pt x="311" y="353"/>
                </a:lnTo>
                <a:lnTo>
                  <a:pt x="307" y="347"/>
                </a:lnTo>
                <a:lnTo>
                  <a:pt x="303" y="348"/>
                </a:lnTo>
                <a:lnTo>
                  <a:pt x="303" y="351"/>
                </a:lnTo>
                <a:lnTo>
                  <a:pt x="304" y="354"/>
                </a:lnTo>
                <a:lnTo>
                  <a:pt x="308" y="358"/>
                </a:lnTo>
                <a:lnTo>
                  <a:pt x="309" y="360"/>
                </a:lnTo>
                <a:lnTo>
                  <a:pt x="308" y="366"/>
                </a:lnTo>
                <a:lnTo>
                  <a:pt x="306" y="366"/>
                </a:lnTo>
                <a:lnTo>
                  <a:pt x="303" y="363"/>
                </a:lnTo>
                <a:lnTo>
                  <a:pt x="303" y="368"/>
                </a:lnTo>
                <a:lnTo>
                  <a:pt x="304" y="370"/>
                </a:lnTo>
                <a:lnTo>
                  <a:pt x="305" y="370"/>
                </a:lnTo>
                <a:lnTo>
                  <a:pt x="307" y="371"/>
                </a:lnTo>
                <a:lnTo>
                  <a:pt x="307" y="373"/>
                </a:lnTo>
                <a:lnTo>
                  <a:pt x="305" y="378"/>
                </a:lnTo>
                <a:lnTo>
                  <a:pt x="303" y="380"/>
                </a:lnTo>
                <a:lnTo>
                  <a:pt x="303" y="381"/>
                </a:lnTo>
                <a:lnTo>
                  <a:pt x="307" y="381"/>
                </a:lnTo>
                <a:lnTo>
                  <a:pt x="308" y="379"/>
                </a:lnTo>
                <a:lnTo>
                  <a:pt x="308" y="375"/>
                </a:lnTo>
                <a:lnTo>
                  <a:pt x="308" y="373"/>
                </a:lnTo>
                <a:lnTo>
                  <a:pt x="311" y="376"/>
                </a:lnTo>
                <a:lnTo>
                  <a:pt x="312" y="378"/>
                </a:lnTo>
                <a:lnTo>
                  <a:pt x="312" y="380"/>
                </a:lnTo>
                <a:lnTo>
                  <a:pt x="312" y="381"/>
                </a:lnTo>
                <a:lnTo>
                  <a:pt x="306" y="385"/>
                </a:lnTo>
                <a:lnTo>
                  <a:pt x="306" y="385"/>
                </a:lnTo>
                <a:lnTo>
                  <a:pt x="307" y="388"/>
                </a:lnTo>
                <a:lnTo>
                  <a:pt x="311" y="388"/>
                </a:lnTo>
                <a:lnTo>
                  <a:pt x="315" y="385"/>
                </a:lnTo>
                <a:lnTo>
                  <a:pt x="316" y="379"/>
                </a:lnTo>
                <a:lnTo>
                  <a:pt x="317" y="378"/>
                </a:lnTo>
                <a:lnTo>
                  <a:pt x="318" y="379"/>
                </a:lnTo>
                <a:lnTo>
                  <a:pt x="318" y="383"/>
                </a:lnTo>
                <a:lnTo>
                  <a:pt x="317" y="385"/>
                </a:lnTo>
                <a:lnTo>
                  <a:pt x="315" y="387"/>
                </a:lnTo>
                <a:lnTo>
                  <a:pt x="312" y="392"/>
                </a:lnTo>
                <a:lnTo>
                  <a:pt x="311" y="396"/>
                </a:lnTo>
                <a:lnTo>
                  <a:pt x="314" y="403"/>
                </a:lnTo>
                <a:lnTo>
                  <a:pt x="316" y="405"/>
                </a:lnTo>
                <a:lnTo>
                  <a:pt x="318" y="400"/>
                </a:lnTo>
                <a:lnTo>
                  <a:pt x="320" y="400"/>
                </a:lnTo>
                <a:lnTo>
                  <a:pt x="321" y="401"/>
                </a:lnTo>
                <a:lnTo>
                  <a:pt x="320" y="405"/>
                </a:lnTo>
                <a:lnTo>
                  <a:pt x="317" y="408"/>
                </a:lnTo>
                <a:lnTo>
                  <a:pt x="318" y="416"/>
                </a:lnTo>
                <a:lnTo>
                  <a:pt x="317" y="418"/>
                </a:lnTo>
                <a:lnTo>
                  <a:pt x="315" y="420"/>
                </a:lnTo>
                <a:lnTo>
                  <a:pt x="309" y="418"/>
                </a:lnTo>
                <a:lnTo>
                  <a:pt x="308" y="419"/>
                </a:lnTo>
                <a:lnTo>
                  <a:pt x="308" y="422"/>
                </a:lnTo>
                <a:lnTo>
                  <a:pt x="312" y="425"/>
                </a:lnTo>
                <a:lnTo>
                  <a:pt x="316" y="428"/>
                </a:lnTo>
                <a:lnTo>
                  <a:pt x="315" y="430"/>
                </a:lnTo>
                <a:lnTo>
                  <a:pt x="312" y="431"/>
                </a:lnTo>
                <a:lnTo>
                  <a:pt x="311" y="434"/>
                </a:lnTo>
                <a:lnTo>
                  <a:pt x="311" y="435"/>
                </a:lnTo>
                <a:lnTo>
                  <a:pt x="304" y="435"/>
                </a:lnTo>
                <a:lnTo>
                  <a:pt x="288" y="436"/>
                </a:lnTo>
                <a:lnTo>
                  <a:pt x="286" y="436"/>
                </a:lnTo>
                <a:lnTo>
                  <a:pt x="233" y="438"/>
                </a:lnTo>
                <a:lnTo>
                  <a:pt x="174" y="441"/>
                </a:lnTo>
                <a:lnTo>
                  <a:pt x="151" y="441"/>
                </a:lnTo>
                <a:lnTo>
                  <a:pt x="129" y="442"/>
                </a:lnTo>
                <a:lnTo>
                  <a:pt x="107" y="442"/>
                </a:lnTo>
                <a:lnTo>
                  <a:pt x="105" y="442"/>
                </a:lnTo>
                <a:lnTo>
                  <a:pt x="78" y="443"/>
                </a:lnTo>
                <a:lnTo>
                  <a:pt x="58" y="443"/>
                </a:lnTo>
                <a:lnTo>
                  <a:pt x="58" y="412"/>
                </a:lnTo>
                <a:lnTo>
                  <a:pt x="57" y="377"/>
                </a:lnTo>
                <a:lnTo>
                  <a:pt x="54" y="375"/>
                </a:lnTo>
                <a:lnTo>
                  <a:pt x="52" y="373"/>
                </a:lnTo>
                <a:lnTo>
                  <a:pt x="51" y="376"/>
                </a:lnTo>
                <a:lnTo>
                  <a:pt x="46" y="376"/>
                </a:lnTo>
                <a:lnTo>
                  <a:pt x="46" y="372"/>
                </a:lnTo>
                <a:lnTo>
                  <a:pt x="42" y="373"/>
                </a:lnTo>
                <a:lnTo>
                  <a:pt x="42" y="377"/>
                </a:lnTo>
                <a:lnTo>
                  <a:pt x="40" y="377"/>
                </a:lnTo>
                <a:lnTo>
                  <a:pt x="41" y="373"/>
                </a:lnTo>
                <a:lnTo>
                  <a:pt x="38" y="373"/>
                </a:lnTo>
                <a:lnTo>
                  <a:pt x="35" y="377"/>
                </a:lnTo>
                <a:lnTo>
                  <a:pt x="35" y="375"/>
                </a:lnTo>
                <a:lnTo>
                  <a:pt x="35" y="373"/>
                </a:lnTo>
                <a:lnTo>
                  <a:pt x="33" y="375"/>
                </a:lnTo>
                <a:lnTo>
                  <a:pt x="33" y="378"/>
                </a:lnTo>
                <a:lnTo>
                  <a:pt x="31" y="376"/>
                </a:lnTo>
                <a:lnTo>
                  <a:pt x="27" y="379"/>
                </a:lnTo>
                <a:lnTo>
                  <a:pt x="25" y="377"/>
                </a:lnTo>
                <a:lnTo>
                  <a:pt x="27" y="376"/>
                </a:lnTo>
                <a:lnTo>
                  <a:pt x="27" y="373"/>
                </a:lnTo>
                <a:lnTo>
                  <a:pt x="27" y="373"/>
                </a:lnTo>
                <a:lnTo>
                  <a:pt x="26" y="376"/>
                </a:lnTo>
                <a:lnTo>
                  <a:pt x="24" y="376"/>
                </a:lnTo>
                <a:lnTo>
                  <a:pt x="22" y="372"/>
                </a:lnTo>
                <a:lnTo>
                  <a:pt x="20" y="373"/>
                </a:lnTo>
                <a:lnTo>
                  <a:pt x="20" y="372"/>
                </a:lnTo>
                <a:lnTo>
                  <a:pt x="21" y="370"/>
                </a:lnTo>
                <a:lnTo>
                  <a:pt x="21" y="368"/>
                </a:lnTo>
                <a:lnTo>
                  <a:pt x="18" y="369"/>
                </a:lnTo>
                <a:lnTo>
                  <a:pt x="18" y="330"/>
                </a:lnTo>
                <a:lnTo>
                  <a:pt x="18" y="298"/>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6" name="Freeform 52"/>
          <p:cNvSpPr>
            <a:spLocks noEditPoints="1"/>
          </p:cNvSpPr>
          <p:nvPr/>
        </p:nvSpPr>
        <p:spPr bwMode="auto">
          <a:xfrm>
            <a:off x="4972488" y="3713180"/>
            <a:ext cx="899441" cy="678254"/>
          </a:xfrm>
          <a:custGeom>
            <a:avLst/>
            <a:gdLst/>
            <a:ahLst/>
            <a:cxnLst>
              <a:cxn ang="0">
                <a:pos x="35" y="325"/>
              </a:cxn>
              <a:cxn ang="0">
                <a:pos x="35" y="309"/>
              </a:cxn>
              <a:cxn ang="0">
                <a:pos x="43" y="294"/>
              </a:cxn>
              <a:cxn ang="0">
                <a:pos x="48" y="275"/>
              </a:cxn>
              <a:cxn ang="0">
                <a:pos x="51" y="260"/>
              </a:cxn>
              <a:cxn ang="0">
                <a:pos x="51" y="249"/>
              </a:cxn>
              <a:cxn ang="0">
                <a:pos x="49" y="236"/>
              </a:cxn>
              <a:cxn ang="0">
                <a:pos x="44" y="227"/>
              </a:cxn>
              <a:cxn ang="0">
                <a:pos x="40" y="210"/>
              </a:cxn>
              <a:cxn ang="0">
                <a:pos x="32" y="200"/>
              </a:cxn>
              <a:cxn ang="0">
                <a:pos x="24" y="187"/>
              </a:cxn>
              <a:cxn ang="0">
                <a:pos x="23" y="169"/>
              </a:cxn>
              <a:cxn ang="0">
                <a:pos x="15" y="146"/>
              </a:cxn>
              <a:cxn ang="0">
                <a:pos x="2" y="109"/>
              </a:cxn>
              <a:cxn ang="0">
                <a:pos x="93" y="6"/>
              </a:cxn>
              <a:cxn ang="0">
                <a:pos x="251" y="12"/>
              </a:cxn>
              <a:cxn ang="0">
                <a:pos x="257" y="20"/>
              </a:cxn>
              <a:cxn ang="0">
                <a:pos x="266" y="48"/>
              </a:cxn>
              <a:cxn ang="0">
                <a:pos x="272" y="60"/>
              </a:cxn>
              <a:cxn ang="0">
                <a:pos x="273" y="68"/>
              </a:cxn>
              <a:cxn ang="0">
                <a:pos x="280" y="85"/>
              </a:cxn>
              <a:cxn ang="0">
                <a:pos x="265" y="95"/>
              </a:cxn>
              <a:cxn ang="0">
                <a:pos x="269" y="104"/>
              </a:cxn>
              <a:cxn ang="0">
                <a:pos x="262" y="114"/>
              </a:cxn>
              <a:cxn ang="0">
                <a:pos x="253" y="140"/>
              </a:cxn>
              <a:cxn ang="0">
                <a:pos x="243" y="153"/>
              </a:cxn>
              <a:cxn ang="0">
                <a:pos x="240" y="171"/>
              </a:cxn>
              <a:cxn ang="0">
                <a:pos x="235" y="182"/>
              </a:cxn>
              <a:cxn ang="0">
                <a:pos x="230" y="199"/>
              </a:cxn>
              <a:cxn ang="0">
                <a:pos x="233" y="211"/>
              </a:cxn>
              <a:cxn ang="0">
                <a:pos x="229" y="239"/>
              </a:cxn>
              <a:cxn ang="0">
                <a:pos x="322" y="243"/>
              </a:cxn>
              <a:cxn ang="0">
                <a:pos x="395" y="248"/>
              </a:cxn>
              <a:cxn ang="0">
                <a:pos x="391" y="261"/>
              </a:cxn>
              <a:cxn ang="0">
                <a:pos x="388" y="276"/>
              </a:cxn>
              <a:cxn ang="0">
                <a:pos x="395" y="293"/>
              </a:cxn>
              <a:cxn ang="0">
                <a:pos x="405" y="311"/>
              </a:cxn>
              <a:cxn ang="0">
                <a:pos x="411" y="328"/>
              </a:cxn>
              <a:cxn ang="0">
                <a:pos x="347" y="327"/>
              </a:cxn>
              <a:cxn ang="0">
                <a:pos x="403" y="345"/>
              </a:cxn>
              <a:cxn ang="0">
                <a:pos x="416" y="372"/>
              </a:cxn>
              <a:cxn ang="0">
                <a:pos x="434" y="385"/>
              </a:cxn>
              <a:cxn ang="0">
                <a:pos x="410" y="397"/>
              </a:cxn>
              <a:cxn ang="0">
                <a:pos x="440" y="432"/>
              </a:cxn>
              <a:cxn ang="0">
                <a:pos x="475" y="459"/>
              </a:cxn>
              <a:cxn ang="0">
                <a:pos x="453" y="461"/>
              </a:cxn>
              <a:cxn ang="0">
                <a:pos x="419" y="441"/>
              </a:cxn>
              <a:cxn ang="0">
                <a:pos x="369" y="419"/>
              </a:cxn>
              <a:cxn ang="0">
                <a:pos x="373" y="445"/>
              </a:cxn>
              <a:cxn ang="0">
                <a:pos x="350" y="448"/>
              </a:cxn>
              <a:cxn ang="0">
                <a:pos x="325" y="468"/>
              </a:cxn>
              <a:cxn ang="0">
                <a:pos x="308" y="458"/>
              </a:cxn>
              <a:cxn ang="0">
                <a:pos x="237" y="415"/>
              </a:cxn>
              <a:cxn ang="0">
                <a:pos x="198" y="397"/>
              </a:cxn>
              <a:cxn ang="0">
                <a:pos x="30" y="411"/>
              </a:cxn>
              <a:cxn ang="0">
                <a:pos x="39" y="361"/>
              </a:cxn>
              <a:cxn ang="0">
                <a:pos x="218" y="423"/>
              </a:cxn>
              <a:cxn ang="0">
                <a:pos x="273" y="454"/>
              </a:cxn>
              <a:cxn ang="0">
                <a:pos x="279" y="462"/>
              </a:cxn>
              <a:cxn ang="0">
                <a:pos x="295" y="467"/>
              </a:cxn>
              <a:cxn ang="0">
                <a:pos x="290" y="453"/>
              </a:cxn>
            </a:cxnLst>
            <a:rect l="0" t="0" r="r" b="b"/>
            <a:pathLst>
              <a:path w="475" h="487">
                <a:moveTo>
                  <a:pt x="37" y="349"/>
                </a:moveTo>
                <a:lnTo>
                  <a:pt x="37" y="342"/>
                </a:lnTo>
                <a:lnTo>
                  <a:pt x="35" y="341"/>
                </a:lnTo>
                <a:lnTo>
                  <a:pt x="32" y="336"/>
                </a:lnTo>
                <a:lnTo>
                  <a:pt x="32" y="335"/>
                </a:lnTo>
                <a:lnTo>
                  <a:pt x="33" y="333"/>
                </a:lnTo>
                <a:lnTo>
                  <a:pt x="32" y="332"/>
                </a:lnTo>
                <a:lnTo>
                  <a:pt x="33" y="328"/>
                </a:lnTo>
                <a:lnTo>
                  <a:pt x="35" y="325"/>
                </a:lnTo>
                <a:lnTo>
                  <a:pt x="37" y="324"/>
                </a:lnTo>
                <a:lnTo>
                  <a:pt x="36" y="322"/>
                </a:lnTo>
                <a:lnTo>
                  <a:pt x="37" y="320"/>
                </a:lnTo>
                <a:lnTo>
                  <a:pt x="35" y="318"/>
                </a:lnTo>
                <a:lnTo>
                  <a:pt x="36" y="317"/>
                </a:lnTo>
                <a:lnTo>
                  <a:pt x="35" y="316"/>
                </a:lnTo>
                <a:lnTo>
                  <a:pt x="36" y="315"/>
                </a:lnTo>
                <a:lnTo>
                  <a:pt x="33" y="311"/>
                </a:lnTo>
                <a:lnTo>
                  <a:pt x="35" y="309"/>
                </a:lnTo>
                <a:lnTo>
                  <a:pt x="35" y="307"/>
                </a:lnTo>
                <a:lnTo>
                  <a:pt x="37" y="304"/>
                </a:lnTo>
                <a:lnTo>
                  <a:pt x="39" y="304"/>
                </a:lnTo>
                <a:lnTo>
                  <a:pt x="37" y="303"/>
                </a:lnTo>
                <a:lnTo>
                  <a:pt x="38" y="302"/>
                </a:lnTo>
                <a:lnTo>
                  <a:pt x="37" y="300"/>
                </a:lnTo>
                <a:lnTo>
                  <a:pt x="38" y="300"/>
                </a:lnTo>
                <a:lnTo>
                  <a:pt x="40" y="295"/>
                </a:lnTo>
                <a:lnTo>
                  <a:pt x="43" y="294"/>
                </a:lnTo>
                <a:lnTo>
                  <a:pt x="44" y="291"/>
                </a:lnTo>
                <a:lnTo>
                  <a:pt x="43" y="289"/>
                </a:lnTo>
                <a:lnTo>
                  <a:pt x="44" y="289"/>
                </a:lnTo>
                <a:lnTo>
                  <a:pt x="43" y="286"/>
                </a:lnTo>
                <a:lnTo>
                  <a:pt x="47" y="283"/>
                </a:lnTo>
                <a:lnTo>
                  <a:pt x="47" y="279"/>
                </a:lnTo>
                <a:lnTo>
                  <a:pt x="50" y="276"/>
                </a:lnTo>
                <a:lnTo>
                  <a:pt x="49" y="275"/>
                </a:lnTo>
                <a:lnTo>
                  <a:pt x="48" y="275"/>
                </a:lnTo>
                <a:lnTo>
                  <a:pt x="49" y="273"/>
                </a:lnTo>
                <a:lnTo>
                  <a:pt x="49" y="271"/>
                </a:lnTo>
                <a:lnTo>
                  <a:pt x="48" y="269"/>
                </a:lnTo>
                <a:lnTo>
                  <a:pt x="48" y="267"/>
                </a:lnTo>
                <a:lnTo>
                  <a:pt x="50" y="267"/>
                </a:lnTo>
                <a:lnTo>
                  <a:pt x="49" y="265"/>
                </a:lnTo>
                <a:lnTo>
                  <a:pt x="51" y="265"/>
                </a:lnTo>
                <a:lnTo>
                  <a:pt x="51" y="264"/>
                </a:lnTo>
                <a:lnTo>
                  <a:pt x="51" y="260"/>
                </a:lnTo>
                <a:lnTo>
                  <a:pt x="50" y="260"/>
                </a:lnTo>
                <a:lnTo>
                  <a:pt x="49" y="259"/>
                </a:lnTo>
                <a:lnTo>
                  <a:pt x="47" y="258"/>
                </a:lnTo>
                <a:lnTo>
                  <a:pt x="48" y="257"/>
                </a:lnTo>
                <a:lnTo>
                  <a:pt x="47" y="256"/>
                </a:lnTo>
                <a:lnTo>
                  <a:pt x="48" y="253"/>
                </a:lnTo>
                <a:lnTo>
                  <a:pt x="49" y="253"/>
                </a:lnTo>
                <a:lnTo>
                  <a:pt x="53" y="251"/>
                </a:lnTo>
                <a:lnTo>
                  <a:pt x="51" y="249"/>
                </a:lnTo>
                <a:lnTo>
                  <a:pt x="52" y="246"/>
                </a:lnTo>
                <a:lnTo>
                  <a:pt x="49" y="245"/>
                </a:lnTo>
                <a:lnTo>
                  <a:pt x="49" y="244"/>
                </a:lnTo>
                <a:lnTo>
                  <a:pt x="48" y="243"/>
                </a:lnTo>
                <a:lnTo>
                  <a:pt x="48" y="242"/>
                </a:lnTo>
                <a:lnTo>
                  <a:pt x="50" y="241"/>
                </a:lnTo>
                <a:lnTo>
                  <a:pt x="51" y="240"/>
                </a:lnTo>
                <a:lnTo>
                  <a:pt x="50" y="240"/>
                </a:lnTo>
                <a:lnTo>
                  <a:pt x="49" y="236"/>
                </a:lnTo>
                <a:lnTo>
                  <a:pt x="50" y="235"/>
                </a:lnTo>
                <a:lnTo>
                  <a:pt x="50" y="234"/>
                </a:lnTo>
                <a:lnTo>
                  <a:pt x="51" y="234"/>
                </a:lnTo>
                <a:lnTo>
                  <a:pt x="50" y="233"/>
                </a:lnTo>
                <a:lnTo>
                  <a:pt x="49" y="232"/>
                </a:lnTo>
                <a:lnTo>
                  <a:pt x="46" y="234"/>
                </a:lnTo>
                <a:lnTo>
                  <a:pt x="44" y="234"/>
                </a:lnTo>
                <a:lnTo>
                  <a:pt x="43" y="231"/>
                </a:lnTo>
                <a:lnTo>
                  <a:pt x="44" y="227"/>
                </a:lnTo>
                <a:lnTo>
                  <a:pt x="42" y="226"/>
                </a:lnTo>
                <a:lnTo>
                  <a:pt x="42" y="223"/>
                </a:lnTo>
                <a:lnTo>
                  <a:pt x="42" y="221"/>
                </a:lnTo>
                <a:lnTo>
                  <a:pt x="40" y="221"/>
                </a:lnTo>
                <a:lnTo>
                  <a:pt x="39" y="220"/>
                </a:lnTo>
                <a:lnTo>
                  <a:pt x="38" y="220"/>
                </a:lnTo>
                <a:lnTo>
                  <a:pt x="36" y="217"/>
                </a:lnTo>
                <a:lnTo>
                  <a:pt x="36" y="216"/>
                </a:lnTo>
                <a:lnTo>
                  <a:pt x="40" y="210"/>
                </a:lnTo>
                <a:lnTo>
                  <a:pt x="38" y="210"/>
                </a:lnTo>
                <a:lnTo>
                  <a:pt x="37" y="207"/>
                </a:lnTo>
                <a:lnTo>
                  <a:pt x="35" y="206"/>
                </a:lnTo>
                <a:lnTo>
                  <a:pt x="35" y="204"/>
                </a:lnTo>
                <a:lnTo>
                  <a:pt x="35" y="203"/>
                </a:lnTo>
                <a:lnTo>
                  <a:pt x="35" y="202"/>
                </a:lnTo>
                <a:lnTo>
                  <a:pt x="34" y="201"/>
                </a:lnTo>
                <a:lnTo>
                  <a:pt x="34" y="199"/>
                </a:lnTo>
                <a:lnTo>
                  <a:pt x="32" y="200"/>
                </a:lnTo>
                <a:lnTo>
                  <a:pt x="30" y="196"/>
                </a:lnTo>
                <a:lnTo>
                  <a:pt x="30" y="195"/>
                </a:lnTo>
                <a:lnTo>
                  <a:pt x="32" y="195"/>
                </a:lnTo>
                <a:lnTo>
                  <a:pt x="33" y="192"/>
                </a:lnTo>
                <a:lnTo>
                  <a:pt x="31" y="192"/>
                </a:lnTo>
                <a:lnTo>
                  <a:pt x="30" y="190"/>
                </a:lnTo>
                <a:lnTo>
                  <a:pt x="28" y="191"/>
                </a:lnTo>
                <a:lnTo>
                  <a:pt x="26" y="191"/>
                </a:lnTo>
                <a:lnTo>
                  <a:pt x="24" y="187"/>
                </a:lnTo>
                <a:lnTo>
                  <a:pt x="23" y="185"/>
                </a:lnTo>
                <a:lnTo>
                  <a:pt x="22" y="184"/>
                </a:lnTo>
                <a:lnTo>
                  <a:pt x="21" y="181"/>
                </a:lnTo>
                <a:lnTo>
                  <a:pt x="23" y="181"/>
                </a:lnTo>
                <a:lnTo>
                  <a:pt x="23" y="176"/>
                </a:lnTo>
                <a:lnTo>
                  <a:pt x="24" y="176"/>
                </a:lnTo>
                <a:lnTo>
                  <a:pt x="23" y="174"/>
                </a:lnTo>
                <a:lnTo>
                  <a:pt x="25" y="169"/>
                </a:lnTo>
                <a:lnTo>
                  <a:pt x="23" y="169"/>
                </a:lnTo>
                <a:lnTo>
                  <a:pt x="23" y="167"/>
                </a:lnTo>
                <a:lnTo>
                  <a:pt x="21" y="164"/>
                </a:lnTo>
                <a:lnTo>
                  <a:pt x="22" y="161"/>
                </a:lnTo>
                <a:lnTo>
                  <a:pt x="21" y="158"/>
                </a:lnTo>
                <a:lnTo>
                  <a:pt x="18" y="156"/>
                </a:lnTo>
                <a:lnTo>
                  <a:pt x="17" y="152"/>
                </a:lnTo>
                <a:lnTo>
                  <a:pt x="17" y="149"/>
                </a:lnTo>
                <a:lnTo>
                  <a:pt x="16" y="150"/>
                </a:lnTo>
                <a:lnTo>
                  <a:pt x="15" y="146"/>
                </a:lnTo>
                <a:lnTo>
                  <a:pt x="12" y="146"/>
                </a:lnTo>
                <a:lnTo>
                  <a:pt x="14" y="144"/>
                </a:lnTo>
                <a:lnTo>
                  <a:pt x="11" y="144"/>
                </a:lnTo>
                <a:lnTo>
                  <a:pt x="8" y="143"/>
                </a:lnTo>
                <a:lnTo>
                  <a:pt x="8" y="141"/>
                </a:lnTo>
                <a:lnTo>
                  <a:pt x="5" y="136"/>
                </a:lnTo>
                <a:lnTo>
                  <a:pt x="5" y="135"/>
                </a:lnTo>
                <a:lnTo>
                  <a:pt x="3" y="134"/>
                </a:lnTo>
                <a:lnTo>
                  <a:pt x="2" y="109"/>
                </a:lnTo>
                <a:lnTo>
                  <a:pt x="2" y="86"/>
                </a:lnTo>
                <a:lnTo>
                  <a:pt x="1" y="49"/>
                </a:lnTo>
                <a:lnTo>
                  <a:pt x="0" y="25"/>
                </a:lnTo>
                <a:lnTo>
                  <a:pt x="0" y="8"/>
                </a:lnTo>
                <a:lnTo>
                  <a:pt x="20" y="8"/>
                </a:lnTo>
                <a:lnTo>
                  <a:pt x="47" y="7"/>
                </a:lnTo>
                <a:lnTo>
                  <a:pt x="49" y="7"/>
                </a:lnTo>
                <a:lnTo>
                  <a:pt x="71" y="7"/>
                </a:lnTo>
                <a:lnTo>
                  <a:pt x="93" y="6"/>
                </a:lnTo>
                <a:lnTo>
                  <a:pt x="116" y="6"/>
                </a:lnTo>
                <a:lnTo>
                  <a:pt x="175" y="3"/>
                </a:lnTo>
                <a:lnTo>
                  <a:pt x="228" y="1"/>
                </a:lnTo>
                <a:lnTo>
                  <a:pt x="230" y="1"/>
                </a:lnTo>
                <a:lnTo>
                  <a:pt x="246" y="0"/>
                </a:lnTo>
                <a:lnTo>
                  <a:pt x="253" y="0"/>
                </a:lnTo>
                <a:lnTo>
                  <a:pt x="253" y="1"/>
                </a:lnTo>
                <a:lnTo>
                  <a:pt x="250" y="9"/>
                </a:lnTo>
                <a:lnTo>
                  <a:pt x="251" y="12"/>
                </a:lnTo>
                <a:lnTo>
                  <a:pt x="253" y="12"/>
                </a:lnTo>
                <a:lnTo>
                  <a:pt x="257" y="11"/>
                </a:lnTo>
                <a:lnTo>
                  <a:pt x="257" y="9"/>
                </a:lnTo>
                <a:lnTo>
                  <a:pt x="257" y="4"/>
                </a:lnTo>
                <a:lnTo>
                  <a:pt x="259" y="2"/>
                </a:lnTo>
                <a:lnTo>
                  <a:pt x="260" y="2"/>
                </a:lnTo>
                <a:lnTo>
                  <a:pt x="262" y="7"/>
                </a:lnTo>
                <a:lnTo>
                  <a:pt x="262" y="16"/>
                </a:lnTo>
                <a:lnTo>
                  <a:pt x="257" y="20"/>
                </a:lnTo>
                <a:lnTo>
                  <a:pt x="256" y="31"/>
                </a:lnTo>
                <a:lnTo>
                  <a:pt x="258" y="32"/>
                </a:lnTo>
                <a:lnTo>
                  <a:pt x="261" y="32"/>
                </a:lnTo>
                <a:lnTo>
                  <a:pt x="264" y="35"/>
                </a:lnTo>
                <a:lnTo>
                  <a:pt x="258" y="42"/>
                </a:lnTo>
                <a:lnTo>
                  <a:pt x="258" y="44"/>
                </a:lnTo>
                <a:lnTo>
                  <a:pt x="261" y="50"/>
                </a:lnTo>
                <a:lnTo>
                  <a:pt x="265" y="49"/>
                </a:lnTo>
                <a:lnTo>
                  <a:pt x="266" y="48"/>
                </a:lnTo>
                <a:lnTo>
                  <a:pt x="268" y="44"/>
                </a:lnTo>
                <a:lnTo>
                  <a:pt x="269" y="44"/>
                </a:lnTo>
                <a:lnTo>
                  <a:pt x="270" y="46"/>
                </a:lnTo>
                <a:lnTo>
                  <a:pt x="270" y="48"/>
                </a:lnTo>
                <a:lnTo>
                  <a:pt x="267" y="52"/>
                </a:lnTo>
                <a:lnTo>
                  <a:pt x="265" y="52"/>
                </a:lnTo>
                <a:lnTo>
                  <a:pt x="264" y="54"/>
                </a:lnTo>
                <a:lnTo>
                  <a:pt x="265" y="57"/>
                </a:lnTo>
                <a:lnTo>
                  <a:pt x="272" y="60"/>
                </a:lnTo>
                <a:lnTo>
                  <a:pt x="272" y="62"/>
                </a:lnTo>
                <a:lnTo>
                  <a:pt x="269" y="64"/>
                </a:lnTo>
                <a:lnTo>
                  <a:pt x="268" y="62"/>
                </a:lnTo>
                <a:lnTo>
                  <a:pt x="263" y="57"/>
                </a:lnTo>
                <a:lnTo>
                  <a:pt x="261" y="59"/>
                </a:lnTo>
                <a:lnTo>
                  <a:pt x="261" y="62"/>
                </a:lnTo>
                <a:lnTo>
                  <a:pt x="266" y="68"/>
                </a:lnTo>
                <a:lnTo>
                  <a:pt x="269" y="69"/>
                </a:lnTo>
                <a:lnTo>
                  <a:pt x="273" y="68"/>
                </a:lnTo>
                <a:lnTo>
                  <a:pt x="275" y="69"/>
                </a:lnTo>
                <a:lnTo>
                  <a:pt x="275" y="71"/>
                </a:lnTo>
                <a:lnTo>
                  <a:pt x="270" y="75"/>
                </a:lnTo>
                <a:lnTo>
                  <a:pt x="273" y="78"/>
                </a:lnTo>
                <a:lnTo>
                  <a:pt x="274" y="79"/>
                </a:lnTo>
                <a:lnTo>
                  <a:pt x="280" y="81"/>
                </a:lnTo>
                <a:lnTo>
                  <a:pt x="282" y="76"/>
                </a:lnTo>
                <a:lnTo>
                  <a:pt x="283" y="76"/>
                </a:lnTo>
                <a:lnTo>
                  <a:pt x="280" y="85"/>
                </a:lnTo>
                <a:lnTo>
                  <a:pt x="279" y="86"/>
                </a:lnTo>
                <a:lnTo>
                  <a:pt x="275" y="86"/>
                </a:lnTo>
                <a:lnTo>
                  <a:pt x="274" y="86"/>
                </a:lnTo>
                <a:lnTo>
                  <a:pt x="274" y="87"/>
                </a:lnTo>
                <a:lnTo>
                  <a:pt x="275" y="90"/>
                </a:lnTo>
                <a:lnTo>
                  <a:pt x="275" y="95"/>
                </a:lnTo>
                <a:lnTo>
                  <a:pt x="269" y="93"/>
                </a:lnTo>
                <a:lnTo>
                  <a:pt x="267" y="95"/>
                </a:lnTo>
                <a:lnTo>
                  <a:pt x="265" y="95"/>
                </a:lnTo>
                <a:lnTo>
                  <a:pt x="264" y="98"/>
                </a:lnTo>
                <a:lnTo>
                  <a:pt x="263" y="96"/>
                </a:lnTo>
                <a:lnTo>
                  <a:pt x="259" y="99"/>
                </a:lnTo>
                <a:lnTo>
                  <a:pt x="259" y="103"/>
                </a:lnTo>
                <a:lnTo>
                  <a:pt x="260" y="107"/>
                </a:lnTo>
                <a:lnTo>
                  <a:pt x="264" y="107"/>
                </a:lnTo>
                <a:lnTo>
                  <a:pt x="266" y="106"/>
                </a:lnTo>
                <a:lnTo>
                  <a:pt x="268" y="107"/>
                </a:lnTo>
                <a:lnTo>
                  <a:pt x="269" y="104"/>
                </a:lnTo>
                <a:lnTo>
                  <a:pt x="268" y="101"/>
                </a:lnTo>
                <a:lnTo>
                  <a:pt x="270" y="102"/>
                </a:lnTo>
                <a:lnTo>
                  <a:pt x="273" y="102"/>
                </a:lnTo>
                <a:lnTo>
                  <a:pt x="273" y="107"/>
                </a:lnTo>
                <a:lnTo>
                  <a:pt x="269" y="110"/>
                </a:lnTo>
                <a:lnTo>
                  <a:pt x="267" y="112"/>
                </a:lnTo>
                <a:lnTo>
                  <a:pt x="268" y="116"/>
                </a:lnTo>
                <a:lnTo>
                  <a:pt x="266" y="117"/>
                </a:lnTo>
                <a:lnTo>
                  <a:pt x="262" y="114"/>
                </a:lnTo>
                <a:lnTo>
                  <a:pt x="261" y="114"/>
                </a:lnTo>
                <a:lnTo>
                  <a:pt x="261" y="116"/>
                </a:lnTo>
                <a:lnTo>
                  <a:pt x="266" y="118"/>
                </a:lnTo>
                <a:lnTo>
                  <a:pt x="267" y="119"/>
                </a:lnTo>
                <a:lnTo>
                  <a:pt x="267" y="121"/>
                </a:lnTo>
                <a:lnTo>
                  <a:pt x="264" y="125"/>
                </a:lnTo>
                <a:lnTo>
                  <a:pt x="260" y="125"/>
                </a:lnTo>
                <a:lnTo>
                  <a:pt x="257" y="135"/>
                </a:lnTo>
                <a:lnTo>
                  <a:pt x="253" y="140"/>
                </a:lnTo>
                <a:lnTo>
                  <a:pt x="251" y="141"/>
                </a:lnTo>
                <a:lnTo>
                  <a:pt x="253" y="144"/>
                </a:lnTo>
                <a:lnTo>
                  <a:pt x="252" y="146"/>
                </a:lnTo>
                <a:lnTo>
                  <a:pt x="250" y="145"/>
                </a:lnTo>
                <a:lnTo>
                  <a:pt x="249" y="142"/>
                </a:lnTo>
                <a:lnTo>
                  <a:pt x="248" y="142"/>
                </a:lnTo>
                <a:lnTo>
                  <a:pt x="245" y="144"/>
                </a:lnTo>
                <a:lnTo>
                  <a:pt x="244" y="150"/>
                </a:lnTo>
                <a:lnTo>
                  <a:pt x="243" y="153"/>
                </a:lnTo>
                <a:lnTo>
                  <a:pt x="246" y="153"/>
                </a:lnTo>
                <a:lnTo>
                  <a:pt x="252" y="152"/>
                </a:lnTo>
                <a:lnTo>
                  <a:pt x="252" y="154"/>
                </a:lnTo>
                <a:lnTo>
                  <a:pt x="250" y="156"/>
                </a:lnTo>
                <a:lnTo>
                  <a:pt x="245" y="154"/>
                </a:lnTo>
                <a:lnTo>
                  <a:pt x="243" y="156"/>
                </a:lnTo>
                <a:lnTo>
                  <a:pt x="241" y="160"/>
                </a:lnTo>
                <a:lnTo>
                  <a:pt x="242" y="167"/>
                </a:lnTo>
                <a:lnTo>
                  <a:pt x="240" y="171"/>
                </a:lnTo>
                <a:lnTo>
                  <a:pt x="235" y="171"/>
                </a:lnTo>
                <a:lnTo>
                  <a:pt x="232" y="168"/>
                </a:lnTo>
                <a:lnTo>
                  <a:pt x="231" y="169"/>
                </a:lnTo>
                <a:lnTo>
                  <a:pt x="231" y="171"/>
                </a:lnTo>
                <a:lnTo>
                  <a:pt x="232" y="174"/>
                </a:lnTo>
                <a:lnTo>
                  <a:pt x="240" y="174"/>
                </a:lnTo>
                <a:lnTo>
                  <a:pt x="241" y="176"/>
                </a:lnTo>
                <a:lnTo>
                  <a:pt x="238" y="179"/>
                </a:lnTo>
                <a:lnTo>
                  <a:pt x="235" y="182"/>
                </a:lnTo>
                <a:lnTo>
                  <a:pt x="232" y="183"/>
                </a:lnTo>
                <a:lnTo>
                  <a:pt x="231" y="184"/>
                </a:lnTo>
                <a:lnTo>
                  <a:pt x="232" y="193"/>
                </a:lnTo>
                <a:lnTo>
                  <a:pt x="235" y="196"/>
                </a:lnTo>
                <a:lnTo>
                  <a:pt x="235" y="199"/>
                </a:lnTo>
                <a:lnTo>
                  <a:pt x="234" y="202"/>
                </a:lnTo>
                <a:lnTo>
                  <a:pt x="233" y="202"/>
                </a:lnTo>
                <a:lnTo>
                  <a:pt x="231" y="200"/>
                </a:lnTo>
                <a:lnTo>
                  <a:pt x="230" y="199"/>
                </a:lnTo>
                <a:lnTo>
                  <a:pt x="229" y="195"/>
                </a:lnTo>
                <a:lnTo>
                  <a:pt x="228" y="195"/>
                </a:lnTo>
                <a:lnTo>
                  <a:pt x="227" y="196"/>
                </a:lnTo>
                <a:lnTo>
                  <a:pt x="228" y="201"/>
                </a:lnTo>
                <a:lnTo>
                  <a:pt x="230" y="201"/>
                </a:lnTo>
                <a:lnTo>
                  <a:pt x="229" y="203"/>
                </a:lnTo>
                <a:lnTo>
                  <a:pt x="229" y="206"/>
                </a:lnTo>
                <a:lnTo>
                  <a:pt x="233" y="209"/>
                </a:lnTo>
                <a:lnTo>
                  <a:pt x="233" y="211"/>
                </a:lnTo>
                <a:lnTo>
                  <a:pt x="232" y="214"/>
                </a:lnTo>
                <a:lnTo>
                  <a:pt x="228" y="216"/>
                </a:lnTo>
                <a:lnTo>
                  <a:pt x="221" y="215"/>
                </a:lnTo>
                <a:lnTo>
                  <a:pt x="220" y="216"/>
                </a:lnTo>
                <a:lnTo>
                  <a:pt x="221" y="219"/>
                </a:lnTo>
                <a:lnTo>
                  <a:pt x="225" y="223"/>
                </a:lnTo>
                <a:lnTo>
                  <a:pt x="226" y="227"/>
                </a:lnTo>
                <a:lnTo>
                  <a:pt x="224" y="233"/>
                </a:lnTo>
                <a:lnTo>
                  <a:pt x="229" y="239"/>
                </a:lnTo>
                <a:lnTo>
                  <a:pt x="230" y="241"/>
                </a:lnTo>
                <a:lnTo>
                  <a:pt x="228" y="244"/>
                </a:lnTo>
                <a:lnTo>
                  <a:pt x="224" y="248"/>
                </a:lnTo>
                <a:lnTo>
                  <a:pt x="222" y="249"/>
                </a:lnTo>
                <a:lnTo>
                  <a:pt x="264" y="246"/>
                </a:lnTo>
                <a:lnTo>
                  <a:pt x="275" y="246"/>
                </a:lnTo>
                <a:lnTo>
                  <a:pt x="296" y="244"/>
                </a:lnTo>
                <a:lnTo>
                  <a:pt x="321" y="243"/>
                </a:lnTo>
                <a:lnTo>
                  <a:pt x="322" y="243"/>
                </a:lnTo>
                <a:lnTo>
                  <a:pt x="340" y="242"/>
                </a:lnTo>
                <a:lnTo>
                  <a:pt x="347" y="241"/>
                </a:lnTo>
                <a:lnTo>
                  <a:pt x="386" y="239"/>
                </a:lnTo>
                <a:lnTo>
                  <a:pt x="395" y="237"/>
                </a:lnTo>
                <a:lnTo>
                  <a:pt x="396" y="239"/>
                </a:lnTo>
                <a:lnTo>
                  <a:pt x="396" y="241"/>
                </a:lnTo>
                <a:lnTo>
                  <a:pt x="395" y="243"/>
                </a:lnTo>
                <a:lnTo>
                  <a:pt x="394" y="244"/>
                </a:lnTo>
                <a:lnTo>
                  <a:pt x="395" y="248"/>
                </a:lnTo>
                <a:lnTo>
                  <a:pt x="393" y="249"/>
                </a:lnTo>
                <a:lnTo>
                  <a:pt x="395" y="250"/>
                </a:lnTo>
                <a:lnTo>
                  <a:pt x="394" y="250"/>
                </a:lnTo>
                <a:lnTo>
                  <a:pt x="393" y="251"/>
                </a:lnTo>
                <a:lnTo>
                  <a:pt x="393" y="256"/>
                </a:lnTo>
                <a:lnTo>
                  <a:pt x="392" y="256"/>
                </a:lnTo>
                <a:lnTo>
                  <a:pt x="393" y="259"/>
                </a:lnTo>
                <a:lnTo>
                  <a:pt x="391" y="260"/>
                </a:lnTo>
                <a:lnTo>
                  <a:pt x="391" y="261"/>
                </a:lnTo>
                <a:lnTo>
                  <a:pt x="390" y="262"/>
                </a:lnTo>
                <a:lnTo>
                  <a:pt x="389" y="265"/>
                </a:lnTo>
                <a:lnTo>
                  <a:pt x="390" y="269"/>
                </a:lnTo>
                <a:lnTo>
                  <a:pt x="389" y="270"/>
                </a:lnTo>
                <a:lnTo>
                  <a:pt x="389" y="271"/>
                </a:lnTo>
                <a:lnTo>
                  <a:pt x="388" y="273"/>
                </a:lnTo>
                <a:lnTo>
                  <a:pt x="388" y="274"/>
                </a:lnTo>
                <a:lnTo>
                  <a:pt x="389" y="275"/>
                </a:lnTo>
                <a:lnTo>
                  <a:pt x="388" y="276"/>
                </a:lnTo>
                <a:lnTo>
                  <a:pt x="388" y="278"/>
                </a:lnTo>
                <a:lnTo>
                  <a:pt x="389" y="278"/>
                </a:lnTo>
                <a:lnTo>
                  <a:pt x="388" y="279"/>
                </a:lnTo>
                <a:lnTo>
                  <a:pt x="389" y="279"/>
                </a:lnTo>
                <a:lnTo>
                  <a:pt x="390" y="282"/>
                </a:lnTo>
                <a:lnTo>
                  <a:pt x="391" y="282"/>
                </a:lnTo>
                <a:lnTo>
                  <a:pt x="390" y="285"/>
                </a:lnTo>
                <a:lnTo>
                  <a:pt x="393" y="293"/>
                </a:lnTo>
                <a:lnTo>
                  <a:pt x="395" y="293"/>
                </a:lnTo>
                <a:lnTo>
                  <a:pt x="397" y="298"/>
                </a:lnTo>
                <a:lnTo>
                  <a:pt x="399" y="300"/>
                </a:lnTo>
                <a:lnTo>
                  <a:pt x="401" y="300"/>
                </a:lnTo>
                <a:lnTo>
                  <a:pt x="401" y="302"/>
                </a:lnTo>
                <a:lnTo>
                  <a:pt x="403" y="302"/>
                </a:lnTo>
                <a:lnTo>
                  <a:pt x="403" y="303"/>
                </a:lnTo>
                <a:lnTo>
                  <a:pt x="404" y="303"/>
                </a:lnTo>
                <a:lnTo>
                  <a:pt x="405" y="306"/>
                </a:lnTo>
                <a:lnTo>
                  <a:pt x="405" y="311"/>
                </a:lnTo>
                <a:lnTo>
                  <a:pt x="407" y="314"/>
                </a:lnTo>
                <a:lnTo>
                  <a:pt x="408" y="317"/>
                </a:lnTo>
                <a:lnTo>
                  <a:pt x="409" y="317"/>
                </a:lnTo>
                <a:lnTo>
                  <a:pt x="410" y="318"/>
                </a:lnTo>
                <a:lnTo>
                  <a:pt x="411" y="320"/>
                </a:lnTo>
                <a:lnTo>
                  <a:pt x="409" y="322"/>
                </a:lnTo>
                <a:lnTo>
                  <a:pt x="409" y="324"/>
                </a:lnTo>
                <a:lnTo>
                  <a:pt x="410" y="325"/>
                </a:lnTo>
                <a:lnTo>
                  <a:pt x="411" y="328"/>
                </a:lnTo>
                <a:lnTo>
                  <a:pt x="412" y="329"/>
                </a:lnTo>
                <a:lnTo>
                  <a:pt x="412" y="331"/>
                </a:lnTo>
                <a:lnTo>
                  <a:pt x="415" y="335"/>
                </a:lnTo>
                <a:lnTo>
                  <a:pt x="402" y="339"/>
                </a:lnTo>
                <a:lnTo>
                  <a:pt x="398" y="333"/>
                </a:lnTo>
                <a:lnTo>
                  <a:pt x="381" y="329"/>
                </a:lnTo>
                <a:lnTo>
                  <a:pt x="369" y="318"/>
                </a:lnTo>
                <a:lnTo>
                  <a:pt x="354" y="317"/>
                </a:lnTo>
                <a:lnTo>
                  <a:pt x="347" y="327"/>
                </a:lnTo>
                <a:lnTo>
                  <a:pt x="338" y="342"/>
                </a:lnTo>
                <a:lnTo>
                  <a:pt x="341" y="353"/>
                </a:lnTo>
                <a:lnTo>
                  <a:pt x="353" y="357"/>
                </a:lnTo>
                <a:lnTo>
                  <a:pt x="367" y="358"/>
                </a:lnTo>
                <a:lnTo>
                  <a:pt x="379" y="356"/>
                </a:lnTo>
                <a:lnTo>
                  <a:pt x="387" y="342"/>
                </a:lnTo>
                <a:lnTo>
                  <a:pt x="396" y="348"/>
                </a:lnTo>
                <a:lnTo>
                  <a:pt x="401" y="341"/>
                </a:lnTo>
                <a:lnTo>
                  <a:pt x="403" y="345"/>
                </a:lnTo>
                <a:lnTo>
                  <a:pt x="407" y="340"/>
                </a:lnTo>
                <a:lnTo>
                  <a:pt x="409" y="345"/>
                </a:lnTo>
                <a:lnTo>
                  <a:pt x="404" y="353"/>
                </a:lnTo>
                <a:lnTo>
                  <a:pt x="392" y="360"/>
                </a:lnTo>
                <a:lnTo>
                  <a:pt x="395" y="367"/>
                </a:lnTo>
                <a:lnTo>
                  <a:pt x="405" y="364"/>
                </a:lnTo>
                <a:lnTo>
                  <a:pt x="406" y="373"/>
                </a:lnTo>
                <a:lnTo>
                  <a:pt x="413" y="375"/>
                </a:lnTo>
                <a:lnTo>
                  <a:pt x="416" y="372"/>
                </a:lnTo>
                <a:lnTo>
                  <a:pt x="418" y="358"/>
                </a:lnTo>
                <a:lnTo>
                  <a:pt x="429" y="353"/>
                </a:lnTo>
                <a:lnTo>
                  <a:pt x="428" y="360"/>
                </a:lnTo>
                <a:lnTo>
                  <a:pt x="436" y="364"/>
                </a:lnTo>
                <a:lnTo>
                  <a:pt x="431" y="366"/>
                </a:lnTo>
                <a:lnTo>
                  <a:pt x="435" y="377"/>
                </a:lnTo>
                <a:lnTo>
                  <a:pt x="432" y="379"/>
                </a:lnTo>
                <a:lnTo>
                  <a:pt x="438" y="383"/>
                </a:lnTo>
                <a:lnTo>
                  <a:pt x="434" y="385"/>
                </a:lnTo>
                <a:lnTo>
                  <a:pt x="427" y="379"/>
                </a:lnTo>
                <a:lnTo>
                  <a:pt x="422" y="389"/>
                </a:lnTo>
                <a:lnTo>
                  <a:pt x="412" y="389"/>
                </a:lnTo>
                <a:lnTo>
                  <a:pt x="418" y="394"/>
                </a:lnTo>
                <a:lnTo>
                  <a:pt x="416" y="397"/>
                </a:lnTo>
                <a:lnTo>
                  <a:pt x="426" y="400"/>
                </a:lnTo>
                <a:lnTo>
                  <a:pt x="429" y="403"/>
                </a:lnTo>
                <a:lnTo>
                  <a:pt x="418" y="400"/>
                </a:lnTo>
                <a:lnTo>
                  <a:pt x="410" y="397"/>
                </a:lnTo>
                <a:lnTo>
                  <a:pt x="408" y="398"/>
                </a:lnTo>
                <a:lnTo>
                  <a:pt x="414" y="406"/>
                </a:lnTo>
                <a:lnTo>
                  <a:pt x="406" y="403"/>
                </a:lnTo>
                <a:lnTo>
                  <a:pt x="404" y="404"/>
                </a:lnTo>
                <a:lnTo>
                  <a:pt x="407" y="408"/>
                </a:lnTo>
                <a:lnTo>
                  <a:pt x="402" y="408"/>
                </a:lnTo>
                <a:lnTo>
                  <a:pt x="424" y="424"/>
                </a:lnTo>
                <a:lnTo>
                  <a:pt x="425" y="432"/>
                </a:lnTo>
                <a:lnTo>
                  <a:pt x="440" y="432"/>
                </a:lnTo>
                <a:lnTo>
                  <a:pt x="444" y="439"/>
                </a:lnTo>
                <a:lnTo>
                  <a:pt x="451" y="436"/>
                </a:lnTo>
                <a:lnTo>
                  <a:pt x="452" y="443"/>
                </a:lnTo>
                <a:lnTo>
                  <a:pt x="458" y="436"/>
                </a:lnTo>
                <a:lnTo>
                  <a:pt x="464" y="443"/>
                </a:lnTo>
                <a:lnTo>
                  <a:pt x="466" y="452"/>
                </a:lnTo>
                <a:lnTo>
                  <a:pt x="473" y="450"/>
                </a:lnTo>
                <a:lnTo>
                  <a:pt x="468" y="458"/>
                </a:lnTo>
                <a:lnTo>
                  <a:pt x="475" y="459"/>
                </a:lnTo>
                <a:lnTo>
                  <a:pt x="472" y="467"/>
                </a:lnTo>
                <a:lnTo>
                  <a:pt x="466" y="461"/>
                </a:lnTo>
                <a:lnTo>
                  <a:pt x="468" y="468"/>
                </a:lnTo>
                <a:lnTo>
                  <a:pt x="463" y="472"/>
                </a:lnTo>
                <a:lnTo>
                  <a:pt x="464" y="476"/>
                </a:lnTo>
                <a:lnTo>
                  <a:pt x="455" y="464"/>
                </a:lnTo>
                <a:lnTo>
                  <a:pt x="454" y="472"/>
                </a:lnTo>
                <a:lnTo>
                  <a:pt x="442" y="487"/>
                </a:lnTo>
                <a:lnTo>
                  <a:pt x="453" y="461"/>
                </a:lnTo>
                <a:lnTo>
                  <a:pt x="447" y="458"/>
                </a:lnTo>
                <a:lnTo>
                  <a:pt x="446" y="467"/>
                </a:lnTo>
                <a:lnTo>
                  <a:pt x="441" y="468"/>
                </a:lnTo>
                <a:lnTo>
                  <a:pt x="441" y="462"/>
                </a:lnTo>
                <a:lnTo>
                  <a:pt x="434" y="454"/>
                </a:lnTo>
                <a:lnTo>
                  <a:pt x="434" y="449"/>
                </a:lnTo>
                <a:lnTo>
                  <a:pt x="430" y="452"/>
                </a:lnTo>
                <a:lnTo>
                  <a:pt x="419" y="448"/>
                </a:lnTo>
                <a:lnTo>
                  <a:pt x="419" y="441"/>
                </a:lnTo>
                <a:lnTo>
                  <a:pt x="402" y="443"/>
                </a:lnTo>
                <a:lnTo>
                  <a:pt x="406" y="436"/>
                </a:lnTo>
                <a:lnTo>
                  <a:pt x="398" y="432"/>
                </a:lnTo>
                <a:lnTo>
                  <a:pt x="398" y="425"/>
                </a:lnTo>
                <a:lnTo>
                  <a:pt x="386" y="426"/>
                </a:lnTo>
                <a:lnTo>
                  <a:pt x="385" y="423"/>
                </a:lnTo>
                <a:lnTo>
                  <a:pt x="381" y="424"/>
                </a:lnTo>
                <a:lnTo>
                  <a:pt x="371" y="417"/>
                </a:lnTo>
                <a:lnTo>
                  <a:pt x="369" y="419"/>
                </a:lnTo>
                <a:lnTo>
                  <a:pt x="367" y="412"/>
                </a:lnTo>
                <a:lnTo>
                  <a:pt x="362" y="419"/>
                </a:lnTo>
                <a:lnTo>
                  <a:pt x="365" y="425"/>
                </a:lnTo>
                <a:lnTo>
                  <a:pt x="379" y="429"/>
                </a:lnTo>
                <a:lnTo>
                  <a:pt x="377" y="432"/>
                </a:lnTo>
                <a:lnTo>
                  <a:pt x="380" y="439"/>
                </a:lnTo>
                <a:lnTo>
                  <a:pt x="378" y="442"/>
                </a:lnTo>
                <a:lnTo>
                  <a:pt x="380" y="447"/>
                </a:lnTo>
                <a:lnTo>
                  <a:pt x="373" y="445"/>
                </a:lnTo>
                <a:lnTo>
                  <a:pt x="377" y="458"/>
                </a:lnTo>
                <a:lnTo>
                  <a:pt x="380" y="457"/>
                </a:lnTo>
                <a:lnTo>
                  <a:pt x="377" y="462"/>
                </a:lnTo>
                <a:lnTo>
                  <a:pt x="363" y="474"/>
                </a:lnTo>
                <a:lnTo>
                  <a:pt x="360" y="464"/>
                </a:lnTo>
                <a:lnTo>
                  <a:pt x="361" y="454"/>
                </a:lnTo>
                <a:lnTo>
                  <a:pt x="358" y="452"/>
                </a:lnTo>
                <a:lnTo>
                  <a:pt x="357" y="456"/>
                </a:lnTo>
                <a:lnTo>
                  <a:pt x="350" y="448"/>
                </a:lnTo>
                <a:lnTo>
                  <a:pt x="347" y="453"/>
                </a:lnTo>
                <a:lnTo>
                  <a:pt x="345" y="447"/>
                </a:lnTo>
                <a:lnTo>
                  <a:pt x="341" y="444"/>
                </a:lnTo>
                <a:lnTo>
                  <a:pt x="339" y="450"/>
                </a:lnTo>
                <a:lnTo>
                  <a:pt x="327" y="450"/>
                </a:lnTo>
                <a:lnTo>
                  <a:pt x="329" y="456"/>
                </a:lnTo>
                <a:lnTo>
                  <a:pt x="326" y="460"/>
                </a:lnTo>
                <a:lnTo>
                  <a:pt x="324" y="457"/>
                </a:lnTo>
                <a:lnTo>
                  <a:pt x="325" y="468"/>
                </a:lnTo>
                <a:lnTo>
                  <a:pt x="321" y="466"/>
                </a:lnTo>
                <a:lnTo>
                  <a:pt x="322" y="470"/>
                </a:lnTo>
                <a:lnTo>
                  <a:pt x="312" y="473"/>
                </a:lnTo>
                <a:lnTo>
                  <a:pt x="312" y="469"/>
                </a:lnTo>
                <a:lnTo>
                  <a:pt x="306" y="467"/>
                </a:lnTo>
                <a:lnTo>
                  <a:pt x="302" y="473"/>
                </a:lnTo>
                <a:lnTo>
                  <a:pt x="298" y="467"/>
                </a:lnTo>
                <a:lnTo>
                  <a:pt x="308" y="461"/>
                </a:lnTo>
                <a:lnTo>
                  <a:pt x="308" y="458"/>
                </a:lnTo>
                <a:lnTo>
                  <a:pt x="300" y="457"/>
                </a:lnTo>
                <a:lnTo>
                  <a:pt x="296" y="448"/>
                </a:lnTo>
                <a:lnTo>
                  <a:pt x="283" y="447"/>
                </a:lnTo>
                <a:lnTo>
                  <a:pt x="281" y="452"/>
                </a:lnTo>
                <a:lnTo>
                  <a:pt x="270" y="441"/>
                </a:lnTo>
                <a:lnTo>
                  <a:pt x="265" y="432"/>
                </a:lnTo>
                <a:lnTo>
                  <a:pt x="249" y="425"/>
                </a:lnTo>
                <a:lnTo>
                  <a:pt x="238" y="427"/>
                </a:lnTo>
                <a:lnTo>
                  <a:pt x="237" y="415"/>
                </a:lnTo>
                <a:lnTo>
                  <a:pt x="229" y="415"/>
                </a:lnTo>
                <a:lnTo>
                  <a:pt x="231" y="399"/>
                </a:lnTo>
                <a:lnTo>
                  <a:pt x="209" y="406"/>
                </a:lnTo>
                <a:lnTo>
                  <a:pt x="206" y="401"/>
                </a:lnTo>
                <a:lnTo>
                  <a:pt x="210" y="395"/>
                </a:lnTo>
                <a:lnTo>
                  <a:pt x="212" y="398"/>
                </a:lnTo>
                <a:lnTo>
                  <a:pt x="211" y="392"/>
                </a:lnTo>
                <a:lnTo>
                  <a:pt x="198" y="392"/>
                </a:lnTo>
                <a:lnTo>
                  <a:pt x="198" y="397"/>
                </a:lnTo>
                <a:lnTo>
                  <a:pt x="183" y="406"/>
                </a:lnTo>
                <a:lnTo>
                  <a:pt x="183" y="401"/>
                </a:lnTo>
                <a:lnTo>
                  <a:pt x="177" y="402"/>
                </a:lnTo>
                <a:lnTo>
                  <a:pt x="190" y="420"/>
                </a:lnTo>
                <a:lnTo>
                  <a:pt x="169" y="429"/>
                </a:lnTo>
                <a:lnTo>
                  <a:pt x="140" y="425"/>
                </a:lnTo>
                <a:lnTo>
                  <a:pt x="82" y="402"/>
                </a:lnTo>
                <a:lnTo>
                  <a:pt x="37" y="408"/>
                </a:lnTo>
                <a:lnTo>
                  <a:pt x="30" y="411"/>
                </a:lnTo>
                <a:lnTo>
                  <a:pt x="20" y="402"/>
                </a:lnTo>
                <a:lnTo>
                  <a:pt x="30" y="397"/>
                </a:lnTo>
                <a:lnTo>
                  <a:pt x="33" y="377"/>
                </a:lnTo>
                <a:lnTo>
                  <a:pt x="37" y="370"/>
                </a:lnTo>
                <a:lnTo>
                  <a:pt x="36" y="366"/>
                </a:lnTo>
                <a:lnTo>
                  <a:pt x="37" y="364"/>
                </a:lnTo>
                <a:lnTo>
                  <a:pt x="38" y="364"/>
                </a:lnTo>
                <a:lnTo>
                  <a:pt x="38" y="361"/>
                </a:lnTo>
                <a:lnTo>
                  <a:pt x="39" y="361"/>
                </a:lnTo>
                <a:lnTo>
                  <a:pt x="39" y="360"/>
                </a:lnTo>
                <a:lnTo>
                  <a:pt x="38" y="360"/>
                </a:lnTo>
                <a:lnTo>
                  <a:pt x="38" y="357"/>
                </a:lnTo>
                <a:lnTo>
                  <a:pt x="37" y="356"/>
                </a:lnTo>
                <a:lnTo>
                  <a:pt x="36" y="351"/>
                </a:lnTo>
                <a:lnTo>
                  <a:pt x="37" y="349"/>
                </a:lnTo>
                <a:close/>
                <a:moveTo>
                  <a:pt x="195" y="422"/>
                </a:moveTo>
                <a:lnTo>
                  <a:pt x="205" y="415"/>
                </a:lnTo>
                <a:lnTo>
                  <a:pt x="218" y="423"/>
                </a:lnTo>
                <a:lnTo>
                  <a:pt x="224" y="423"/>
                </a:lnTo>
                <a:lnTo>
                  <a:pt x="218" y="428"/>
                </a:lnTo>
                <a:lnTo>
                  <a:pt x="219" y="433"/>
                </a:lnTo>
                <a:lnTo>
                  <a:pt x="211" y="434"/>
                </a:lnTo>
                <a:lnTo>
                  <a:pt x="195" y="422"/>
                </a:lnTo>
                <a:close/>
                <a:moveTo>
                  <a:pt x="259" y="450"/>
                </a:moveTo>
                <a:lnTo>
                  <a:pt x="263" y="452"/>
                </a:lnTo>
                <a:lnTo>
                  <a:pt x="269" y="444"/>
                </a:lnTo>
                <a:lnTo>
                  <a:pt x="273" y="454"/>
                </a:lnTo>
                <a:lnTo>
                  <a:pt x="276" y="451"/>
                </a:lnTo>
                <a:lnTo>
                  <a:pt x="275" y="456"/>
                </a:lnTo>
                <a:lnTo>
                  <a:pt x="274" y="456"/>
                </a:lnTo>
                <a:lnTo>
                  <a:pt x="272" y="453"/>
                </a:lnTo>
                <a:lnTo>
                  <a:pt x="273" y="458"/>
                </a:lnTo>
                <a:lnTo>
                  <a:pt x="277" y="458"/>
                </a:lnTo>
                <a:lnTo>
                  <a:pt x="276" y="460"/>
                </a:lnTo>
                <a:lnTo>
                  <a:pt x="278" y="459"/>
                </a:lnTo>
                <a:lnTo>
                  <a:pt x="279" y="462"/>
                </a:lnTo>
                <a:lnTo>
                  <a:pt x="265" y="460"/>
                </a:lnTo>
                <a:lnTo>
                  <a:pt x="259" y="450"/>
                </a:lnTo>
                <a:close/>
                <a:moveTo>
                  <a:pt x="297" y="458"/>
                </a:moveTo>
                <a:lnTo>
                  <a:pt x="294" y="460"/>
                </a:lnTo>
                <a:lnTo>
                  <a:pt x="295" y="456"/>
                </a:lnTo>
                <a:lnTo>
                  <a:pt x="293" y="456"/>
                </a:lnTo>
                <a:lnTo>
                  <a:pt x="293" y="462"/>
                </a:lnTo>
                <a:lnTo>
                  <a:pt x="296" y="461"/>
                </a:lnTo>
                <a:lnTo>
                  <a:pt x="295" y="467"/>
                </a:lnTo>
                <a:lnTo>
                  <a:pt x="291" y="467"/>
                </a:lnTo>
                <a:lnTo>
                  <a:pt x="292" y="462"/>
                </a:lnTo>
                <a:lnTo>
                  <a:pt x="286" y="465"/>
                </a:lnTo>
                <a:lnTo>
                  <a:pt x="288" y="457"/>
                </a:lnTo>
                <a:lnTo>
                  <a:pt x="284" y="459"/>
                </a:lnTo>
                <a:lnTo>
                  <a:pt x="286" y="467"/>
                </a:lnTo>
                <a:lnTo>
                  <a:pt x="280" y="462"/>
                </a:lnTo>
                <a:lnTo>
                  <a:pt x="279" y="454"/>
                </a:lnTo>
                <a:lnTo>
                  <a:pt x="290" y="453"/>
                </a:lnTo>
                <a:lnTo>
                  <a:pt x="291" y="450"/>
                </a:lnTo>
                <a:lnTo>
                  <a:pt x="297" y="458"/>
                </a:lnTo>
                <a:close/>
              </a:path>
            </a:pathLst>
          </a:custGeom>
          <a:solidFill>
            <a:srgbClr val="38A8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7" name="Freeform 53"/>
          <p:cNvSpPr>
            <a:spLocks noEditPoints="1"/>
          </p:cNvSpPr>
          <p:nvPr/>
        </p:nvSpPr>
        <p:spPr bwMode="auto">
          <a:xfrm>
            <a:off x="6084007" y="3961084"/>
            <a:ext cx="1458041" cy="949834"/>
          </a:xfrm>
          <a:custGeom>
            <a:avLst/>
            <a:gdLst/>
            <a:ahLst/>
            <a:cxnLst>
              <a:cxn ang="0">
                <a:pos x="699" y="334"/>
              </a:cxn>
              <a:cxn ang="0">
                <a:pos x="741" y="411"/>
              </a:cxn>
              <a:cxn ang="0">
                <a:pos x="746" y="420"/>
              </a:cxn>
              <a:cxn ang="0">
                <a:pos x="768" y="581"/>
              </a:cxn>
              <a:cxn ang="0">
                <a:pos x="743" y="652"/>
              </a:cxn>
              <a:cxn ang="0">
                <a:pos x="681" y="655"/>
              </a:cxn>
              <a:cxn ang="0">
                <a:pos x="682" y="639"/>
              </a:cxn>
              <a:cxn ang="0">
                <a:pos x="618" y="577"/>
              </a:cxn>
              <a:cxn ang="0">
                <a:pos x="584" y="520"/>
              </a:cxn>
              <a:cxn ang="0">
                <a:pos x="579" y="519"/>
              </a:cxn>
              <a:cxn ang="0">
                <a:pos x="575" y="458"/>
              </a:cxn>
              <a:cxn ang="0">
                <a:pos x="549" y="466"/>
              </a:cxn>
              <a:cxn ang="0">
                <a:pos x="539" y="474"/>
              </a:cxn>
              <a:cxn ang="0">
                <a:pos x="515" y="438"/>
              </a:cxn>
              <a:cxn ang="0">
                <a:pos x="501" y="409"/>
              </a:cxn>
              <a:cxn ang="0">
                <a:pos x="511" y="404"/>
              </a:cxn>
              <a:cxn ang="0">
                <a:pos x="521" y="359"/>
              </a:cxn>
              <a:cxn ang="0">
                <a:pos x="496" y="350"/>
              </a:cxn>
              <a:cxn ang="0">
                <a:pos x="506" y="365"/>
              </a:cxn>
              <a:cxn ang="0">
                <a:pos x="493" y="390"/>
              </a:cxn>
              <a:cxn ang="0">
                <a:pos x="484" y="254"/>
              </a:cxn>
              <a:cxn ang="0">
                <a:pos x="430" y="201"/>
              </a:cxn>
              <a:cxn ang="0">
                <a:pos x="386" y="155"/>
              </a:cxn>
              <a:cxn ang="0">
                <a:pos x="307" y="124"/>
              </a:cxn>
              <a:cxn ang="0">
                <a:pos x="300" y="142"/>
              </a:cxn>
              <a:cxn ang="0">
                <a:pos x="215" y="172"/>
              </a:cxn>
              <a:cxn ang="0">
                <a:pos x="224" y="166"/>
              </a:cxn>
              <a:cxn ang="0">
                <a:pos x="209" y="139"/>
              </a:cxn>
              <a:cxn ang="0">
                <a:pos x="182" y="126"/>
              </a:cxn>
              <a:cxn ang="0">
                <a:pos x="169" y="115"/>
              </a:cxn>
              <a:cxn ang="0">
                <a:pos x="107" y="106"/>
              </a:cxn>
              <a:cxn ang="0">
                <a:pos x="132" y="93"/>
              </a:cxn>
              <a:cxn ang="0">
                <a:pos x="67" y="104"/>
              </a:cxn>
              <a:cxn ang="0">
                <a:pos x="45" y="95"/>
              </a:cxn>
              <a:cxn ang="0">
                <a:pos x="30" y="108"/>
              </a:cxn>
              <a:cxn ang="0">
                <a:pos x="21" y="80"/>
              </a:cxn>
              <a:cxn ang="0">
                <a:pos x="2" y="50"/>
              </a:cxn>
              <a:cxn ang="0">
                <a:pos x="130" y="32"/>
              </a:cxn>
              <a:cxn ang="0">
                <a:pos x="239" y="23"/>
              </a:cxn>
              <a:cxn ang="0">
                <a:pos x="247" y="48"/>
              </a:cxn>
              <a:cxn ang="0">
                <a:pos x="324" y="47"/>
              </a:cxn>
              <a:cxn ang="0">
                <a:pos x="410" y="42"/>
              </a:cxn>
              <a:cxn ang="0">
                <a:pos x="493" y="41"/>
              </a:cxn>
              <a:cxn ang="0">
                <a:pos x="512" y="58"/>
              </a:cxn>
              <a:cxn ang="0">
                <a:pos x="512" y="30"/>
              </a:cxn>
              <a:cxn ang="0">
                <a:pos x="513" y="5"/>
              </a:cxn>
              <a:cxn ang="0">
                <a:pos x="528" y="4"/>
              </a:cxn>
              <a:cxn ang="0">
                <a:pos x="545" y="7"/>
              </a:cxn>
              <a:cxn ang="0">
                <a:pos x="558" y="28"/>
              </a:cxn>
              <a:cxn ang="0">
                <a:pos x="589" y="112"/>
              </a:cxn>
              <a:cxn ang="0">
                <a:pos x="77" y="111"/>
              </a:cxn>
              <a:cxn ang="0">
                <a:pos x="85" y="109"/>
              </a:cxn>
              <a:cxn ang="0">
                <a:pos x="36" y="122"/>
              </a:cxn>
              <a:cxn ang="0">
                <a:pos x="660" y="228"/>
              </a:cxn>
              <a:cxn ang="0">
                <a:pos x="645" y="206"/>
              </a:cxn>
              <a:cxn ang="0">
                <a:pos x="678" y="272"/>
              </a:cxn>
              <a:cxn ang="0">
                <a:pos x="658" y="241"/>
              </a:cxn>
              <a:cxn ang="0">
                <a:pos x="672" y="249"/>
              </a:cxn>
              <a:cxn ang="0">
                <a:pos x="668" y="253"/>
              </a:cxn>
              <a:cxn ang="0">
                <a:pos x="566" y="500"/>
              </a:cxn>
              <a:cxn ang="0">
                <a:pos x="763" y="641"/>
              </a:cxn>
            </a:cxnLst>
            <a:rect l="0" t="0" r="r" b="b"/>
            <a:pathLst>
              <a:path w="770" h="682">
                <a:moveTo>
                  <a:pt x="656" y="230"/>
                </a:moveTo>
                <a:lnTo>
                  <a:pt x="659" y="234"/>
                </a:lnTo>
                <a:lnTo>
                  <a:pt x="651" y="230"/>
                </a:lnTo>
                <a:lnTo>
                  <a:pt x="650" y="230"/>
                </a:lnTo>
                <a:lnTo>
                  <a:pt x="666" y="275"/>
                </a:lnTo>
                <a:lnTo>
                  <a:pt x="699" y="334"/>
                </a:lnTo>
                <a:lnTo>
                  <a:pt x="699" y="340"/>
                </a:lnTo>
                <a:lnTo>
                  <a:pt x="702" y="337"/>
                </a:lnTo>
                <a:lnTo>
                  <a:pt x="711" y="353"/>
                </a:lnTo>
                <a:lnTo>
                  <a:pt x="719" y="370"/>
                </a:lnTo>
                <a:lnTo>
                  <a:pt x="735" y="403"/>
                </a:lnTo>
                <a:lnTo>
                  <a:pt x="741" y="411"/>
                </a:lnTo>
                <a:lnTo>
                  <a:pt x="738" y="408"/>
                </a:lnTo>
                <a:lnTo>
                  <a:pt x="730" y="406"/>
                </a:lnTo>
                <a:lnTo>
                  <a:pt x="727" y="406"/>
                </a:lnTo>
                <a:lnTo>
                  <a:pt x="731" y="409"/>
                </a:lnTo>
                <a:lnTo>
                  <a:pt x="738" y="409"/>
                </a:lnTo>
                <a:lnTo>
                  <a:pt x="746" y="420"/>
                </a:lnTo>
                <a:lnTo>
                  <a:pt x="755" y="434"/>
                </a:lnTo>
                <a:lnTo>
                  <a:pt x="752" y="434"/>
                </a:lnTo>
                <a:lnTo>
                  <a:pt x="761" y="455"/>
                </a:lnTo>
                <a:lnTo>
                  <a:pt x="768" y="512"/>
                </a:lnTo>
                <a:lnTo>
                  <a:pt x="770" y="554"/>
                </a:lnTo>
                <a:lnTo>
                  <a:pt x="768" y="581"/>
                </a:lnTo>
                <a:lnTo>
                  <a:pt x="760" y="599"/>
                </a:lnTo>
                <a:lnTo>
                  <a:pt x="759" y="615"/>
                </a:lnTo>
                <a:lnTo>
                  <a:pt x="763" y="625"/>
                </a:lnTo>
                <a:lnTo>
                  <a:pt x="756" y="645"/>
                </a:lnTo>
                <a:lnTo>
                  <a:pt x="756" y="652"/>
                </a:lnTo>
                <a:lnTo>
                  <a:pt x="743" y="652"/>
                </a:lnTo>
                <a:lnTo>
                  <a:pt x="730" y="661"/>
                </a:lnTo>
                <a:lnTo>
                  <a:pt x="714" y="659"/>
                </a:lnTo>
                <a:lnTo>
                  <a:pt x="704" y="669"/>
                </a:lnTo>
                <a:lnTo>
                  <a:pt x="690" y="670"/>
                </a:lnTo>
                <a:lnTo>
                  <a:pt x="687" y="667"/>
                </a:lnTo>
                <a:lnTo>
                  <a:pt x="681" y="655"/>
                </a:lnTo>
                <a:lnTo>
                  <a:pt x="684" y="648"/>
                </a:lnTo>
                <a:lnTo>
                  <a:pt x="698" y="659"/>
                </a:lnTo>
                <a:lnTo>
                  <a:pt x="705" y="659"/>
                </a:lnTo>
                <a:lnTo>
                  <a:pt x="708" y="654"/>
                </a:lnTo>
                <a:lnTo>
                  <a:pt x="700" y="646"/>
                </a:lnTo>
                <a:lnTo>
                  <a:pt x="682" y="639"/>
                </a:lnTo>
                <a:lnTo>
                  <a:pt x="666" y="607"/>
                </a:lnTo>
                <a:lnTo>
                  <a:pt x="672" y="603"/>
                </a:lnTo>
                <a:lnTo>
                  <a:pt x="665" y="594"/>
                </a:lnTo>
                <a:lnTo>
                  <a:pt x="636" y="584"/>
                </a:lnTo>
                <a:lnTo>
                  <a:pt x="618" y="586"/>
                </a:lnTo>
                <a:lnTo>
                  <a:pt x="618" y="577"/>
                </a:lnTo>
                <a:lnTo>
                  <a:pt x="608" y="565"/>
                </a:lnTo>
                <a:lnTo>
                  <a:pt x="603" y="545"/>
                </a:lnTo>
                <a:lnTo>
                  <a:pt x="599" y="539"/>
                </a:lnTo>
                <a:lnTo>
                  <a:pt x="596" y="527"/>
                </a:lnTo>
                <a:lnTo>
                  <a:pt x="587" y="524"/>
                </a:lnTo>
                <a:lnTo>
                  <a:pt x="584" y="520"/>
                </a:lnTo>
                <a:lnTo>
                  <a:pt x="589" y="516"/>
                </a:lnTo>
                <a:lnTo>
                  <a:pt x="591" y="503"/>
                </a:lnTo>
                <a:lnTo>
                  <a:pt x="600" y="494"/>
                </a:lnTo>
                <a:lnTo>
                  <a:pt x="589" y="500"/>
                </a:lnTo>
                <a:lnTo>
                  <a:pt x="586" y="515"/>
                </a:lnTo>
                <a:lnTo>
                  <a:pt x="579" y="519"/>
                </a:lnTo>
                <a:lnTo>
                  <a:pt x="570" y="497"/>
                </a:lnTo>
                <a:lnTo>
                  <a:pt x="570" y="491"/>
                </a:lnTo>
                <a:lnTo>
                  <a:pt x="570" y="479"/>
                </a:lnTo>
                <a:lnTo>
                  <a:pt x="565" y="473"/>
                </a:lnTo>
                <a:lnTo>
                  <a:pt x="575" y="466"/>
                </a:lnTo>
                <a:lnTo>
                  <a:pt x="575" y="458"/>
                </a:lnTo>
                <a:lnTo>
                  <a:pt x="574" y="458"/>
                </a:lnTo>
                <a:lnTo>
                  <a:pt x="573" y="465"/>
                </a:lnTo>
                <a:lnTo>
                  <a:pt x="560" y="472"/>
                </a:lnTo>
                <a:lnTo>
                  <a:pt x="549" y="465"/>
                </a:lnTo>
                <a:lnTo>
                  <a:pt x="546" y="463"/>
                </a:lnTo>
                <a:lnTo>
                  <a:pt x="549" y="466"/>
                </a:lnTo>
                <a:lnTo>
                  <a:pt x="559" y="475"/>
                </a:lnTo>
                <a:lnTo>
                  <a:pt x="563" y="489"/>
                </a:lnTo>
                <a:lnTo>
                  <a:pt x="548" y="484"/>
                </a:lnTo>
                <a:lnTo>
                  <a:pt x="541" y="473"/>
                </a:lnTo>
                <a:lnTo>
                  <a:pt x="536" y="469"/>
                </a:lnTo>
                <a:lnTo>
                  <a:pt x="539" y="474"/>
                </a:lnTo>
                <a:lnTo>
                  <a:pt x="543" y="479"/>
                </a:lnTo>
                <a:lnTo>
                  <a:pt x="538" y="474"/>
                </a:lnTo>
                <a:lnTo>
                  <a:pt x="521" y="441"/>
                </a:lnTo>
                <a:lnTo>
                  <a:pt x="519" y="439"/>
                </a:lnTo>
                <a:lnTo>
                  <a:pt x="521" y="445"/>
                </a:lnTo>
                <a:lnTo>
                  <a:pt x="515" y="438"/>
                </a:lnTo>
                <a:lnTo>
                  <a:pt x="518" y="430"/>
                </a:lnTo>
                <a:lnTo>
                  <a:pt x="514" y="424"/>
                </a:lnTo>
                <a:lnTo>
                  <a:pt x="501" y="415"/>
                </a:lnTo>
                <a:lnTo>
                  <a:pt x="505" y="411"/>
                </a:lnTo>
                <a:lnTo>
                  <a:pt x="502" y="413"/>
                </a:lnTo>
                <a:lnTo>
                  <a:pt x="501" y="409"/>
                </a:lnTo>
                <a:lnTo>
                  <a:pt x="519" y="412"/>
                </a:lnTo>
                <a:lnTo>
                  <a:pt x="517" y="408"/>
                </a:lnTo>
                <a:lnTo>
                  <a:pt x="525" y="406"/>
                </a:lnTo>
                <a:lnTo>
                  <a:pt x="511" y="409"/>
                </a:lnTo>
                <a:lnTo>
                  <a:pt x="504" y="407"/>
                </a:lnTo>
                <a:lnTo>
                  <a:pt x="511" y="404"/>
                </a:lnTo>
                <a:lnTo>
                  <a:pt x="512" y="400"/>
                </a:lnTo>
                <a:lnTo>
                  <a:pt x="505" y="405"/>
                </a:lnTo>
                <a:lnTo>
                  <a:pt x="513" y="397"/>
                </a:lnTo>
                <a:lnTo>
                  <a:pt x="511" y="394"/>
                </a:lnTo>
                <a:lnTo>
                  <a:pt x="522" y="373"/>
                </a:lnTo>
                <a:lnTo>
                  <a:pt x="521" y="359"/>
                </a:lnTo>
                <a:lnTo>
                  <a:pt x="515" y="356"/>
                </a:lnTo>
                <a:lnTo>
                  <a:pt x="515" y="371"/>
                </a:lnTo>
                <a:lnTo>
                  <a:pt x="512" y="370"/>
                </a:lnTo>
                <a:lnTo>
                  <a:pt x="508" y="358"/>
                </a:lnTo>
                <a:lnTo>
                  <a:pt x="496" y="348"/>
                </a:lnTo>
                <a:lnTo>
                  <a:pt x="496" y="350"/>
                </a:lnTo>
                <a:lnTo>
                  <a:pt x="490" y="347"/>
                </a:lnTo>
                <a:lnTo>
                  <a:pt x="494" y="350"/>
                </a:lnTo>
                <a:lnTo>
                  <a:pt x="492" y="355"/>
                </a:lnTo>
                <a:lnTo>
                  <a:pt x="497" y="356"/>
                </a:lnTo>
                <a:lnTo>
                  <a:pt x="490" y="359"/>
                </a:lnTo>
                <a:lnTo>
                  <a:pt x="506" y="365"/>
                </a:lnTo>
                <a:lnTo>
                  <a:pt x="501" y="370"/>
                </a:lnTo>
                <a:lnTo>
                  <a:pt x="501" y="386"/>
                </a:lnTo>
                <a:lnTo>
                  <a:pt x="498" y="388"/>
                </a:lnTo>
                <a:lnTo>
                  <a:pt x="485" y="374"/>
                </a:lnTo>
                <a:lnTo>
                  <a:pt x="494" y="387"/>
                </a:lnTo>
                <a:lnTo>
                  <a:pt x="493" y="390"/>
                </a:lnTo>
                <a:lnTo>
                  <a:pt x="480" y="372"/>
                </a:lnTo>
                <a:lnTo>
                  <a:pt x="481" y="332"/>
                </a:lnTo>
                <a:lnTo>
                  <a:pt x="487" y="300"/>
                </a:lnTo>
                <a:lnTo>
                  <a:pt x="486" y="269"/>
                </a:lnTo>
                <a:lnTo>
                  <a:pt x="480" y="255"/>
                </a:lnTo>
                <a:lnTo>
                  <a:pt x="484" y="254"/>
                </a:lnTo>
                <a:lnTo>
                  <a:pt x="483" y="245"/>
                </a:lnTo>
                <a:lnTo>
                  <a:pt x="470" y="232"/>
                </a:lnTo>
                <a:lnTo>
                  <a:pt x="464" y="215"/>
                </a:lnTo>
                <a:lnTo>
                  <a:pt x="441" y="215"/>
                </a:lnTo>
                <a:lnTo>
                  <a:pt x="437" y="205"/>
                </a:lnTo>
                <a:lnTo>
                  <a:pt x="430" y="201"/>
                </a:lnTo>
                <a:lnTo>
                  <a:pt x="433" y="198"/>
                </a:lnTo>
                <a:lnTo>
                  <a:pt x="426" y="197"/>
                </a:lnTo>
                <a:lnTo>
                  <a:pt x="419" y="187"/>
                </a:lnTo>
                <a:lnTo>
                  <a:pt x="405" y="179"/>
                </a:lnTo>
                <a:lnTo>
                  <a:pt x="400" y="161"/>
                </a:lnTo>
                <a:lnTo>
                  <a:pt x="386" y="155"/>
                </a:lnTo>
                <a:lnTo>
                  <a:pt x="374" y="134"/>
                </a:lnTo>
                <a:lnTo>
                  <a:pt x="342" y="118"/>
                </a:lnTo>
                <a:lnTo>
                  <a:pt x="333" y="117"/>
                </a:lnTo>
                <a:lnTo>
                  <a:pt x="326" y="121"/>
                </a:lnTo>
                <a:lnTo>
                  <a:pt x="318" y="118"/>
                </a:lnTo>
                <a:lnTo>
                  <a:pt x="307" y="124"/>
                </a:lnTo>
                <a:lnTo>
                  <a:pt x="308" y="136"/>
                </a:lnTo>
                <a:lnTo>
                  <a:pt x="301" y="134"/>
                </a:lnTo>
                <a:lnTo>
                  <a:pt x="302" y="139"/>
                </a:lnTo>
                <a:lnTo>
                  <a:pt x="310" y="139"/>
                </a:lnTo>
                <a:lnTo>
                  <a:pt x="310" y="144"/>
                </a:lnTo>
                <a:lnTo>
                  <a:pt x="300" y="142"/>
                </a:lnTo>
                <a:lnTo>
                  <a:pt x="266" y="170"/>
                </a:lnTo>
                <a:lnTo>
                  <a:pt x="259" y="166"/>
                </a:lnTo>
                <a:lnTo>
                  <a:pt x="254" y="174"/>
                </a:lnTo>
                <a:lnTo>
                  <a:pt x="234" y="179"/>
                </a:lnTo>
                <a:lnTo>
                  <a:pt x="220" y="183"/>
                </a:lnTo>
                <a:lnTo>
                  <a:pt x="215" y="172"/>
                </a:lnTo>
                <a:lnTo>
                  <a:pt x="213" y="162"/>
                </a:lnTo>
                <a:lnTo>
                  <a:pt x="215" y="159"/>
                </a:lnTo>
                <a:lnTo>
                  <a:pt x="215" y="170"/>
                </a:lnTo>
                <a:lnTo>
                  <a:pt x="221" y="182"/>
                </a:lnTo>
                <a:lnTo>
                  <a:pt x="225" y="180"/>
                </a:lnTo>
                <a:lnTo>
                  <a:pt x="224" y="166"/>
                </a:lnTo>
                <a:lnTo>
                  <a:pt x="215" y="154"/>
                </a:lnTo>
                <a:lnTo>
                  <a:pt x="191" y="136"/>
                </a:lnTo>
                <a:lnTo>
                  <a:pt x="196" y="134"/>
                </a:lnTo>
                <a:lnTo>
                  <a:pt x="206" y="142"/>
                </a:lnTo>
                <a:lnTo>
                  <a:pt x="211" y="141"/>
                </a:lnTo>
                <a:lnTo>
                  <a:pt x="209" y="139"/>
                </a:lnTo>
                <a:lnTo>
                  <a:pt x="214" y="141"/>
                </a:lnTo>
                <a:lnTo>
                  <a:pt x="214" y="140"/>
                </a:lnTo>
                <a:lnTo>
                  <a:pt x="212" y="138"/>
                </a:lnTo>
                <a:lnTo>
                  <a:pt x="207" y="139"/>
                </a:lnTo>
                <a:lnTo>
                  <a:pt x="199" y="130"/>
                </a:lnTo>
                <a:lnTo>
                  <a:pt x="182" y="126"/>
                </a:lnTo>
                <a:lnTo>
                  <a:pt x="186" y="117"/>
                </a:lnTo>
                <a:lnTo>
                  <a:pt x="192" y="116"/>
                </a:lnTo>
                <a:lnTo>
                  <a:pt x="193" y="108"/>
                </a:lnTo>
                <a:lnTo>
                  <a:pt x="180" y="116"/>
                </a:lnTo>
                <a:lnTo>
                  <a:pt x="177" y="113"/>
                </a:lnTo>
                <a:lnTo>
                  <a:pt x="169" y="115"/>
                </a:lnTo>
                <a:lnTo>
                  <a:pt x="171" y="121"/>
                </a:lnTo>
                <a:lnTo>
                  <a:pt x="177" y="121"/>
                </a:lnTo>
                <a:lnTo>
                  <a:pt x="181" y="132"/>
                </a:lnTo>
                <a:lnTo>
                  <a:pt x="156" y="117"/>
                </a:lnTo>
                <a:lnTo>
                  <a:pt x="118" y="108"/>
                </a:lnTo>
                <a:lnTo>
                  <a:pt x="107" y="106"/>
                </a:lnTo>
                <a:lnTo>
                  <a:pt x="117" y="106"/>
                </a:lnTo>
                <a:lnTo>
                  <a:pt x="131" y="105"/>
                </a:lnTo>
                <a:lnTo>
                  <a:pt x="131" y="101"/>
                </a:lnTo>
                <a:lnTo>
                  <a:pt x="143" y="105"/>
                </a:lnTo>
                <a:lnTo>
                  <a:pt x="142" y="100"/>
                </a:lnTo>
                <a:lnTo>
                  <a:pt x="132" y="93"/>
                </a:lnTo>
                <a:lnTo>
                  <a:pt x="117" y="99"/>
                </a:lnTo>
                <a:lnTo>
                  <a:pt x="111" y="95"/>
                </a:lnTo>
                <a:lnTo>
                  <a:pt x="97" y="106"/>
                </a:lnTo>
                <a:lnTo>
                  <a:pt x="81" y="108"/>
                </a:lnTo>
                <a:lnTo>
                  <a:pt x="45" y="120"/>
                </a:lnTo>
                <a:lnTo>
                  <a:pt x="67" y="104"/>
                </a:lnTo>
                <a:lnTo>
                  <a:pt x="60" y="98"/>
                </a:lnTo>
                <a:lnTo>
                  <a:pt x="61" y="89"/>
                </a:lnTo>
                <a:lnTo>
                  <a:pt x="59" y="90"/>
                </a:lnTo>
                <a:lnTo>
                  <a:pt x="55" y="107"/>
                </a:lnTo>
                <a:lnTo>
                  <a:pt x="49" y="93"/>
                </a:lnTo>
                <a:lnTo>
                  <a:pt x="45" y="95"/>
                </a:lnTo>
                <a:lnTo>
                  <a:pt x="47" y="106"/>
                </a:lnTo>
                <a:lnTo>
                  <a:pt x="37" y="120"/>
                </a:lnTo>
                <a:lnTo>
                  <a:pt x="25" y="125"/>
                </a:lnTo>
                <a:lnTo>
                  <a:pt x="25" y="116"/>
                </a:lnTo>
                <a:lnTo>
                  <a:pt x="30" y="112"/>
                </a:lnTo>
                <a:lnTo>
                  <a:pt x="30" y="108"/>
                </a:lnTo>
                <a:lnTo>
                  <a:pt x="24" y="106"/>
                </a:lnTo>
                <a:lnTo>
                  <a:pt x="20" y="100"/>
                </a:lnTo>
                <a:lnTo>
                  <a:pt x="22" y="97"/>
                </a:lnTo>
                <a:lnTo>
                  <a:pt x="24" y="89"/>
                </a:lnTo>
                <a:lnTo>
                  <a:pt x="22" y="83"/>
                </a:lnTo>
                <a:lnTo>
                  <a:pt x="21" y="80"/>
                </a:lnTo>
                <a:lnTo>
                  <a:pt x="17" y="79"/>
                </a:lnTo>
                <a:lnTo>
                  <a:pt x="11" y="74"/>
                </a:lnTo>
                <a:lnTo>
                  <a:pt x="9" y="70"/>
                </a:lnTo>
                <a:lnTo>
                  <a:pt x="1" y="63"/>
                </a:lnTo>
                <a:lnTo>
                  <a:pt x="0" y="59"/>
                </a:lnTo>
                <a:lnTo>
                  <a:pt x="2" y="50"/>
                </a:lnTo>
                <a:lnTo>
                  <a:pt x="1" y="45"/>
                </a:lnTo>
                <a:lnTo>
                  <a:pt x="41" y="40"/>
                </a:lnTo>
                <a:lnTo>
                  <a:pt x="76" y="38"/>
                </a:lnTo>
                <a:lnTo>
                  <a:pt x="82" y="37"/>
                </a:lnTo>
                <a:lnTo>
                  <a:pt x="111" y="34"/>
                </a:lnTo>
                <a:lnTo>
                  <a:pt x="130" y="32"/>
                </a:lnTo>
                <a:lnTo>
                  <a:pt x="143" y="31"/>
                </a:lnTo>
                <a:lnTo>
                  <a:pt x="192" y="24"/>
                </a:lnTo>
                <a:lnTo>
                  <a:pt x="192" y="24"/>
                </a:lnTo>
                <a:lnTo>
                  <a:pt x="236" y="18"/>
                </a:lnTo>
                <a:lnTo>
                  <a:pt x="237" y="21"/>
                </a:lnTo>
                <a:lnTo>
                  <a:pt x="239" y="23"/>
                </a:lnTo>
                <a:lnTo>
                  <a:pt x="240" y="28"/>
                </a:lnTo>
                <a:lnTo>
                  <a:pt x="243" y="31"/>
                </a:lnTo>
                <a:lnTo>
                  <a:pt x="245" y="37"/>
                </a:lnTo>
                <a:lnTo>
                  <a:pt x="245" y="42"/>
                </a:lnTo>
                <a:lnTo>
                  <a:pt x="246" y="45"/>
                </a:lnTo>
                <a:lnTo>
                  <a:pt x="247" y="48"/>
                </a:lnTo>
                <a:lnTo>
                  <a:pt x="250" y="49"/>
                </a:lnTo>
                <a:lnTo>
                  <a:pt x="253" y="51"/>
                </a:lnTo>
                <a:lnTo>
                  <a:pt x="253" y="53"/>
                </a:lnTo>
                <a:lnTo>
                  <a:pt x="296" y="49"/>
                </a:lnTo>
                <a:lnTo>
                  <a:pt x="305" y="48"/>
                </a:lnTo>
                <a:lnTo>
                  <a:pt x="324" y="47"/>
                </a:lnTo>
                <a:lnTo>
                  <a:pt x="331" y="47"/>
                </a:lnTo>
                <a:lnTo>
                  <a:pt x="355" y="45"/>
                </a:lnTo>
                <a:lnTo>
                  <a:pt x="367" y="45"/>
                </a:lnTo>
                <a:lnTo>
                  <a:pt x="395" y="42"/>
                </a:lnTo>
                <a:lnTo>
                  <a:pt x="395" y="42"/>
                </a:lnTo>
                <a:lnTo>
                  <a:pt x="410" y="42"/>
                </a:lnTo>
                <a:lnTo>
                  <a:pt x="450" y="39"/>
                </a:lnTo>
                <a:lnTo>
                  <a:pt x="461" y="39"/>
                </a:lnTo>
                <a:lnTo>
                  <a:pt x="471" y="38"/>
                </a:lnTo>
                <a:lnTo>
                  <a:pt x="477" y="38"/>
                </a:lnTo>
                <a:lnTo>
                  <a:pt x="494" y="37"/>
                </a:lnTo>
                <a:lnTo>
                  <a:pt x="493" y="41"/>
                </a:lnTo>
                <a:lnTo>
                  <a:pt x="495" y="43"/>
                </a:lnTo>
                <a:lnTo>
                  <a:pt x="497" y="45"/>
                </a:lnTo>
                <a:lnTo>
                  <a:pt x="498" y="54"/>
                </a:lnTo>
                <a:lnTo>
                  <a:pt x="501" y="59"/>
                </a:lnTo>
                <a:lnTo>
                  <a:pt x="502" y="61"/>
                </a:lnTo>
                <a:lnTo>
                  <a:pt x="512" y="58"/>
                </a:lnTo>
                <a:lnTo>
                  <a:pt x="513" y="56"/>
                </a:lnTo>
                <a:lnTo>
                  <a:pt x="512" y="49"/>
                </a:lnTo>
                <a:lnTo>
                  <a:pt x="513" y="48"/>
                </a:lnTo>
                <a:lnTo>
                  <a:pt x="513" y="45"/>
                </a:lnTo>
                <a:lnTo>
                  <a:pt x="513" y="32"/>
                </a:lnTo>
                <a:lnTo>
                  <a:pt x="512" y="30"/>
                </a:lnTo>
                <a:lnTo>
                  <a:pt x="509" y="23"/>
                </a:lnTo>
                <a:lnTo>
                  <a:pt x="508" y="11"/>
                </a:lnTo>
                <a:lnTo>
                  <a:pt x="510" y="9"/>
                </a:lnTo>
                <a:lnTo>
                  <a:pt x="509" y="6"/>
                </a:lnTo>
                <a:lnTo>
                  <a:pt x="512" y="7"/>
                </a:lnTo>
                <a:lnTo>
                  <a:pt x="513" y="5"/>
                </a:lnTo>
                <a:lnTo>
                  <a:pt x="514" y="1"/>
                </a:lnTo>
                <a:lnTo>
                  <a:pt x="514" y="1"/>
                </a:lnTo>
                <a:lnTo>
                  <a:pt x="518" y="1"/>
                </a:lnTo>
                <a:lnTo>
                  <a:pt x="518" y="0"/>
                </a:lnTo>
                <a:lnTo>
                  <a:pt x="521" y="3"/>
                </a:lnTo>
                <a:lnTo>
                  <a:pt x="528" y="4"/>
                </a:lnTo>
                <a:lnTo>
                  <a:pt x="531" y="6"/>
                </a:lnTo>
                <a:lnTo>
                  <a:pt x="532" y="5"/>
                </a:lnTo>
                <a:lnTo>
                  <a:pt x="534" y="5"/>
                </a:lnTo>
                <a:lnTo>
                  <a:pt x="536" y="7"/>
                </a:lnTo>
                <a:lnTo>
                  <a:pt x="543" y="8"/>
                </a:lnTo>
                <a:lnTo>
                  <a:pt x="545" y="7"/>
                </a:lnTo>
                <a:lnTo>
                  <a:pt x="547" y="9"/>
                </a:lnTo>
                <a:lnTo>
                  <a:pt x="547" y="8"/>
                </a:lnTo>
                <a:lnTo>
                  <a:pt x="553" y="9"/>
                </a:lnTo>
                <a:lnTo>
                  <a:pt x="553" y="7"/>
                </a:lnTo>
                <a:lnTo>
                  <a:pt x="559" y="22"/>
                </a:lnTo>
                <a:lnTo>
                  <a:pt x="558" y="28"/>
                </a:lnTo>
                <a:lnTo>
                  <a:pt x="565" y="39"/>
                </a:lnTo>
                <a:lnTo>
                  <a:pt x="564" y="48"/>
                </a:lnTo>
                <a:lnTo>
                  <a:pt x="567" y="50"/>
                </a:lnTo>
                <a:lnTo>
                  <a:pt x="570" y="64"/>
                </a:lnTo>
                <a:lnTo>
                  <a:pt x="589" y="101"/>
                </a:lnTo>
                <a:lnTo>
                  <a:pt x="589" y="112"/>
                </a:lnTo>
                <a:lnTo>
                  <a:pt x="597" y="122"/>
                </a:lnTo>
                <a:lnTo>
                  <a:pt x="599" y="130"/>
                </a:lnTo>
                <a:lnTo>
                  <a:pt x="614" y="157"/>
                </a:lnTo>
                <a:lnTo>
                  <a:pt x="617" y="166"/>
                </a:lnTo>
                <a:lnTo>
                  <a:pt x="656" y="230"/>
                </a:lnTo>
                <a:close/>
                <a:moveTo>
                  <a:pt x="77" y="111"/>
                </a:moveTo>
                <a:lnTo>
                  <a:pt x="81" y="109"/>
                </a:lnTo>
                <a:lnTo>
                  <a:pt x="96" y="107"/>
                </a:lnTo>
                <a:lnTo>
                  <a:pt x="105" y="107"/>
                </a:lnTo>
                <a:lnTo>
                  <a:pt x="106" y="107"/>
                </a:lnTo>
                <a:lnTo>
                  <a:pt x="105" y="108"/>
                </a:lnTo>
                <a:lnTo>
                  <a:pt x="85" y="109"/>
                </a:lnTo>
                <a:lnTo>
                  <a:pt x="81" y="112"/>
                </a:lnTo>
                <a:lnTo>
                  <a:pt x="77" y="113"/>
                </a:lnTo>
                <a:lnTo>
                  <a:pt x="41" y="124"/>
                </a:lnTo>
                <a:lnTo>
                  <a:pt x="38" y="124"/>
                </a:lnTo>
                <a:lnTo>
                  <a:pt x="36" y="123"/>
                </a:lnTo>
                <a:lnTo>
                  <a:pt x="36" y="122"/>
                </a:lnTo>
                <a:lnTo>
                  <a:pt x="45" y="122"/>
                </a:lnTo>
                <a:lnTo>
                  <a:pt x="50" y="120"/>
                </a:lnTo>
                <a:lnTo>
                  <a:pt x="58" y="116"/>
                </a:lnTo>
                <a:lnTo>
                  <a:pt x="68" y="114"/>
                </a:lnTo>
                <a:lnTo>
                  <a:pt x="77" y="111"/>
                </a:lnTo>
                <a:close/>
                <a:moveTo>
                  <a:pt x="660" y="228"/>
                </a:moveTo>
                <a:lnTo>
                  <a:pt x="657" y="224"/>
                </a:lnTo>
                <a:lnTo>
                  <a:pt x="651" y="216"/>
                </a:lnTo>
                <a:lnTo>
                  <a:pt x="642" y="204"/>
                </a:lnTo>
                <a:lnTo>
                  <a:pt x="639" y="197"/>
                </a:lnTo>
                <a:lnTo>
                  <a:pt x="641" y="198"/>
                </a:lnTo>
                <a:lnTo>
                  <a:pt x="645" y="206"/>
                </a:lnTo>
                <a:lnTo>
                  <a:pt x="660" y="228"/>
                </a:lnTo>
                <a:close/>
                <a:moveTo>
                  <a:pt x="661" y="229"/>
                </a:moveTo>
                <a:lnTo>
                  <a:pt x="678" y="249"/>
                </a:lnTo>
                <a:lnTo>
                  <a:pt x="686" y="264"/>
                </a:lnTo>
                <a:lnTo>
                  <a:pt x="681" y="271"/>
                </a:lnTo>
                <a:lnTo>
                  <a:pt x="678" y="272"/>
                </a:lnTo>
                <a:lnTo>
                  <a:pt x="679" y="255"/>
                </a:lnTo>
                <a:lnTo>
                  <a:pt x="676" y="248"/>
                </a:lnTo>
                <a:lnTo>
                  <a:pt x="671" y="247"/>
                </a:lnTo>
                <a:lnTo>
                  <a:pt x="668" y="251"/>
                </a:lnTo>
                <a:lnTo>
                  <a:pt x="659" y="249"/>
                </a:lnTo>
                <a:lnTo>
                  <a:pt x="658" y="241"/>
                </a:lnTo>
                <a:lnTo>
                  <a:pt x="662" y="238"/>
                </a:lnTo>
                <a:lnTo>
                  <a:pt x="660" y="234"/>
                </a:lnTo>
                <a:lnTo>
                  <a:pt x="672" y="242"/>
                </a:lnTo>
                <a:lnTo>
                  <a:pt x="661" y="229"/>
                </a:lnTo>
                <a:close/>
                <a:moveTo>
                  <a:pt x="668" y="253"/>
                </a:moveTo>
                <a:lnTo>
                  <a:pt x="672" y="249"/>
                </a:lnTo>
                <a:lnTo>
                  <a:pt x="676" y="251"/>
                </a:lnTo>
                <a:lnTo>
                  <a:pt x="674" y="271"/>
                </a:lnTo>
                <a:lnTo>
                  <a:pt x="676" y="286"/>
                </a:lnTo>
                <a:lnTo>
                  <a:pt x="684" y="304"/>
                </a:lnTo>
                <a:lnTo>
                  <a:pt x="670" y="276"/>
                </a:lnTo>
                <a:lnTo>
                  <a:pt x="668" y="253"/>
                </a:lnTo>
                <a:close/>
                <a:moveTo>
                  <a:pt x="570" y="513"/>
                </a:moveTo>
                <a:lnTo>
                  <a:pt x="576" y="523"/>
                </a:lnTo>
                <a:lnTo>
                  <a:pt x="573" y="524"/>
                </a:lnTo>
                <a:lnTo>
                  <a:pt x="566" y="507"/>
                </a:lnTo>
                <a:lnTo>
                  <a:pt x="562" y="503"/>
                </a:lnTo>
                <a:lnTo>
                  <a:pt x="566" y="500"/>
                </a:lnTo>
                <a:lnTo>
                  <a:pt x="570" y="513"/>
                </a:lnTo>
                <a:close/>
                <a:moveTo>
                  <a:pt x="770" y="630"/>
                </a:moveTo>
                <a:lnTo>
                  <a:pt x="763" y="655"/>
                </a:lnTo>
                <a:lnTo>
                  <a:pt x="744" y="682"/>
                </a:lnTo>
                <a:lnTo>
                  <a:pt x="762" y="648"/>
                </a:lnTo>
                <a:lnTo>
                  <a:pt x="763" y="641"/>
                </a:lnTo>
                <a:lnTo>
                  <a:pt x="760" y="638"/>
                </a:lnTo>
                <a:lnTo>
                  <a:pt x="770" y="630"/>
                </a:lnTo>
                <a:close/>
              </a:path>
            </a:pathLst>
          </a:custGeom>
          <a:solidFill>
            <a:srgbClr val="FF8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1078" name="Freeform 54"/>
          <p:cNvSpPr>
            <a:spLocks noEditPoints="1"/>
          </p:cNvSpPr>
          <p:nvPr/>
        </p:nvSpPr>
        <p:spPr bwMode="auto">
          <a:xfrm>
            <a:off x="5402326" y="1067014"/>
            <a:ext cx="1192943" cy="1094677"/>
          </a:xfrm>
          <a:custGeom>
            <a:avLst/>
            <a:gdLst/>
            <a:ahLst/>
            <a:cxnLst>
              <a:cxn ang="0">
                <a:pos x="76" y="45"/>
              </a:cxn>
              <a:cxn ang="0">
                <a:pos x="149" y="88"/>
              </a:cxn>
              <a:cxn ang="0">
                <a:pos x="138" y="147"/>
              </a:cxn>
              <a:cxn ang="0">
                <a:pos x="328" y="258"/>
              </a:cxn>
              <a:cxn ang="0">
                <a:pos x="292" y="286"/>
              </a:cxn>
              <a:cxn ang="0">
                <a:pos x="275" y="296"/>
              </a:cxn>
              <a:cxn ang="0">
                <a:pos x="232" y="335"/>
              </a:cxn>
              <a:cxn ang="0">
                <a:pos x="205" y="363"/>
              </a:cxn>
              <a:cxn ang="0">
                <a:pos x="207" y="342"/>
              </a:cxn>
              <a:cxn ang="0">
                <a:pos x="193" y="346"/>
              </a:cxn>
              <a:cxn ang="0">
                <a:pos x="196" y="322"/>
              </a:cxn>
              <a:cxn ang="0">
                <a:pos x="194" y="308"/>
              </a:cxn>
              <a:cxn ang="0">
                <a:pos x="189" y="297"/>
              </a:cxn>
              <a:cxn ang="0">
                <a:pos x="170" y="288"/>
              </a:cxn>
              <a:cxn ang="0">
                <a:pos x="165" y="275"/>
              </a:cxn>
              <a:cxn ang="0">
                <a:pos x="149" y="272"/>
              </a:cxn>
              <a:cxn ang="0">
                <a:pos x="136" y="270"/>
              </a:cxn>
              <a:cxn ang="0">
                <a:pos x="124" y="268"/>
              </a:cxn>
              <a:cxn ang="0">
                <a:pos x="105" y="261"/>
              </a:cxn>
              <a:cxn ang="0">
                <a:pos x="19" y="225"/>
              </a:cxn>
              <a:cxn ang="0">
                <a:pos x="7" y="211"/>
              </a:cxn>
              <a:cxn ang="0">
                <a:pos x="70" y="170"/>
              </a:cxn>
              <a:cxn ang="0">
                <a:pos x="121" y="119"/>
              </a:cxn>
              <a:cxn ang="0">
                <a:pos x="135" y="164"/>
              </a:cxn>
              <a:cxn ang="0">
                <a:pos x="194" y="161"/>
              </a:cxn>
              <a:cxn ang="0">
                <a:pos x="271" y="205"/>
              </a:cxn>
              <a:cxn ang="0">
                <a:pos x="368" y="152"/>
              </a:cxn>
              <a:cxn ang="0">
                <a:pos x="392" y="183"/>
              </a:cxn>
              <a:cxn ang="0">
                <a:pos x="449" y="205"/>
              </a:cxn>
              <a:cxn ang="0">
                <a:pos x="466" y="231"/>
              </a:cxn>
              <a:cxn ang="0">
                <a:pos x="421" y="236"/>
              </a:cxn>
              <a:cxn ang="0">
                <a:pos x="356" y="236"/>
              </a:cxn>
              <a:cxn ang="0">
                <a:pos x="488" y="227"/>
              </a:cxn>
              <a:cxn ang="0">
                <a:pos x="504" y="231"/>
              </a:cxn>
              <a:cxn ang="0">
                <a:pos x="474" y="237"/>
              </a:cxn>
              <a:cxn ang="0">
                <a:pos x="344" y="701"/>
              </a:cxn>
              <a:cxn ang="0">
                <a:pos x="320" y="534"/>
              </a:cxn>
              <a:cxn ang="0">
                <a:pos x="315" y="481"/>
              </a:cxn>
              <a:cxn ang="0">
                <a:pos x="329" y="396"/>
              </a:cxn>
              <a:cxn ang="0">
                <a:pos x="363" y="402"/>
              </a:cxn>
              <a:cxn ang="0">
                <a:pos x="380" y="331"/>
              </a:cxn>
              <a:cxn ang="0">
                <a:pos x="393" y="291"/>
              </a:cxn>
              <a:cxn ang="0">
                <a:pos x="456" y="283"/>
              </a:cxn>
              <a:cxn ang="0">
                <a:pos x="505" y="311"/>
              </a:cxn>
              <a:cxn ang="0">
                <a:pos x="529" y="339"/>
              </a:cxn>
              <a:cxn ang="0">
                <a:pos x="537" y="388"/>
              </a:cxn>
              <a:cxn ang="0">
                <a:pos x="517" y="480"/>
              </a:cxn>
              <a:cxn ang="0">
                <a:pos x="534" y="512"/>
              </a:cxn>
              <a:cxn ang="0">
                <a:pos x="583" y="467"/>
              </a:cxn>
              <a:cxn ang="0">
                <a:pos x="627" y="603"/>
              </a:cxn>
              <a:cxn ang="0">
                <a:pos x="605" y="639"/>
              </a:cxn>
              <a:cxn ang="0">
                <a:pos x="585" y="709"/>
              </a:cxn>
              <a:cxn ang="0">
                <a:pos x="500" y="771"/>
              </a:cxn>
              <a:cxn ang="0">
                <a:pos x="401" y="777"/>
              </a:cxn>
            </a:cxnLst>
            <a:rect l="0" t="0" r="r" b="b"/>
            <a:pathLst>
              <a:path w="630" h="786">
                <a:moveTo>
                  <a:pt x="121" y="0"/>
                </a:moveTo>
                <a:lnTo>
                  <a:pt x="114" y="18"/>
                </a:lnTo>
                <a:lnTo>
                  <a:pt x="96" y="29"/>
                </a:lnTo>
                <a:lnTo>
                  <a:pt x="87" y="43"/>
                </a:lnTo>
                <a:lnTo>
                  <a:pt x="80" y="47"/>
                </a:lnTo>
                <a:lnTo>
                  <a:pt x="76" y="45"/>
                </a:lnTo>
                <a:lnTo>
                  <a:pt x="75" y="41"/>
                </a:lnTo>
                <a:lnTo>
                  <a:pt x="78" y="33"/>
                </a:lnTo>
                <a:lnTo>
                  <a:pt x="121" y="0"/>
                </a:lnTo>
                <a:close/>
                <a:moveTo>
                  <a:pt x="130" y="110"/>
                </a:moveTo>
                <a:lnTo>
                  <a:pt x="133" y="102"/>
                </a:lnTo>
                <a:lnTo>
                  <a:pt x="149" y="88"/>
                </a:lnTo>
                <a:lnTo>
                  <a:pt x="178" y="83"/>
                </a:lnTo>
                <a:lnTo>
                  <a:pt x="184" y="89"/>
                </a:lnTo>
                <a:lnTo>
                  <a:pt x="182" y="93"/>
                </a:lnTo>
                <a:lnTo>
                  <a:pt x="170" y="97"/>
                </a:lnTo>
                <a:lnTo>
                  <a:pt x="150" y="119"/>
                </a:lnTo>
                <a:lnTo>
                  <a:pt x="138" y="147"/>
                </a:lnTo>
                <a:lnTo>
                  <a:pt x="133" y="131"/>
                </a:lnTo>
                <a:lnTo>
                  <a:pt x="124" y="130"/>
                </a:lnTo>
                <a:lnTo>
                  <a:pt x="123" y="117"/>
                </a:lnTo>
                <a:lnTo>
                  <a:pt x="130" y="110"/>
                </a:lnTo>
                <a:close/>
                <a:moveTo>
                  <a:pt x="332" y="255"/>
                </a:moveTo>
                <a:lnTo>
                  <a:pt x="328" y="258"/>
                </a:lnTo>
                <a:lnTo>
                  <a:pt x="329" y="262"/>
                </a:lnTo>
                <a:lnTo>
                  <a:pt x="317" y="258"/>
                </a:lnTo>
                <a:lnTo>
                  <a:pt x="304" y="261"/>
                </a:lnTo>
                <a:lnTo>
                  <a:pt x="300" y="267"/>
                </a:lnTo>
                <a:lnTo>
                  <a:pt x="299" y="276"/>
                </a:lnTo>
                <a:lnTo>
                  <a:pt x="292" y="286"/>
                </a:lnTo>
                <a:lnTo>
                  <a:pt x="287" y="288"/>
                </a:lnTo>
                <a:lnTo>
                  <a:pt x="288" y="292"/>
                </a:lnTo>
                <a:lnTo>
                  <a:pt x="283" y="294"/>
                </a:lnTo>
                <a:lnTo>
                  <a:pt x="281" y="305"/>
                </a:lnTo>
                <a:lnTo>
                  <a:pt x="277" y="302"/>
                </a:lnTo>
                <a:lnTo>
                  <a:pt x="275" y="296"/>
                </a:lnTo>
                <a:lnTo>
                  <a:pt x="282" y="280"/>
                </a:lnTo>
                <a:lnTo>
                  <a:pt x="268" y="280"/>
                </a:lnTo>
                <a:lnTo>
                  <a:pt x="260" y="295"/>
                </a:lnTo>
                <a:lnTo>
                  <a:pt x="244" y="300"/>
                </a:lnTo>
                <a:lnTo>
                  <a:pt x="235" y="318"/>
                </a:lnTo>
                <a:lnTo>
                  <a:pt x="232" y="335"/>
                </a:lnTo>
                <a:lnTo>
                  <a:pt x="216" y="369"/>
                </a:lnTo>
                <a:lnTo>
                  <a:pt x="216" y="376"/>
                </a:lnTo>
                <a:lnTo>
                  <a:pt x="210" y="372"/>
                </a:lnTo>
                <a:lnTo>
                  <a:pt x="205" y="368"/>
                </a:lnTo>
                <a:lnTo>
                  <a:pt x="204" y="366"/>
                </a:lnTo>
                <a:lnTo>
                  <a:pt x="205" y="363"/>
                </a:lnTo>
                <a:lnTo>
                  <a:pt x="205" y="361"/>
                </a:lnTo>
                <a:lnTo>
                  <a:pt x="207" y="359"/>
                </a:lnTo>
                <a:lnTo>
                  <a:pt x="207" y="356"/>
                </a:lnTo>
                <a:lnTo>
                  <a:pt x="210" y="346"/>
                </a:lnTo>
                <a:lnTo>
                  <a:pt x="210" y="345"/>
                </a:lnTo>
                <a:lnTo>
                  <a:pt x="207" y="342"/>
                </a:lnTo>
                <a:lnTo>
                  <a:pt x="201" y="346"/>
                </a:lnTo>
                <a:lnTo>
                  <a:pt x="197" y="346"/>
                </a:lnTo>
                <a:lnTo>
                  <a:pt x="196" y="347"/>
                </a:lnTo>
                <a:lnTo>
                  <a:pt x="194" y="345"/>
                </a:lnTo>
                <a:lnTo>
                  <a:pt x="194" y="345"/>
                </a:lnTo>
                <a:lnTo>
                  <a:pt x="193" y="346"/>
                </a:lnTo>
                <a:lnTo>
                  <a:pt x="193" y="346"/>
                </a:lnTo>
                <a:lnTo>
                  <a:pt x="195" y="341"/>
                </a:lnTo>
                <a:lnTo>
                  <a:pt x="194" y="336"/>
                </a:lnTo>
                <a:lnTo>
                  <a:pt x="197" y="333"/>
                </a:lnTo>
                <a:lnTo>
                  <a:pt x="198" y="328"/>
                </a:lnTo>
                <a:lnTo>
                  <a:pt x="196" y="322"/>
                </a:lnTo>
                <a:lnTo>
                  <a:pt x="195" y="320"/>
                </a:lnTo>
                <a:lnTo>
                  <a:pt x="197" y="320"/>
                </a:lnTo>
                <a:lnTo>
                  <a:pt x="198" y="316"/>
                </a:lnTo>
                <a:lnTo>
                  <a:pt x="198" y="314"/>
                </a:lnTo>
                <a:lnTo>
                  <a:pt x="194" y="310"/>
                </a:lnTo>
                <a:lnTo>
                  <a:pt x="194" y="308"/>
                </a:lnTo>
                <a:lnTo>
                  <a:pt x="197" y="306"/>
                </a:lnTo>
                <a:lnTo>
                  <a:pt x="197" y="305"/>
                </a:lnTo>
                <a:lnTo>
                  <a:pt x="195" y="303"/>
                </a:lnTo>
                <a:lnTo>
                  <a:pt x="195" y="302"/>
                </a:lnTo>
                <a:lnTo>
                  <a:pt x="192" y="301"/>
                </a:lnTo>
                <a:lnTo>
                  <a:pt x="189" y="297"/>
                </a:lnTo>
                <a:lnTo>
                  <a:pt x="182" y="296"/>
                </a:lnTo>
                <a:lnTo>
                  <a:pt x="180" y="293"/>
                </a:lnTo>
                <a:lnTo>
                  <a:pt x="176" y="294"/>
                </a:lnTo>
                <a:lnTo>
                  <a:pt x="174" y="294"/>
                </a:lnTo>
                <a:lnTo>
                  <a:pt x="170" y="291"/>
                </a:lnTo>
                <a:lnTo>
                  <a:pt x="170" y="288"/>
                </a:lnTo>
                <a:lnTo>
                  <a:pt x="175" y="284"/>
                </a:lnTo>
                <a:lnTo>
                  <a:pt x="171" y="281"/>
                </a:lnTo>
                <a:lnTo>
                  <a:pt x="171" y="278"/>
                </a:lnTo>
                <a:lnTo>
                  <a:pt x="170" y="277"/>
                </a:lnTo>
                <a:lnTo>
                  <a:pt x="167" y="277"/>
                </a:lnTo>
                <a:lnTo>
                  <a:pt x="165" y="275"/>
                </a:lnTo>
                <a:lnTo>
                  <a:pt x="163" y="276"/>
                </a:lnTo>
                <a:lnTo>
                  <a:pt x="160" y="274"/>
                </a:lnTo>
                <a:lnTo>
                  <a:pt x="156" y="275"/>
                </a:lnTo>
                <a:lnTo>
                  <a:pt x="154" y="274"/>
                </a:lnTo>
                <a:lnTo>
                  <a:pt x="151" y="270"/>
                </a:lnTo>
                <a:lnTo>
                  <a:pt x="149" y="272"/>
                </a:lnTo>
                <a:lnTo>
                  <a:pt x="145" y="270"/>
                </a:lnTo>
                <a:lnTo>
                  <a:pt x="143" y="270"/>
                </a:lnTo>
                <a:lnTo>
                  <a:pt x="142" y="269"/>
                </a:lnTo>
                <a:lnTo>
                  <a:pt x="140" y="268"/>
                </a:lnTo>
                <a:lnTo>
                  <a:pt x="138" y="269"/>
                </a:lnTo>
                <a:lnTo>
                  <a:pt x="136" y="270"/>
                </a:lnTo>
                <a:lnTo>
                  <a:pt x="134" y="269"/>
                </a:lnTo>
                <a:lnTo>
                  <a:pt x="133" y="272"/>
                </a:lnTo>
                <a:lnTo>
                  <a:pt x="131" y="272"/>
                </a:lnTo>
                <a:lnTo>
                  <a:pt x="129" y="269"/>
                </a:lnTo>
                <a:lnTo>
                  <a:pt x="127" y="269"/>
                </a:lnTo>
                <a:lnTo>
                  <a:pt x="124" y="268"/>
                </a:lnTo>
                <a:lnTo>
                  <a:pt x="121" y="270"/>
                </a:lnTo>
                <a:lnTo>
                  <a:pt x="121" y="268"/>
                </a:lnTo>
                <a:lnTo>
                  <a:pt x="120" y="268"/>
                </a:lnTo>
                <a:lnTo>
                  <a:pt x="119" y="269"/>
                </a:lnTo>
                <a:lnTo>
                  <a:pt x="111" y="264"/>
                </a:lnTo>
                <a:lnTo>
                  <a:pt x="105" y="261"/>
                </a:lnTo>
                <a:lnTo>
                  <a:pt x="97" y="256"/>
                </a:lnTo>
                <a:lnTo>
                  <a:pt x="36" y="241"/>
                </a:lnTo>
                <a:lnTo>
                  <a:pt x="23" y="237"/>
                </a:lnTo>
                <a:lnTo>
                  <a:pt x="22" y="234"/>
                </a:lnTo>
                <a:lnTo>
                  <a:pt x="20" y="230"/>
                </a:lnTo>
                <a:lnTo>
                  <a:pt x="19" y="225"/>
                </a:lnTo>
                <a:lnTo>
                  <a:pt x="15" y="217"/>
                </a:lnTo>
                <a:lnTo>
                  <a:pt x="11" y="217"/>
                </a:lnTo>
                <a:lnTo>
                  <a:pt x="10" y="214"/>
                </a:lnTo>
                <a:lnTo>
                  <a:pt x="8" y="214"/>
                </a:lnTo>
                <a:lnTo>
                  <a:pt x="7" y="212"/>
                </a:lnTo>
                <a:lnTo>
                  <a:pt x="7" y="211"/>
                </a:lnTo>
                <a:lnTo>
                  <a:pt x="2" y="213"/>
                </a:lnTo>
                <a:lnTo>
                  <a:pt x="0" y="210"/>
                </a:lnTo>
                <a:lnTo>
                  <a:pt x="26" y="194"/>
                </a:lnTo>
                <a:lnTo>
                  <a:pt x="36" y="183"/>
                </a:lnTo>
                <a:lnTo>
                  <a:pt x="42" y="175"/>
                </a:lnTo>
                <a:lnTo>
                  <a:pt x="70" y="170"/>
                </a:lnTo>
                <a:lnTo>
                  <a:pt x="82" y="160"/>
                </a:lnTo>
                <a:lnTo>
                  <a:pt x="88" y="150"/>
                </a:lnTo>
                <a:lnTo>
                  <a:pt x="97" y="150"/>
                </a:lnTo>
                <a:lnTo>
                  <a:pt x="102" y="145"/>
                </a:lnTo>
                <a:lnTo>
                  <a:pt x="104" y="135"/>
                </a:lnTo>
                <a:lnTo>
                  <a:pt x="121" y="119"/>
                </a:lnTo>
                <a:lnTo>
                  <a:pt x="122" y="130"/>
                </a:lnTo>
                <a:lnTo>
                  <a:pt x="131" y="133"/>
                </a:lnTo>
                <a:lnTo>
                  <a:pt x="131" y="142"/>
                </a:lnTo>
                <a:lnTo>
                  <a:pt x="136" y="147"/>
                </a:lnTo>
                <a:lnTo>
                  <a:pt x="137" y="154"/>
                </a:lnTo>
                <a:lnTo>
                  <a:pt x="135" y="164"/>
                </a:lnTo>
                <a:lnTo>
                  <a:pt x="138" y="171"/>
                </a:lnTo>
                <a:lnTo>
                  <a:pt x="155" y="151"/>
                </a:lnTo>
                <a:lnTo>
                  <a:pt x="155" y="156"/>
                </a:lnTo>
                <a:lnTo>
                  <a:pt x="166" y="154"/>
                </a:lnTo>
                <a:lnTo>
                  <a:pt x="176" y="153"/>
                </a:lnTo>
                <a:lnTo>
                  <a:pt x="194" y="161"/>
                </a:lnTo>
                <a:lnTo>
                  <a:pt x="217" y="200"/>
                </a:lnTo>
                <a:lnTo>
                  <a:pt x="236" y="199"/>
                </a:lnTo>
                <a:lnTo>
                  <a:pt x="243" y="194"/>
                </a:lnTo>
                <a:lnTo>
                  <a:pt x="253" y="204"/>
                </a:lnTo>
                <a:lnTo>
                  <a:pt x="262" y="199"/>
                </a:lnTo>
                <a:lnTo>
                  <a:pt x="271" y="205"/>
                </a:lnTo>
                <a:lnTo>
                  <a:pt x="282" y="187"/>
                </a:lnTo>
                <a:lnTo>
                  <a:pt x="302" y="170"/>
                </a:lnTo>
                <a:lnTo>
                  <a:pt x="307" y="172"/>
                </a:lnTo>
                <a:lnTo>
                  <a:pt x="324" y="166"/>
                </a:lnTo>
                <a:lnTo>
                  <a:pt x="348" y="164"/>
                </a:lnTo>
                <a:lnTo>
                  <a:pt x="368" y="152"/>
                </a:lnTo>
                <a:lnTo>
                  <a:pt x="387" y="149"/>
                </a:lnTo>
                <a:lnTo>
                  <a:pt x="382" y="159"/>
                </a:lnTo>
                <a:lnTo>
                  <a:pt x="385" y="176"/>
                </a:lnTo>
                <a:lnTo>
                  <a:pt x="384" y="181"/>
                </a:lnTo>
                <a:lnTo>
                  <a:pt x="386" y="185"/>
                </a:lnTo>
                <a:lnTo>
                  <a:pt x="392" y="183"/>
                </a:lnTo>
                <a:lnTo>
                  <a:pt x="402" y="187"/>
                </a:lnTo>
                <a:lnTo>
                  <a:pt x="413" y="181"/>
                </a:lnTo>
                <a:lnTo>
                  <a:pt x="419" y="189"/>
                </a:lnTo>
                <a:lnTo>
                  <a:pt x="428" y="179"/>
                </a:lnTo>
                <a:lnTo>
                  <a:pt x="436" y="177"/>
                </a:lnTo>
                <a:lnTo>
                  <a:pt x="449" y="205"/>
                </a:lnTo>
                <a:lnTo>
                  <a:pt x="443" y="212"/>
                </a:lnTo>
                <a:lnTo>
                  <a:pt x="445" y="216"/>
                </a:lnTo>
                <a:lnTo>
                  <a:pt x="454" y="214"/>
                </a:lnTo>
                <a:lnTo>
                  <a:pt x="461" y="219"/>
                </a:lnTo>
                <a:lnTo>
                  <a:pt x="459" y="224"/>
                </a:lnTo>
                <a:lnTo>
                  <a:pt x="466" y="231"/>
                </a:lnTo>
                <a:lnTo>
                  <a:pt x="472" y="234"/>
                </a:lnTo>
                <a:lnTo>
                  <a:pt x="473" y="239"/>
                </a:lnTo>
                <a:lnTo>
                  <a:pt x="458" y="238"/>
                </a:lnTo>
                <a:lnTo>
                  <a:pt x="440" y="238"/>
                </a:lnTo>
                <a:lnTo>
                  <a:pt x="429" y="243"/>
                </a:lnTo>
                <a:lnTo>
                  <a:pt x="421" y="236"/>
                </a:lnTo>
                <a:lnTo>
                  <a:pt x="415" y="237"/>
                </a:lnTo>
                <a:lnTo>
                  <a:pt x="415" y="260"/>
                </a:lnTo>
                <a:lnTo>
                  <a:pt x="406" y="256"/>
                </a:lnTo>
                <a:lnTo>
                  <a:pt x="389" y="242"/>
                </a:lnTo>
                <a:lnTo>
                  <a:pt x="365" y="235"/>
                </a:lnTo>
                <a:lnTo>
                  <a:pt x="356" y="236"/>
                </a:lnTo>
                <a:lnTo>
                  <a:pt x="347" y="253"/>
                </a:lnTo>
                <a:lnTo>
                  <a:pt x="332" y="255"/>
                </a:lnTo>
                <a:close/>
                <a:moveTo>
                  <a:pt x="476" y="231"/>
                </a:moveTo>
                <a:lnTo>
                  <a:pt x="479" y="235"/>
                </a:lnTo>
                <a:lnTo>
                  <a:pt x="483" y="229"/>
                </a:lnTo>
                <a:lnTo>
                  <a:pt x="488" y="227"/>
                </a:lnTo>
                <a:lnTo>
                  <a:pt x="487" y="222"/>
                </a:lnTo>
                <a:lnTo>
                  <a:pt x="484" y="222"/>
                </a:lnTo>
                <a:lnTo>
                  <a:pt x="489" y="219"/>
                </a:lnTo>
                <a:lnTo>
                  <a:pt x="493" y="220"/>
                </a:lnTo>
                <a:lnTo>
                  <a:pt x="499" y="229"/>
                </a:lnTo>
                <a:lnTo>
                  <a:pt x="504" y="231"/>
                </a:lnTo>
                <a:lnTo>
                  <a:pt x="502" y="239"/>
                </a:lnTo>
                <a:lnTo>
                  <a:pt x="497" y="241"/>
                </a:lnTo>
                <a:lnTo>
                  <a:pt x="493" y="237"/>
                </a:lnTo>
                <a:lnTo>
                  <a:pt x="481" y="241"/>
                </a:lnTo>
                <a:lnTo>
                  <a:pt x="476" y="234"/>
                </a:lnTo>
                <a:lnTo>
                  <a:pt x="474" y="237"/>
                </a:lnTo>
                <a:lnTo>
                  <a:pt x="476" y="231"/>
                </a:lnTo>
                <a:close/>
                <a:moveTo>
                  <a:pt x="310" y="786"/>
                </a:moveTo>
                <a:lnTo>
                  <a:pt x="325" y="767"/>
                </a:lnTo>
                <a:lnTo>
                  <a:pt x="331" y="738"/>
                </a:lnTo>
                <a:lnTo>
                  <a:pt x="340" y="722"/>
                </a:lnTo>
                <a:lnTo>
                  <a:pt x="344" y="701"/>
                </a:lnTo>
                <a:lnTo>
                  <a:pt x="345" y="655"/>
                </a:lnTo>
                <a:lnTo>
                  <a:pt x="337" y="613"/>
                </a:lnTo>
                <a:lnTo>
                  <a:pt x="318" y="571"/>
                </a:lnTo>
                <a:lnTo>
                  <a:pt x="310" y="547"/>
                </a:lnTo>
                <a:lnTo>
                  <a:pt x="315" y="534"/>
                </a:lnTo>
                <a:lnTo>
                  <a:pt x="320" y="534"/>
                </a:lnTo>
                <a:lnTo>
                  <a:pt x="316" y="533"/>
                </a:lnTo>
                <a:lnTo>
                  <a:pt x="316" y="527"/>
                </a:lnTo>
                <a:lnTo>
                  <a:pt x="313" y="511"/>
                </a:lnTo>
                <a:lnTo>
                  <a:pt x="314" y="512"/>
                </a:lnTo>
                <a:lnTo>
                  <a:pt x="307" y="500"/>
                </a:lnTo>
                <a:lnTo>
                  <a:pt x="315" y="481"/>
                </a:lnTo>
                <a:lnTo>
                  <a:pt x="322" y="460"/>
                </a:lnTo>
                <a:lnTo>
                  <a:pt x="323" y="438"/>
                </a:lnTo>
                <a:lnTo>
                  <a:pt x="318" y="417"/>
                </a:lnTo>
                <a:lnTo>
                  <a:pt x="329" y="411"/>
                </a:lnTo>
                <a:lnTo>
                  <a:pt x="330" y="405"/>
                </a:lnTo>
                <a:lnTo>
                  <a:pt x="329" y="396"/>
                </a:lnTo>
                <a:lnTo>
                  <a:pt x="330" y="391"/>
                </a:lnTo>
                <a:lnTo>
                  <a:pt x="349" y="377"/>
                </a:lnTo>
                <a:lnTo>
                  <a:pt x="360" y="350"/>
                </a:lnTo>
                <a:lnTo>
                  <a:pt x="363" y="351"/>
                </a:lnTo>
                <a:lnTo>
                  <a:pt x="360" y="379"/>
                </a:lnTo>
                <a:lnTo>
                  <a:pt x="363" y="402"/>
                </a:lnTo>
                <a:lnTo>
                  <a:pt x="372" y="403"/>
                </a:lnTo>
                <a:lnTo>
                  <a:pt x="376" y="389"/>
                </a:lnTo>
                <a:lnTo>
                  <a:pt x="379" y="370"/>
                </a:lnTo>
                <a:lnTo>
                  <a:pt x="376" y="346"/>
                </a:lnTo>
                <a:lnTo>
                  <a:pt x="376" y="338"/>
                </a:lnTo>
                <a:lnTo>
                  <a:pt x="380" y="331"/>
                </a:lnTo>
                <a:lnTo>
                  <a:pt x="395" y="324"/>
                </a:lnTo>
                <a:lnTo>
                  <a:pt x="403" y="322"/>
                </a:lnTo>
                <a:lnTo>
                  <a:pt x="407" y="317"/>
                </a:lnTo>
                <a:lnTo>
                  <a:pt x="395" y="311"/>
                </a:lnTo>
                <a:lnTo>
                  <a:pt x="391" y="299"/>
                </a:lnTo>
                <a:lnTo>
                  <a:pt x="393" y="291"/>
                </a:lnTo>
                <a:lnTo>
                  <a:pt x="400" y="284"/>
                </a:lnTo>
                <a:lnTo>
                  <a:pt x="400" y="277"/>
                </a:lnTo>
                <a:lnTo>
                  <a:pt x="417" y="269"/>
                </a:lnTo>
                <a:lnTo>
                  <a:pt x="437" y="283"/>
                </a:lnTo>
                <a:lnTo>
                  <a:pt x="447" y="279"/>
                </a:lnTo>
                <a:lnTo>
                  <a:pt x="456" y="283"/>
                </a:lnTo>
                <a:lnTo>
                  <a:pt x="462" y="289"/>
                </a:lnTo>
                <a:lnTo>
                  <a:pt x="466" y="299"/>
                </a:lnTo>
                <a:lnTo>
                  <a:pt x="478" y="297"/>
                </a:lnTo>
                <a:lnTo>
                  <a:pt x="490" y="306"/>
                </a:lnTo>
                <a:lnTo>
                  <a:pt x="495" y="305"/>
                </a:lnTo>
                <a:lnTo>
                  <a:pt x="505" y="311"/>
                </a:lnTo>
                <a:lnTo>
                  <a:pt x="511" y="309"/>
                </a:lnTo>
                <a:lnTo>
                  <a:pt x="513" y="313"/>
                </a:lnTo>
                <a:lnTo>
                  <a:pt x="520" y="319"/>
                </a:lnTo>
                <a:lnTo>
                  <a:pt x="519" y="321"/>
                </a:lnTo>
                <a:lnTo>
                  <a:pt x="521" y="327"/>
                </a:lnTo>
                <a:lnTo>
                  <a:pt x="529" y="339"/>
                </a:lnTo>
                <a:lnTo>
                  <a:pt x="520" y="347"/>
                </a:lnTo>
                <a:lnTo>
                  <a:pt x="521" y="352"/>
                </a:lnTo>
                <a:lnTo>
                  <a:pt x="519" y="354"/>
                </a:lnTo>
                <a:lnTo>
                  <a:pt x="523" y="362"/>
                </a:lnTo>
                <a:lnTo>
                  <a:pt x="532" y="369"/>
                </a:lnTo>
                <a:lnTo>
                  <a:pt x="537" y="388"/>
                </a:lnTo>
                <a:lnTo>
                  <a:pt x="537" y="412"/>
                </a:lnTo>
                <a:lnTo>
                  <a:pt x="538" y="435"/>
                </a:lnTo>
                <a:lnTo>
                  <a:pt x="526" y="446"/>
                </a:lnTo>
                <a:lnTo>
                  <a:pt x="524" y="458"/>
                </a:lnTo>
                <a:lnTo>
                  <a:pt x="524" y="470"/>
                </a:lnTo>
                <a:lnTo>
                  <a:pt x="517" y="480"/>
                </a:lnTo>
                <a:lnTo>
                  <a:pt x="505" y="486"/>
                </a:lnTo>
                <a:lnTo>
                  <a:pt x="503" y="493"/>
                </a:lnTo>
                <a:lnTo>
                  <a:pt x="504" y="520"/>
                </a:lnTo>
                <a:lnTo>
                  <a:pt x="523" y="529"/>
                </a:lnTo>
                <a:lnTo>
                  <a:pt x="526" y="528"/>
                </a:lnTo>
                <a:lnTo>
                  <a:pt x="534" y="512"/>
                </a:lnTo>
                <a:lnTo>
                  <a:pt x="537" y="514"/>
                </a:lnTo>
                <a:lnTo>
                  <a:pt x="539" y="509"/>
                </a:lnTo>
                <a:lnTo>
                  <a:pt x="544" y="496"/>
                </a:lnTo>
                <a:lnTo>
                  <a:pt x="547" y="484"/>
                </a:lnTo>
                <a:lnTo>
                  <a:pt x="572" y="463"/>
                </a:lnTo>
                <a:lnTo>
                  <a:pt x="583" y="467"/>
                </a:lnTo>
                <a:lnTo>
                  <a:pt x="590" y="474"/>
                </a:lnTo>
                <a:lnTo>
                  <a:pt x="601" y="495"/>
                </a:lnTo>
                <a:lnTo>
                  <a:pt x="603" y="507"/>
                </a:lnTo>
                <a:lnTo>
                  <a:pt x="620" y="570"/>
                </a:lnTo>
                <a:lnTo>
                  <a:pt x="630" y="593"/>
                </a:lnTo>
                <a:lnTo>
                  <a:pt x="627" y="603"/>
                </a:lnTo>
                <a:lnTo>
                  <a:pt x="629" y="620"/>
                </a:lnTo>
                <a:lnTo>
                  <a:pt x="628" y="636"/>
                </a:lnTo>
                <a:lnTo>
                  <a:pt x="618" y="638"/>
                </a:lnTo>
                <a:lnTo>
                  <a:pt x="618" y="634"/>
                </a:lnTo>
                <a:lnTo>
                  <a:pt x="611" y="633"/>
                </a:lnTo>
                <a:lnTo>
                  <a:pt x="605" y="639"/>
                </a:lnTo>
                <a:lnTo>
                  <a:pt x="606" y="642"/>
                </a:lnTo>
                <a:lnTo>
                  <a:pt x="602" y="658"/>
                </a:lnTo>
                <a:lnTo>
                  <a:pt x="603" y="662"/>
                </a:lnTo>
                <a:lnTo>
                  <a:pt x="601" y="675"/>
                </a:lnTo>
                <a:lnTo>
                  <a:pt x="588" y="685"/>
                </a:lnTo>
                <a:lnTo>
                  <a:pt x="585" y="709"/>
                </a:lnTo>
                <a:lnTo>
                  <a:pt x="586" y="718"/>
                </a:lnTo>
                <a:lnTo>
                  <a:pt x="569" y="760"/>
                </a:lnTo>
                <a:lnTo>
                  <a:pt x="547" y="763"/>
                </a:lnTo>
                <a:lnTo>
                  <a:pt x="539" y="766"/>
                </a:lnTo>
                <a:lnTo>
                  <a:pt x="502" y="771"/>
                </a:lnTo>
                <a:lnTo>
                  <a:pt x="500" y="771"/>
                </a:lnTo>
                <a:lnTo>
                  <a:pt x="469" y="777"/>
                </a:lnTo>
                <a:lnTo>
                  <a:pt x="468" y="769"/>
                </a:lnTo>
                <a:lnTo>
                  <a:pt x="465" y="769"/>
                </a:lnTo>
                <a:lnTo>
                  <a:pt x="437" y="772"/>
                </a:lnTo>
                <a:lnTo>
                  <a:pt x="428" y="774"/>
                </a:lnTo>
                <a:lnTo>
                  <a:pt x="401" y="777"/>
                </a:lnTo>
                <a:lnTo>
                  <a:pt x="390" y="778"/>
                </a:lnTo>
                <a:lnTo>
                  <a:pt x="369" y="780"/>
                </a:lnTo>
                <a:lnTo>
                  <a:pt x="356" y="782"/>
                </a:lnTo>
                <a:lnTo>
                  <a:pt x="333" y="784"/>
                </a:lnTo>
                <a:lnTo>
                  <a:pt x="310" y="786"/>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a:p>
        </p:txBody>
      </p:sp>
      <p:grpSp>
        <p:nvGrpSpPr>
          <p:cNvPr id="2" name="Group 65"/>
          <p:cNvGrpSpPr>
            <a:grpSpLocks noChangeAspect="1"/>
          </p:cNvGrpSpPr>
          <p:nvPr/>
        </p:nvGrpSpPr>
        <p:grpSpPr bwMode="auto">
          <a:xfrm>
            <a:off x="4817068" y="3890702"/>
            <a:ext cx="1173162" cy="1812925"/>
            <a:chOff x="4685" y="2554"/>
            <a:chExt cx="739" cy="1142"/>
          </a:xfrm>
        </p:grpSpPr>
        <p:sp>
          <p:nvSpPr>
            <p:cNvPr id="1088" name="AutoShape 64"/>
            <p:cNvSpPr>
              <a:spLocks noChangeAspect="1" noChangeArrowheads="1" noTextEdit="1"/>
            </p:cNvSpPr>
            <p:nvPr/>
          </p:nvSpPr>
          <p:spPr bwMode="auto">
            <a:xfrm>
              <a:off x="4685" y="2554"/>
              <a:ext cx="653" cy="1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4685" y="2874"/>
              <a:ext cx="73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000000"/>
                  </a:solidFill>
                  <a:latin typeface="Arial" pitchFamily="34" charset="0"/>
                </a:rPr>
                <a:t>R</a:t>
              </a:r>
              <a:r>
                <a:rPr kumimoji="0" lang="en-US" sz="1400" b="1" i="0" u="none" strike="noStrike" cap="none" normalizeH="0" baseline="0" dirty="0" smtClean="0">
                  <a:ln>
                    <a:noFill/>
                  </a:ln>
                  <a:solidFill>
                    <a:srgbClr val="000000"/>
                  </a:solidFill>
                  <a:effectLst/>
                  <a:latin typeface="Arial" pitchFamily="34" charset="0"/>
                </a:rPr>
                <a:t>ank Q4 2015</a:t>
              </a:r>
              <a:endParaRPr kumimoji="0" lang="en-US" sz="1800" b="0" i="0" u="none" strike="noStrike" cap="none" normalizeH="0" baseline="0" dirty="0" smtClean="0">
                <a:ln>
                  <a:noFill/>
                </a:ln>
                <a:solidFill>
                  <a:schemeClr val="tx1"/>
                </a:solidFill>
                <a:effectLst/>
                <a:latin typeface="Arial" pitchFamily="34" charset="0"/>
              </a:endParaRPr>
            </a:p>
          </p:txBody>
        </p:sp>
        <p:sp>
          <p:nvSpPr>
            <p:cNvPr id="1093" name="Rectangle 69"/>
            <p:cNvSpPr>
              <a:spLocks noChangeArrowheads="1"/>
            </p:cNvSpPr>
            <p:nvPr/>
          </p:nvSpPr>
          <p:spPr bwMode="auto">
            <a:xfrm>
              <a:off x="4685" y="3038"/>
              <a:ext cx="157" cy="84"/>
            </a:xfrm>
            <a:prstGeom prst="rect">
              <a:avLst/>
            </a:prstGeom>
            <a:solidFill>
              <a:srgbClr val="FF000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4875" y="3035"/>
              <a:ext cx="52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Bottom 20%</a:t>
              </a:r>
              <a:endParaRPr kumimoji="0" lang="en-US" sz="1200" b="0" i="0" u="none" strike="noStrike" cap="none" normalizeH="0" baseline="0" dirty="0" smtClean="0">
                <a:ln>
                  <a:noFill/>
                </a:ln>
                <a:solidFill>
                  <a:schemeClr val="tx1"/>
                </a:solidFill>
                <a:effectLst/>
                <a:latin typeface="Arial" pitchFamily="34" charset="0"/>
              </a:endParaRPr>
            </a:p>
          </p:txBody>
        </p:sp>
        <p:sp>
          <p:nvSpPr>
            <p:cNvPr id="1095" name="Rectangle 71"/>
            <p:cNvSpPr>
              <a:spLocks noChangeArrowheads="1"/>
            </p:cNvSpPr>
            <p:nvPr/>
          </p:nvSpPr>
          <p:spPr bwMode="auto">
            <a:xfrm>
              <a:off x="4685" y="3174"/>
              <a:ext cx="157" cy="85"/>
            </a:xfrm>
            <a:prstGeom prst="rect">
              <a:avLst/>
            </a:prstGeom>
            <a:solidFill>
              <a:srgbClr val="FF800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4875" y="3171"/>
              <a:ext cx="52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 to 40%</a:t>
              </a:r>
              <a:endParaRPr kumimoji="0" lang="en-US" sz="1200" b="0" i="0" u="none" strike="noStrike" cap="none" normalizeH="0" baseline="0" dirty="0" smtClean="0">
                <a:ln>
                  <a:noFill/>
                </a:ln>
                <a:solidFill>
                  <a:schemeClr val="tx1"/>
                </a:solidFill>
                <a:effectLst/>
                <a:latin typeface="Arial" pitchFamily="34" charset="0"/>
              </a:endParaRPr>
            </a:p>
          </p:txBody>
        </p:sp>
        <p:sp>
          <p:nvSpPr>
            <p:cNvPr id="1097" name="Rectangle 73"/>
            <p:cNvSpPr>
              <a:spLocks noChangeArrowheads="1"/>
            </p:cNvSpPr>
            <p:nvPr/>
          </p:nvSpPr>
          <p:spPr bwMode="auto">
            <a:xfrm>
              <a:off x="4685" y="3311"/>
              <a:ext cx="157" cy="85"/>
            </a:xfrm>
            <a:prstGeom prst="rect">
              <a:avLst/>
            </a:prstGeom>
            <a:solidFill>
              <a:srgbClr val="FFFF0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4875" y="3307"/>
              <a:ext cx="52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40% to 60%</a:t>
              </a:r>
              <a:endParaRPr kumimoji="0" lang="en-US" sz="1200" b="0" i="0" u="none" strike="noStrike" cap="none" normalizeH="0" baseline="0" dirty="0" smtClean="0">
                <a:ln>
                  <a:noFill/>
                </a:ln>
                <a:solidFill>
                  <a:schemeClr val="tx1"/>
                </a:solidFill>
                <a:effectLst/>
                <a:latin typeface="Arial" pitchFamily="34" charset="0"/>
              </a:endParaRPr>
            </a:p>
          </p:txBody>
        </p:sp>
        <p:sp>
          <p:nvSpPr>
            <p:cNvPr id="1099" name="Rectangle 75"/>
            <p:cNvSpPr>
              <a:spLocks noChangeArrowheads="1"/>
            </p:cNvSpPr>
            <p:nvPr/>
          </p:nvSpPr>
          <p:spPr bwMode="auto">
            <a:xfrm>
              <a:off x="4685" y="3448"/>
              <a:ext cx="157" cy="83"/>
            </a:xfrm>
            <a:prstGeom prst="rect">
              <a:avLst/>
            </a:prstGeom>
            <a:solidFill>
              <a:srgbClr val="8BD10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4875" y="3443"/>
              <a:ext cx="52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60% to 80%</a:t>
              </a:r>
              <a:endParaRPr kumimoji="0" lang="en-US" sz="1200" b="0" i="0" u="none" strike="noStrike" cap="none" normalizeH="0" baseline="0" dirty="0" smtClean="0">
                <a:ln>
                  <a:noFill/>
                </a:ln>
                <a:solidFill>
                  <a:schemeClr val="tx1"/>
                </a:solidFill>
                <a:effectLst/>
                <a:latin typeface="Arial" pitchFamily="34" charset="0"/>
              </a:endParaRPr>
            </a:p>
          </p:txBody>
        </p:sp>
        <p:sp>
          <p:nvSpPr>
            <p:cNvPr id="1101" name="Rectangle 77"/>
            <p:cNvSpPr>
              <a:spLocks noChangeArrowheads="1"/>
            </p:cNvSpPr>
            <p:nvPr/>
          </p:nvSpPr>
          <p:spPr bwMode="auto">
            <a:xfrm>
              <a:off x="4685" y="3583"/>
              <a:ext cx="157" cy="84"/>
            </a:xfrm>
            <a:prstGeom prst="rect">
              <a:avLst/>
            </a:prstGeom>
            <a:solidFill>
              <a:srgbClr val="38A800"/>
            </a:solidFill>
            <a:ln w="6350">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4875" y="3580"/>
              <a:ext cx="376"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Top 20%</a:t>
              </a:r>
              <a:endParaRPr kumimoji="0" lang="en-US" sz="1200" b="0" i="0" u="none" strike="noStrike" cap="none" normalizeH="0" baseline="0" dirty="0" smtClean="0">
                <a:ln>
                  <a:noFill/>
                </a:ln>
                <a:solidFill>
                  <a:schemeClr val="tx1"/>
                </a:solidFill>
                <a:effectLst/>
                <a:latin typeface="Arial" pitchFamily="34" charset="0"/>
              </a:endParaRPr>
            </a:p>
          </p:txBody>
        </p:sp>
      </p:grpSp>
      <p:grpSp>
        <p:nvGrpSpPr>
          <p:cNvPr id="3" name="Group 82"/>
          <p:cNvGrpSpPr>
            <a:grpSpLocks noChangeAspect="1"/>
          </p:cNvGrpSpPr>
          <p:nvPr/>
        </p:nvGrpSpPr>
        <p:grpSpPr bwMode="auto">
          <a:xfrm>
            <a:off x="0" y="3584954"/>
            <a:ext cx="2470150" cy="2022475"/>
            <a:chOff x="0" y="2946"/>
            <a:chExt cx="1556" cy="1274"/>
          </a:xfrm>
        </p:grpSpPr>
        <p:sp>
          <p:nvSpPr>
            <p:cNvPr id="1105" name="AutoShape 81"/>
            <p:cNvSpPr>
              <a:spLocks noChangeAspect="1" noChangeArrowheads="1" noTextEdit="1"/>
            </p:cNvSpPr>
            <p:nvPr/>
          </p:nvSpPr>
          <p:spPr bwMode="auto">
            <a:xfrm>
              <a:off x="0" y="2946"/>
              <a:ext cx="1556" cy="1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6" y="3100"/>
              <a:ext cx="1115" cy="968"/>
            </a:xfrm>
            <a:custGeom>
              <a:avLst/>
              <a:gdLst/>
              <a:ahLst/>
              <a:cxnLst>
                <a:cxn ang="0">
                  <a:pos x="556" y="335"/>
                </a:cxn>
                <a:cxn ang="0">
                  <a:pos x="521" y="285"/>
                </a:cxn>
                <a:cxn ang="0">
                  <a:pos x="524" y="270"/>
                </a:cxn>
                <a:cxn ang="0">
                  <a:pos x="565" y="223"/>
                </a:cxn>
                <a:cxn ang="0">
                  <a:pos x="640" y="235"/>
                </a:cxn>
                <a:cxn ang="0">
                  <a:pos x="648" y="187"/>
                </a:cxn>
                <a:cxn ang="0">
                  <a:pos x="621" y="79"/>
                </a:cxn>
                <a:cxn ang="0">
                  <a:pos x="713" y="150"/>
                </a:cxn>
                <a:cxn ang="0">
                  <a:pos x="729" y="138"/>
                </a:cxn>
                <a:cxn ang="0">
                  <a:pos x="789" y="17"/>
                </a:cxn>
                <a:cxn ang="0">
                  <a:pos x="864" y="32"/>
                </a:cxn>
                <a:cxn ang="0">
                  <a:pos x="932" y="64"/>
                </a:cxn>
                <a:cxn ang="0">
                  <a:pos x="1011" y="158"/>
                </a:cxn>
                <a:cxn ang="0">
                  <a:pos x="975" y="661"/>
                </a:cxn>
                <a:cxn ang="0">
                  <a:pos x="1058" y="860"/>
                </a:cxn>
                <a:cxn ang="0">
                  <a:pos x="1057" y="942"/>
                </a:cxn>
                <a:cxn ang="0">
                  <a:pos x="1049" y="877"/>
                </a:cxn>
                <a:cxn ang="0">
                  <a:pos x="1045" y="799"/>
                </a:cxn>
                <a:cxn ang="0">
                  <a:pos x="1032" y="717"/>
                </a:cxn>
                <a:cxn ang="0">
                  <a:pos x="1003" y="737"/>
                </a:cxn>
                <a:cxn ang="0">
                  <a:pos x="989" y="749"/>
                </a:cxn>
                <a:cxn ang="0">
                  <a:pos x="960" y="650"/>
                </a:cxn>
                <a:cxn ang="0">
                  <a:pos x="865" y="570"/>
                </a:cxn>
                <a:cxn ang="0">
                  <a:pos x="846" y="528"/>
                </a:cxn>
                <a:cxn ang="0">
                  <a:pos x="830" y="504"/>
                </a:cxn>
                <a:cxn ang="0">
                  <a:pos x="807" y="534"/>
                </a:cxn>
                <a:cxn ang="0">
                  <a:pos x="758" y="541"/>
                </a:cxn>
                <a:cxn ang="0">
                  <a:pos x="703" y="531"/>
                </a:cxn>
                <a:cxn ang="0">
                  <a:pos x="779" y="472"/>
                </a:cxn>
                <a:cxn ang="0">
                  <a:pos x="684" y="492"/>
                </a:cxn>
                <a:cxn ang="0">
                  <a:pos x="634" y="541"/>
                </a:cxn>
                <a:cxn ang="0">
                  <a:pos x="565" y="551"/>
                </a:cxn>
                <a:cxn ang="0">
                  <a:pos x="501" y="558"/>
                </a:cxn>
                <a:cxn ang="0">
                  <a:pos x="463" y="554"/>
                </a:cxn>
                <a:cxn ang="0">
                  <a:pos x="391" y="535"/>
                </a:cxn>
                <a:cxn ang="0">
                  <a:pos x="400" y="517"/>
                </a:cxn>
                <a:cxn ang="0">
                  <a:pos x="539" y="517"/>
                </a:cxn>
                <a:cxn ang="0">
                  <a:pos x="575" y="451"/>
                </a:cxn>
                <a:cxn ang="0">
                  <a:pos x="546" y="419"/>
                </a:cxn>
                <a:cxn ang="0">
                  <a:pos x="487" y="281"/>
                </a:cxn>
                <a:cxn ang="0">
                  <a:pos x="252" y="507"/>
                </a:cxn>
                <a:cxn ang="0">
                  <a:pos x="267" y="517"/>
                </a:cxn>
                <a:cxn ang="0">
                  <a:pos x="60" y="400"/>
                </a:cxn>
                <a:cxn ang="0">
                  <a:pos x="9" y="356"/>
                </a:cxn>
                <a:cxn ang="0">
                  <a:pos x="826" y="556"/>
                </a:cxn>
                <a:cxn ang="0">
                  <a:pos x="666" y="564"/>
                </a:cxn>
                <a:cxn ang="0">
                  <a:pos x="1015" y="808"/>
                </a:cxn>
                <a:cxn ang="0">
                  <a:pos x="1027" y="814"/>
                </a:cxn>
                <a:cxn ang="0">
                  <a:pos x="986" y="784"/>
                </a:cxn>
                <a:cxn ang="0">
                  <a:pos x="620" y="595"/>
                </a:cxn>
                <a:cxn ang="0">
                  <a:pos x="601" y="573"/>
                </a:cxn>
                <a:cxn ang="0">
                  <a:pos x="642" y="572"/>
                </a:cxn>
                <a:cxn ang="0">
                  <a:pos x="988" y="845"/>
                </a:cxn>
                <a:cxn ang="0">
                  <a:pos x="1003" y="810"/>
                </a:cxn>
                <a:cxn ang="0">
                  <a:pos x="1017" y="863"/>
                </a:cxn>
                <a:cxn ang="0">
                  <a:pos x="1010" y="855"/>
                </a:cxn>
                <a:cxn ang="0">
                  <a:pos x="1003" y="877"/>
                </a:cxn>
                <a:cxn ang="0">
                  <a:pos x="1027" y="933"/>
                </a:cxn>
                <a:cxn ang="0">
                  <a:pos x="1017" y="932"/>
                </a:cxn>
                <a:cxn ang="0">
                  <a:pos x="1029" y="892"/>
                </a:cxn>
                <a:cxn ang="0">
                  <a:pos x="1004" y="885"/>
                </a:cxn>
                <a:cxn ang="0">
                  <a:pos x="1048" y="927"/>
                </a:cxn>
                <a:cxn ang="0">
                  <a:pos x="1003" y="928"/>
                </a:cxn>
              </a:cxnLst>
              <a:rect l="0" t="0" r="r" b="b"/>
              <a:pathLst>
                <a:path w="1115" h="968">
                  <a:moveTo>
                    <a:pt x="518" y="416"/>
                  </a:moveTo>
                  <a:lnTo>
                    <a:pt x="516" y="416"/>
                  </a:lnTo>
                  <a:lnTo>
                    <a:pt x="516" y="419"/>
                  </a:lnTo>
                  <a:lnTo>
                    <a:pt x="506" y="416"/>
                  </a:lnTo>
                  <a:lnTo>
                    <a:pt x="508" y="414"/>
                  </a:lnTo>
                  <a:lnTo>
                    <a:pt x="508" y="413"/>
                  </a:lnTo>
                  <a:lnTo>
                    <a:pt x="507" y="414"/>
                  </a:lnTo>
                  <a:lnTo>
                    <a:pt x="501" y="405"/>
                  </a:lnTo>
                  <a:lnTo>
                    <a:pt x="506" y="410"/>
                  </a:lnTo>
                  <a:lnTo>
                    <a:pt x="515" y="408"/>
                  </a:lnTo>
                  <a:lnTo>
                    <a:pt x="512" y="408"/>
                  </a:lnTo>
                  <a:lnTo>
                    <a:pt x="517" y="400"/>
                  </a:lnTo>
                  <a:lnTo>
                    <a:pt x="517" y="397"/>
                  </a:lnTo>
                  <a:lnTo>
                    <a:pt x="525" y="398"/>
                  </a:lnTo>
                  <a:lnTo>
                    <a:pt x="520" y="393"/>
                  </a:lnTo>
                  <a:lnTo>
                    <a:pt x="518" y="396"/>
                  </a:lnTo>
                  <a:lnTo>
                    <a:pt x="518" y="391"/>
                  </a:lnTo>
                  <a:lnTo>
                    <a:pt x="521" y="385"/>
                  </a:lnTo>
                  <a:lnTo>
                    <a:pt x="523" y="385"/>
                  </a:lnTo>
                  <a:lnTo>
                    <a:pt x="522" y="387"/>
                  </a:lnTo>
                  <a:lnTo>
                    <a:pt x="526" y="382"/>
                  </a:lnTo>
                  <a:lnTo>
                    <a:pt x="533" y="382"/>
                  </a:lnTo>
                  <a:lnTo>
                    <a:pt x="541" y="353"/>
                  </a:lnTo>
                  <a:lnTo>
                    <a:pt x="543" y="351"/>
                  </a:lnTo>
                  <a:lnTo>
                    <a:pt x="544" y="349"/>
                  </a:lnTo>
                  <a:lnTo>
                    <a:pt x="547" y="349"/>
                  </a:lnTo>
                  <a:lnTo>
                    <a:pt x="544" y="346"/>
                  </a:lnTo>
                  <a:lnTo>
                    <a:pt x="543" y="349"/>
                  </a:lnTo>
                  <a:lnTo>
                    <a:pt x="541" y="349"/>
                  </a:lnTo>
                  <a:lnTo>
                    <a:pt x="543" y="346"/>
                  </a:lnTo>
                  <a:lnTo>
                    <a:pt x="543" y="341"/>
                  </a:lnTo>
                  <a:lnTo>
                    <a:pt x="554" y="338"/>
                  </a:lnTo>
                  <a:lnTo>
                    <a:pt x="556" y="335"/>
                  </a:lnTo>
                  <a:lnTo>
                    <a:pt x="565" y="335"/>
                  </a:lnTo>
                  <a:lnTo>
                    <a:pt x="560" y="334"/>
                  </a:lnTo>
                  <a:lnTo>
                    <a:pt x="561" y="331"/>
                  </a:lnTo>
                  <a:lnTo>
                    <a:pt x="559" y="334"/>
                  </a:lnTo>
                  <a:lnTo>
                    <a:pt x="556" y="333"/>
                  </a:lnTo>
                  <a:lnTo>
                    <a:pt x="548" y="338"/>
                  </a:lnTo>
                  <a:lnTo>
                    <a:pt x="547" y="339"/>
                  </a:lnTo>
                  <a:lnTo>
                    <a:pt x="542" y="338"/>
                  </a:lnTo>
                  <a:lnTo>
                    <a:pt x="541" y="341"/>
                  </a:lnTo>
                  <a:lnTo>
                    <a:pt x="539" y="339"/>
                  </a:lnTo>
                  <a:lnTo>
                    <a:pt x="541" y="346"/>
                  </a:lnTo>
                  <a:lnTo>
                    <a:pt x="534" y="351"/>
                  </a:lnTo>
                  <a:lnTo>
                    <a:pt x="530" y="347"/>
                  </a:lnTo>
                  <a:lnTo>
                    <a:pt x="528" y="349"/>
                  </a:lnTo>
                  <a:lnTo>
                    <a:pt x="515" y="345"/>
                  </a:lnTo>
                  <a:lnTo>
                    <a:pt x="503" y="333"/>
                  </a:lnTo>
                  <a:lnTo>
                    <a:pt x="504" y="327"/>
                  </a:lnTo>
                  <a:lnTo>
                    <a:pt x="507" y="327"/>
                  </a:lnTo>
                  <a:lnTo>
                    <a:pt x="505" y="318"/>
                  </a:lnTo>
                  <a:lnTo>
                    <a:pt x="506" y="309"/>
                  </a:lnTo>
                  <a:lnTo>
                    <a:pt x="508" y="306"/>
                  </a:lnTo>
                  <a:lnTo>
                    <a:pt x="505" y="306"/>
                  </a:lnTo>
                  <a:lnTo>
                    <a:pt x="503" y="298"/>
                  </a:lnTo>
                  <a:lnTo>
                    <a:pt x="504" y="294"/>
                  </a:lnTo>
                  <a:lnTo>
                    <a:pt x="506" y="296"/>
                  </a:lnTo>
                  <a:lnTo>
                    <a:pt x="508" y="294"/>
                  </a:lnTo>
                  <a:lnTo>
                    <a:pt x="503" y="292"/>
                  </a:lnTo>
                  <a:lnTo>
                    <a:pt x="501" y="287"/>
                  </a:lnTo>
                  <a:lnTo>
                    <a:pt x="513" y="288"/>
                  </a:lnTo>
                  <a:lnTo>
                    <a:pt x="515" y="285"/>
                  </a:lnTo>
                  <a:lnTo>
                    <a:pt x="520" y="285"/>
                  </a:lnTo>
                  <a:lnTo>
                    <a:pt x="521" y="281"/>
                  </a:lnTo>
                  <a:lnTo>
                    <a:pt x="521" y="285"/>
                  </a:lnTo>
                  <a:lnTo>
                    <a:pt x="525" y="286"/>
                  </a:lnTo>
                  <a:lnTo>
                    <a:pt x="522" y="288"/>
                  </a:lnTo>
                  <a:lnTo>
                    <a:pt x="522" y="290"/>
                  </a:lnTo>
                  <a:lnTo>
                    <a:pt x="528" y="297"/>
                  </a:lnTo>
                  <a:lnTo>
                    <a:pt x="525" y="300"/>
                  </a:lnTo>
                  <a:lnTo>
                    <a:pt x="518" y="303"/>
                  </a:lnTo>
                  <a:lnTo>
                    <a:pt x="533" y="302"/>
                  </a:lnTo>
                  <a:lnTo>
                    <a:pt x="534" y="305"/>
                  </a:lnTo>
                  <a:lnTo>
                    <a:pt x="530" y="311"/>
                  </a:lnTo>
                  <a:lnTo>
                    <a:pt x="538" y="312"/>
                  </a:lnTo>
                  <a:lnTo>
                    <a:pt x="540" y="310"/>
                  </a:lnTo>
                  <a:lnTo>
                    <a:pt x="541" y="311"/>
                  </a:lnTo>
                  <a:lnTo>
                    <a:pt x="535" y="299"/>
                  </a:lnTo>
                  <a:lnTo>
                    <a:pt x="542" y="304"/>
                  </a:lnTo>
                  <a:lnTo>
                    <a:pt x="540" y="299"/>
                  </a:lnTo>
                  <a:lnTo>
                    <a:pt x="543" y="298"/>
                  </a:lnTo>
                  <a:lnTo>
                    <a:pt x="534" y="299"/>
                  </a:lnTo>
                  <a:lnTo>
                    <a:pt x="524" y="290"/>
                  </a:lnTo>
                  <a:lnTo>
                    <a:pt x="525" y="286"/>
                  </a:lnTo>
                  <a:lnTo>
                    <a:pt x="522" y="281"/>
                  </a:lnTo>
                  <a:lnTo>
                    <a:pt x="522" y="280"/>
                  </a:lnTo>
                  <a:lnTo>
                    <a:pt x="520" y="280"/>
                  </a:lnTo>
                  <a:lnTo>
                    <a:pt x="518" y="280"/>
                  </a:lnTo>
                  <a:lnTo>
                    <a:pt x="517" y="279"/>
                  </a:lnTo>
                  <a:lnTo>
                    <a:pt x="517" y="276"/>
                  </a:lnTo>
                  <a:lnTo>
                    <a:pt x="529" y="278"/>
                  </a:lnTo>
                  <a:lnTo>
                    <a:pt x="525" y="274"/>
                  </a:lnTo>
                  <a:lnTo>
                    <a:pt x="523" y="275"/>
                  </a:lnTo>
                  <a:lnTo>
                    <a:pt x="523" y="270"/>
                  </a:lnTo>
                  <a:lnTo>
                    <a:pt x="528" y="269"/>
                  </a:lnTo>
                  <a:lnTo>
                    <a:pt x="528" y="267"/>
                  </a:lnTo>
                  <a:lnTo>
                    <a:pt x="526" y="269"/>
                  </a:lnTo>
                  <a:lnTo>
                    <a:pt x="524" y="270"/>
                  </a:lnTo>
                  <a:lnTo>
                    <a:pt x="522" y="265"/>
                  </a:lnTo>
                  <a:lnTo>
                    <a:pt x="526" y="265"/>
                  </a:lnTo>
                  <a:lnTo>
                    <a:pt x="528" y="263"/>
                  </a:lnTo>
                  <a:lnTo>
                    <a:pt x="528" y="262"/>
                  </a:lnTo>
                  <a:lnTo>
                    <a:pt x="530" y="263"/>
                  </a:lnTo>
                  <a:lnTo>
                    <a:pt x="532" y="261"/>
                  </a:lnTo>
                  <a:lnTo>
                    <a:pt x="539" y="263"/>
                  </a:lnTo>
                  <a:lnTo>
                    <a:pt x="544" y="261"/>
                  </a:lnTo>
                  <a:lnTo>
                    <a:pt x="532" y="261"/>
                  </a:lnTo>
                  <a:lnTo>
                    <a:pt x="526" y="262"/>
                  </a:lnTo>
                  <a:lnTo>
                    <a:pt x="526" y="264"/>
                  </a:lnTo>
                  <a:lnTo>
                    <a:pt x="522" y="264"/>
                  </a:lnTo>
                  <a:lnTo>
                    <a:pt x="521" y="267"/>
                  </a:lnTo>
                  <a:lnTo>
                    <a:pt x="517" y="269"/>
                  </a:lnTo>
                  <a:lnTo>
                    <a:pt x="515" y="264"/>
                  </a:lnTo>
                  <a:lnTo>
                    <a:pt x="518" y="259"/>
                  </a:lnTo>
                  <a:lnTo>
                    <a:pt x="521" y="258"/>
                  </a:lnTo>
                  <a:lnTo>
                    <a:pt x="517" y="253"/>
                  </a:lnTo>
                  <a:lnTo>
                    <a:pt x="520" y="250"/>
                  </a:lnTo>
                  <a:lnTo>
                    <a:pt x="523" y="250"/>
                  </a:lnTo>
                  <a:lnTo>
                    <a:pt x="524" y="247"/>
                  </a:lnTo>
                  <a:lnTo>
                    <a:pt x="524" y="245"/>
                  </a:lnTo>
                  <a:lnTo>
                    <a:pt x="518" y="244"/>
                  </a:lnTo>
                  <a:lnTo>
                    <a:pt x="520" y="239"/>
                  </a:lnTo>
                  <a:lnTo>
                    <a:pt x="524" y="235"/>
                  </a:lnTo>
                  <a:lnTo>
                    <a:pt x="522" y="239"/>
                  </a:lnTo>
                  <a:lnTo>
                    <a:pt x="530" y="243"/>
                  </a:lnTo>
                  <a:lnTo>
                    <a:pt x="528" y="238"/>
                  </a:lnTo>
                  <a:lnTo>
                    <a:pt x="529" y="233"/>
                  </a:lnTo>
                  <a:lnTo>
                    <a:pt x="538" y="239"/>
                  </a:lnTo>
                  <a:lnTo>
                    <a:pt x="539" y="232"/>
                  </a:lnTo>
                  <a:lnTo>
                    <a:pt x="543" y="228"/>
                  </a:lnTo>
                  <a:lnTo>
                    <a:pt x="565" y="223"/>
                  </a:lnTo>
                  <a:lnTo>
                    <a:pt x="568" y="227"/>
                  </a:lnTo>
                  <a:lnTo>
                    <a:pt x="567" y="229"/>
                  </a:lnTo>
                  <a:lnTo>
                    <a:pt x="569" y="234"/>
                  </a:lnTo>
                  <a:lnTo>
                    <a:pt x="566" y="234"/>
                  </a:lnTo>
                  <a:lnTo>
                    <a:pt x="569" y="235"/>
                  </a:lnTo>
                  <a:lnTo>
                    <a:pt x="569" y="232"/>
                  </a:lnTo>
                  <a:lnTo>
                    <a:pt x="572" y="231"/>
                  </a:lnTo>
                  <a:lnTo>
                    <a:pt x="567" y="229"/>
                  </a:lnTo>
                  <a:lnTo>
                    <a:pt x="569" y="228"/>
                  </a:lnTo>
                  <a:lnTo>
                    <a:pt x="569" y="226"/>
                  </a:lnTo>
                  <a:lnTo>
                    <a:pt x="581" y="226"/>
                  </a:lnTo>
                  <a:lnTo>
                    <a:pt x="572" y="226"/>
                  </a:lnTo>
                  <a:lnTo>
                    <a:pt x="575" y="218"/>
                  </a:lnTo>
                  <a:lnTo>
                    <a:pt x="577" y="220"/>
                  </a:lnTo>
                  <a:lnTo>
                    <a:pt x="577" y="216"/>
                  </a:lnTo>
                  <a:lnTo>
                    <a:pt x="584" y="212"/>
                  </a:lnTo>
                  <a:lnTo>
                    <a:pt x="591" y="218"/>
                  </a:lnTo>
                  <a:lnTo>
                    <a:pt x="590" y="210"/>
                  </a:lnTo>
                  <a:lnTo>
                    <a:pt x="595" y="210"/>
                  </a:lnTo>
                  <a:lnTo>
                    <a:pt x="600" y="212"/>
                  </a:lnTo>
                  <a:lnTo>
                    <a:pt x="606" y="220"/>
                  </a:lnTo>
                  <a:lnTo>
                    <a:pt x="606" y="223"/>
                  </a:lnTo>
                  <a:lnTo>
                    <a:pt x="603" y="224"/>
                  </a:lnTo>
                  <a:lnTo>
                    <a:pt x="606" y="226"/>
                  </a:lnTo>
                  <a:lnTo>
                    <a:pt x="598" y="227"/>
                  </a:lnTo>
                  <a:lnTo>
                    <a:pt x="606" y="227"/>
                  </a:lnTo>
                  <a:lnTo>
                    <a:pt x="607" y="232"/>
                  </a:lnTo>
                  <a:lnTo>
                    <a:pt x="611" y="235"/>
                  </a:lnTo>
                  <a:lnTo>
                    <a:pt x="623" y="234"/>
                  </a:lnTo>
                  <a:lnTo>
                    <a:pt x="625" y="234"/>
                  </a:lnTo>
                  <a:lnTo>
                    <a:pt x="636" y="232"/>
                  </a:lnTo>
                  <a:lnTo>
                    <a:pt x="637" y="229"/>
                  </a:lnTo>
                  <a:lnTo>
                    <a:pt x="640" y="235"/>
                  </a:lnTo>
                  <a:lnTo>
                    <a:pt x="636" y="235"/>
                  </a:lnTo>
                  <a:lnTo>
                    <a:pt x="654" y="246"/>
                  </a:lnTo>
                  <a:lnTo>
                    <a:pt x="667" y="244"/>
                  </a:lnTo>
                  <a:lnTo>
                    <a:pt x="670" y="239"/>
                  </a:lnTo>
                  <a:lnTo>
                    <a:pt x="672" y="229"/>
                  </a:lnTo>
                  <a:lnTo>
                    <a:pt x="677" y="223"/>
                  </a:lnTo>
                  <a:lnTo>
                    <a:pt x="677" y="214"/>
                  </a:lnTo>
                  <a:lnTo>
                    <a:pt x="678" y="214"/>
                  </a:lnTo>
                  <a:lnTo>
                    <a:pt x="672" y="210"/>
                  </a:lnTo>
                  <a:lnTo>
                    <a:pt x="678" y="208"/>
                  </a:lnTo>
                  <a:lnTo>
                    <a:pt x="684" y="212"/>
                  </a:lnTo>
                  <a:lnTo>
                    <a:pt x="684" y="211"/>
                  </a:lnTo>
                  <a:lnTo>
                    <a:pt x="689" y="212"/>
                  </a:lnTo>
                  <a:lnTo>
                    <a:pt x="693" y="209"/>
                  </a:lnTo>
                  <a:lnTo>
                    <a:pt x="692" y="197"/>
                  </a:lnTo>
                  <a:lnTo>
                    <a:pt x="695" y="199"/>
                  </a:lnTo>
                  <a:lnTo>
                    <a:pt x="692" y="196"/>
                  </a:lnTo>
                  <a:lnTo>
                    <a:pt x="685" y="199"/>
                  </a:lnTo>
                  <a:lnTo>
                    <a:pt x="681" y="198"/>
                  </a:lnTo>
                  <a:lnTo>
                    <a:pt x="679" y="192"/>
                  </a:lnTo>
                  <a:lnTo>
                    <a:pt x="680" y="194"/>
                  </a:lnTo>
                  <a:lnTo>
                    <a:pt x="676" y="194"/>
                  </a:lnTo>
                  <a:lnTo>
                    <a:pt x="672" y="191"/>
                  </a:lnTo>
                  <a:lnTo>
                    <a:pt x="660" y="192"/>
                  </a:lnTo>
                  <a:lnTo>
                    <a:pt x="655" y="196"/>
                  </a:lnTo>
                  <a:lnTo>
                    <a:pt x="651" y="194"/>
                  </a:lnTo>
                  <a:lnTo>
                    <a:pt x="653" y="190"/>
                  </a:lnTo>
                  <a:lnTo>
                    <a:pt x="655" y="188"/>
                  </a:lnTo>
                  <a:lnTo>
                    <a:pt x="653" y="183"/>
                  </a:lnTo>
                  <a:lnTo>
                    <a:pt x="654" y="179"/>
                  </a:lnTo>
                  <a:lnTo>
                    <a:pt x="649" y="177"/>
                  </a:lnTo>
                  <a:lnTo>
                    <a:pt x="652" y="185"/>
                  </a:lnTo>
                  <a:lnTo>
                    <a:pt x="648" y="187"/>
                  </a:lnTo>
                  <a:lnTo>
                    <a:pt x="645" y="176"/>
                  </a:lnTo>
                  <a:lnTo>
                    <a:pt x="634" y="164"/>
                  </a:lnTo>
                  <a:lnTo>
                    <a:pt x="626" y="163"/>
                  </a:lnTo>
                  <a:lnTo>
                    <a:pt x="628" y="162"/>
                  </a:lnTo>
                  <a:lnTo>
                    <a:pt x="624" y="161"/>
                  </a:lnTo>
                  <a:lnTo>
                    <a:pt x="624" y="158"/>
                  </a:lnTo>
                  <a:lnTo>
                    <a:pt x="623" y="161"/>
                  </a:lnTo>
                  <a:lnTo>
                    <a:pt x="625" y="162"/>
                  </a:lnTo>
                  <a:lnTo>
                    <a:pt x="620" y="159"/>
                  </a:lnTo>
                  <a:lnTo>
                    <a:pt x="607" y="136"/>
                  </a:lnTo>
                  <a:lnTo>
                    <a:pt x="607" y="129"/>
                  </a:lnTo>
                  <a:lnTo>
                    <a:pt x="612" y="126"/>
                  </a:lnTo>
                  <a:lnTo>
                    <a:pt x="611" y="117"/>
                  </a:lnTo>
                  <a:lnTo>
                    <a:pt x="611" y="110"/>
                  </a:lnTo>
                  <a:lnTo>
                    <a:pt x="614" y="106"/>
                  </a:lnTo>
                  <a:lnTo>
                    <a:pt x="617" y="105"/>
                  </a:lnTo>
                  <a:lnTo>
                    <a:pt x="611" y="109"/>
                  </a:lnTo>
                  <a:lnTo>
                    <a:pt x="615" y="114"/>
                  </a:lnTo>
                  <a:lnTo>
                    <a:pt x="617" y="115"/>
                  </a:lnTo>
                  <a:lnTo>
                    <a:pt x="619" y="115"/>
                  </a:lnTo>
                  <a:lnTo>
                    <a:pt x="620" y="112"/>
                  </a:lnTo>
                  <a:lnTo>
                    <a:pt x="624" y="112"/>
                  </a:lnTo>
                  <a:lnTo>
                    <a:pt x="627" y="118"/>
                  </a:lnTo>
                  <a:lnTo>
                    <a:pt x="623" y="106"/>
                  </a:lnTo>
                  <a:lnTo>
                    <a:pt x="611" y="93"/>
                  </a:lnTo>
                  <a:lnTo>
                    <a:pt x="608" y="79"/>
                  </a:lnTo>
                  <a:lnTo>
                    <a:pt x="610" y="75"/>
                  </a:lnTo>
                  <a:lnTo>
                    <a:pt x="616" y="76"/>
                  </a:lnTo>
                  <a:lnTo>
                    <a:pt x="611" y="76"/>
                  </a:lnTo>
                  <a:lnTo>
                    <a:pt x="610" y="77"/>
                  </a:lnTo>
                  <a:lnTo>
                    <a:pt x="615" y="77"/>
                  </a:lnTo>
                  <a:lnTo>
                    <a:pt x="620" y="82"/>
                  </a:lnTo>
                  <a:lnTo>
                    <a:pt x="621" y="79"/>
                  </a:lnTo>
                  <a:lnTo>
                    <a:pt x="627" y="79"/>
                  </a:lnTo>
                  <a:lnTo>
                    <a:pt x="631" y="83"/>
                  </a:lnTo>
                  <a:lnTo>
                    <a:pt x="635" y="85"/>
                  </a:lnTo>
                  <a:lnTo>
                    <a:pt x="635" y="82"/>
                  </a:lnTo>
                  <a:lnTo>
                    <a:pt x="637" y="83"/>
                  </a:lnTo>
                  <a:lnTo>
                    <a:pt x="641" y="82"/>
                  </a:lnTo>
                  <a:lnTo>
                    <a:pt x="650" y="85"/>
                  </a:lnTo>
                  <a:lnTo>
                    <a:pt x="654" y="94"/>
                  </a:lnTo>
                  <a:lnTo>
                    <a:pt x="660" y="97"/>
                  </a:lnTo>
                  <a:lnTo>
                    <a:pt x="657" y="89"/>
                  </a:lnTo>
                  <a:lnTo>
                    <a:pt x="661" y="87"/>
                  </a:lnTo>
                  <a:lnTo>
                    <a:pt x="674" y="92"/>
                  </a:lnTo>
                  <a:lnTo>
                    <a:pt x="674" y="96"/>
                  </a:lnTo>
                  <a:lnTo>
                    <a:pt x="683" y="94"/>
                  </a:lnTo>
                  <a:lnTo>
                    <a:pt x="688" y="98"/>
                  </a:lnTo>
                  <a:lnTo>
                    <a:pt x="689" y="98"/>
                  </a:lnTo>
                  <a:lnTo>
                    <a:pt x="695" y="103"/>
                  </a:lnTo>
                  <a:lnTo>
                    <a:pt x="698" y="109"/>
                  </a:lnTo>
                  <a:lnTo>
                    <a:pt x="695" y="104"/>
                  </a:lnTo>
                  <a:lnTo>
                    <a:pt x="696" y="109"/>
                  </a:lnTo>
                  <a:lnTo>
                    <a:pt x="691" y="111"/>
                  </a:lnTo>
                  <a:lnTo>
                    <a:pt x="688" y="115"/>
                  </a:lnTo>
                  <a:lnTo>
                    <a:pt x="680" y="114"/>
                  </a:lnTo>
                  <a:lnTo>
                    <a:pt x="685" y="116"/>
                  </a:lnTo>
                  <a:lnTo>
                    <a:pt x="684" y="121"/>
                  </a:lnTo>
                  <a:lnTo>
                    <a:pt x="685" y="124"/>
                  </a:lnTo>
                  <a:lnTo>
                    <a:pt x="700" y="135"/>
                  </a:lnTo>
                  <a:lnTo>
                    <a:pt x="698" y="140"/>
                  </a:lnTo>
                  <a:lnTo>
                    <a:pt x="707" y="145"/>
                  </a:lnTo>
                  <a:lnTo>
                    <a:pt x="710" y="152"/>
                  </a:lnTo>
                  <a:lnTo>
                    <a:pt x="711" y="151"/>
                  </a:lnTo>
                  <a:lnTo>
                    <a:pt x="714" y="150"/>
                  </a:lnTo>
                  <a:lnTo>
                    <a:pt x="713" y="150"/>
                  </a:lnTo>
                  <a:lnTo>
                    <a:pt x="722" y="146"/>
                  </a:lnTo>
                  <a:lnTo>
                    <a:pt x="728" y="153"/>
                  </a:lnTo>
                  <a:lnTo>
                    <a:pt x="724" y="156"/>
                  </a:lnTo>
                  <a:lnTo>
                    <a:pt x="723" y="156"/>
                  </a:lnTo>
                  <a:lnTo>
                    <a:pt x="726" y="157"/>
                  </a:lnTo>
                  <a:lnTo>
                    <a:pt x="729" y="153"/>
                  </a:lnTo>
                  <a:lnTo>
                    <a:pt x="730" y="149"/>
                  </a:lnTo>
                  <a:lnTo>
                    <a:pt x="722" y="139"/>
                  </a:lnTo>
                  <a:lnTo>
                    <a:pt x="719" y="138"/>
                  </a:lnTo>
                  <a:lnTo>
                    <a:pt x="718" y="141"/>
                  </a:lnTo>
                  <a:lnTo>
                    <a:pt x="717" y="141"/>
                  </a:lnTo>
                  <a:lnTo>
                    <a:pt x="718" y="139"/>
                  </a:lnTo>
                  <a:lnTo>
                    <a:pt x="721" y="136"/>
                  </a:lnTo>
                  <a:lnTo>
                    <a:pt x="723" y="133"/>
                  </a:lnTo>
                  <a:lnTo>
                    <a:pt x="723" y="122"/>
                  </a:lnTo>
                  <a:lnTo>
                    <a:pt x="720" y="118"/>
                  </a:lnTo>
                  <a:lnTo>
                    <a:pt x="721" y="112"/>
                  </a:lnTo>
                  <a:lnTo>
                    <a:pt x="726" y="111"/>
                  </a:lnTo>
                  <a:lnTo>
                    <a:pt x="728" y="112"/>
                  </a:lnTo>
                  <a:lnTo>
                    <a:pt x="728" y="123"/>
                  </a:lnTo>
                  <a:lnTo>
                    <a:pt x="724" y="126"/>
                  </a:lnTo>
                  <a:lnTo>
                    <a:pt x="726" y="140"/>
                  </a:lnTo>
                  <a:lnTo>
                    <a:pt x="734" y="141"/>
                  </a:lnTo>
                  <a:lnTo>
                    <a:pt x="736" y="152"/>
                  </a:lnTo>
                  <a:lnTo>
                    <a:pt x="745" y="158"/>
                  </a:lnTo>
                  <a:lnTo>
                    <a:pt x="748" y="155"/>
                  </a:lnTo>
                  <a:lnTo>
                    <a:pt x="748" y="151"/>
                  </a:lnTo>
                  <a:lnTo>
                    <a:pt x="751" y="150"/>
                  </a:lnTo>
                  <a:lnTo>
                    <a:pt x="745" y="149"/>
                  </a:lnTo>
                  <a:lnTo>
                    <a:pt x="743" y="143"/>
                  </a:lnTo>
                  <a:lnTo>
                    <a:pt x="738" y="139"/>
                  </a:lnTo>
                  <a:lnTo>
                    <a:pt x="734" y="140"/>
                  </a:lnTo>
                  <a:lnTo>
                    <a:pt x="729" y="138"/>
                  </a:lnTo>
                  <a:lnTo>
                    <a:pt x="729" y="126"/>
                  </a:lnTo>
                  <a:lnTo>
                    <a:pt x="735" y="122"/>
                  </a:lnTo>
                  <a:lnTo>
                    <a:pt x="740" y="122"/>
                  </a:lnTo>
                  <a:lnTo>
                    <a:pt x="737" y="116"/>
                  </a:lnTo>
                  <a:lnTo>
                    <a:pt x="731" y="112"/>
                  </a:lnTo>
                  <a:lnTo>
                    <a:pt x="731" y="110"/>
                  </a:lnTo>
                  <a:lnTo>
                    <a:pt x="730" y="111"/>
                  </a:lnTo>
                  <a:lnTo>
                    <a:pt x="727" y="110"/>
                  </a:lnTo>
                  <a:lnTo>
                    <a:pt x="734" y="106"/>
                  </a:lnTo>
                  <a:lnTo>
                    <a:pt x="732" y="105"/>
                  </a:lnTo>
                  <a:lnTo>
                    <a:pt x="726" y="108"/>
                  </a:lnTo>
                  <a:lnTo>
                    <a:pt x="712" y="89"/>
                  </a:lnTo>
                  <a:lnTo>
                    <a:pt x="717" y="80"/>
                  </a:lnTo>
                  <a:lnTo>
                    <a:pt x="719" y="71"/>
                  </a:lnTo>
                  <a:lnTo>
                    <a:pt x="717" y="53"/>
                  </a:lnTo>
                  <a:lnTo>
                    <a:pt x="714" y="40"/>
                  </a:lnTo>
                  <a:lnTo>
                    <a:pt x="713" y="38"/>
                  </a:lnTo>
                  <a:lnTo>
                    <a:pt x="709" y="28"/>
                  </a:lnTo>
                  <a:lnTo>
                    <a:pt x="707" y="18"/>
                  </a:lnTo>
                  <a:lnTo>
                    <a:pt x="702" y="9"/>
                  </a:lnTo>
                  <a:lnTo>
                    <a:pt x="710" y="15"/>
                  </a:lnTo>
                  <a:lnTo>
                    <a:pt x="710" y="12"/>
                  </a:lnTo>
                  <a:lnTo>
                    <a:pt x="715" y="10"/>
                  </a:lnTo>
                  <a:lnTo>
                    <a:pt x="719" y="6"/>
                  </a:lnTo>
                  <a:lnTo>
                    <a:pt x="723" y="0"/>
                  </a:lnTo>
                  <a:lnTo>
                    <a:pt x="751" y="23"/>
                  </a:lnTo>
                  <a:lnTo>
                    <a:pt x="766" y="27"/>
                  </a:lnTo>
                  <a:lnTo>
                    <a:pt x="779" y="23"/>
                  </a:lnTo>
                  <a:lnTo>
                    <a:pt x="774" y="26"/>
                  </a:lnTo>
                  <a:lnTo>
                    <a:pt x="779" y="24"/>
                  </a:lnTo>
                  <a:lnTo>
                    <a:pt x="784" y="20"/>
                  </a:lnTo>
                  <a:lnTo>
                    <a:pt x="784" y="18"/>
                  </a:lnTo>
                  <a:lnTo>
                    <a:pt x="789" y="17"/>
                  </a:lnTo>
                  <a:lnTo>
                    <a:pt x="789" y="16"/>
                  </a:lnTo>
                  <a:lnTo>
                    <a:pt x="791" y="15"/>
                  </a:lnTo>
                  <a:lnTo>
                    <a:pt x="817" y="11"/>
                  </a:lnTo>
                  <a:lnTo>
                    <a:pt x="820" y="15"/>
                  </a:lnTo>
                  <a:lnTo>
                    <a:pt x="817" y="14"/>
                  </a:lnTo>
                  <a:lnTo>
                    <a:pt x="817" y="16"/>
                  </a:lnTo>
                  <a:lnTo>
                    <a:pt x="814" y="14"/>
                  </a:lnTo>
                  <a:lnTo>
                    <a:pt x="812" y="14"/>
                  </a:lnTo>
                  <a:lnTo>
                    <a:pt x="818" y="17"/>
                  </a:lnTo>
                  <a:lnTo>
                    <a:pt x="821" y="16"/>
                  </a:lnTo>
                  <a:lnTo>
                    <a:pt x="831" y="23"/>
                  </a:lnTo>
                  <a:lnTo>
                    <a:pt x="831" y="22"/>
                  </a:lnTo>
                  <a:lnTo>
                    <a:pt x="849" y="23"/>
                  </a:lnTo>
                  <a:lnTo>
                    <a:pt x="851" y="26"/>
                  </a:lnTo>
                  <a:lnTo>
                    <a:pt x="851" y="28"/>
                  </a:lnTo>
                  <a:lnTo>
                    <a:pt x="846" y="27"/>
                  </a:lnTo>
                  <a:lnTo>
                    <a:pt x="849" y="29"/>
                  </a:lnTo>
                  <a:lnTo>
                    <a:pt x="842" y="32"/>
                  </a:lnTo>
                  <a:lnTo>
                    <a:pt x="847" y="33"/>
                  </a:lnTo>
                  <a:lnTo>
                    <a:pt x="844" y="40"/>
                  </a:lnTo>
                  <a:lnTo>
                    <a:pt x="848" y="33"/>
                  </a:lnTo>
                  <a:lnTo>
                    <a:pt x="851" y="30"/>
                  </a:lnTo>
                  <a:lnTo>
                    <a:pt x="852" y="33"/>
                  </a:lnTo>
                  <a:lnTo>
                    <a:pt x="859" y="35"/>
                  </a:lnTo>
                  <a:lnTo>
                    <a:pt x="852" y="32"/>
                  </a:lnTo>
                  <a:lnTo>
                    <a:pt x="852" y="24"/>
                  </a:lnTo>
                  <a:lnTo>
                    <a:pt x="850" y="23"/>
                  </a:lnTo>
                  <a:lnTo>
                    <a:pt x="860" y="23"/>
                  </a:lnTo>
                  <a:lnTo>
                    <a:pt x="869" y="26"/>
                  </a:lnTo>
                  <a:lnTo>
                    <a:pt x="865" y="24"/>
                  </a:lnTo>
                  <a:lnTo>
                    <a:pt x="868" y="28"/>
                  </a:lnTo>
                  <a:lnTo>
                    <a:pt x="863" y="26"/>
                  </a:lnTo>
                  <a:lnTo>
                    <a:pt x="864" y="32"/>
                  </a:lnTo>
                  <a:lnTo>
                    <a:pt x="865" y="28"/>
                  </a:lnTo>
                  <a:lnTo>
                    <a:pt x="869" y="32"/>
                  </a:lnTo>
                  <a:lnTo>
                    <a:pt x="868" y="29"/>
                  </a:lnTo>
                  <a:lnTo>
                    <a:pt x="874" y="34"/>
                  </a:lnTo>
                  <a:lnTo>
                    <a:pt x="880" y="38"/>
                  </a:lnTo>
                  <a:lnTo>
                    <a:pt x="877" y="34"/>
                  </a:lnTo>
                  <a:lnTo>
                    <a:pt x="886" y="41"/>
                  </a:lnTo>
                  <a:lnTo>
                    <a:pt x="899" y="42"/>
                  </a:lnTo>
                  <a:lnTo>
                    <a:pt x="911" y="39"/>
                  </a:lnTo>
                  <a:lnTo>
                    <a:pt x="918" y="40"/>
                  </a:lnTo>
                  <a:lnTo>
                    <a:pt x="918" y="42"/>
                  </a:lnTo>
                  <a:lnTo>
                    <a:pt x="915" y="40"/>
                  </a:lnTo>
                  <a:lnTo>
                    <a:pt x="915" y="45"/>
                  </a:lnTo>
                  <a:lnTo>
                    <a:pt x="919" y="48"/>
                  </a:lnTo>
                  <a:lnTo>
                    <a:pt x="919" y="51"/>
                  </a:lnTo>
                  <a:lnTo>
                    <a:pt x="918" y="51"/>
                  </a:lnTo>
                  <a:lnTo>
                    <a:pt x="921" y="51"/>
                  </a:lnTo>
                  <a:lnTo>
                    <a:pt x="925" y="56"/>
                  </a:lnTo>
                  <a:lnTo>
                    <a:pt x="925" y="59"/>
                  </a:lnTo>
                  <a:lnTo>
                    <a:pt x="919" y="61"/>
                  </a:lnTo>
                  <a:lnTo>
                    <a:pt x="911" y="58"/>
                  </a:lnTo>
                  <a:lnTo>
                    <a:pt x="914" y="62"/>
                  </a:lnTo>
                  <a:lnTo>
                    <a:pt x="911" y="65"/>
                  </a:lnTo>
                  <a:lnTo>
                    <a:pt x="912" y="67"/>
                  </a:lnTo>
                  <a:lnTo>
                    <a:pt x="914" y="64"/>
                  </a:lnTo>
                  <a:lnTo>
                    <a:pt x="918" y="68"/>
                  </a:lnTo>
                  <a:lnTo>
                    <a:pt x="920" y="65"/>
                  </a:lnTo>
                  <a:lnTo>
                    <a:pt x="925" y="64"/>
                  </a:lnTo>
                  <a:lnTo>
                    <a:pt x="927" y="67"/>
                  </a:lnTo>
                  <a:lnTo>
                    <a:pt x="927" y="63"/>
                  </a:lnTo>
                  <a:lnTo>
                    <a:pt x="930" y="65"/>
                  </a:lnTo>
                  <a:lnTo>
                    <a:pt x="932" y="63"/>
                  </a:lnTo>
                  <a:lnTo>
                    <a:pt x="932" y="64"/>
                  </a:lnTo>
                  <a:lnTo>
                    <a:pt x="929" y="67"/>
                  </a:lnTo>
                  <a:lnTo>
                    <a:pt x="930" y="68"/>
                  </a:lnTo>
                  <a:lnTo>
                    <a:pt x="933" y="65"/>
                  </a:lnTo>
                  <a:lnTo>
                    <a:pt x="936" y="73"/>
                  </a:lnTo>
                  <a:lnTo>
                    <a:pt x="933" y="75"/>
                  </a:lnTo>
                  <a:lnTo>
                    <a:pt x="930" y="75"/>
                  </a:lnTo>
                  <a:lnTo>
                    <a:pt x="936" y="85"/>
                  </a:lnTo>
                  <a:lnTo>
                    <a:pt x="943" y="83"/>
                  </a:lnTo>
                  <a:lnTo>
                    <a:pt x="953" y="89"/>
                  </a:lnTo>
                  <a:lnTo>
                    <a:pt x="959" y="96"/>
                  </a:lnTo>
                  <a:lnTo>
                    <a:pt x="959" y="99"/>
                  </a:lnTo>
                  <a:lnTo>
                    <a:pt x="960" y="98"/>
                  </a:lnTo>
                  <a:lnTo>
                    <a:pt x="960" y="97"/>
                  </a:lnTo>
                  <a:lnTo>
                    <a:pt x="963" y="100"/>
                  </a:lnTo>
                  <a:lnTo>
                    <a:pt x="966" y="104"/>
                  </a:lnTo>
                  <a:lnTo>
                    <a:pt x="959" y="105"/>
                  </a:lnTo>
                  <a:lnTo>
                    <a:pt x="958" y="106"/>
                  </a:lnTo>
                  <a:lnTo>
                    <a:pt x="963" y="114"/>
                  </a:lnTo>
                  <a:lnTo>
                    <a:pt x="954" y="109"/>
                  </a:lnTo>
                  <a:lnTo>
                    <a:pt x="968" y="117"/>
                  </a:lnTo>
                  <a:lnTo>
                    <a:pt x="964" y="117"/>
                  </a:lnTo>
                  <a:lnTo>
                    <a:pt x="966" y="120"/>
                  </a:lnTo>
                  <a:lnTo>
                    <a:pt x="962" y="120"/>
                  </a:lnTo>
                  <a:lnTo>
                    <a:pt x="971" y="129"/>
                  </a:lnTo>
                  <a:lnTo>
                    <a:pt x="972" y="129"/>
                  </a:lnTo>
                  <a:lnTo>
                    <a:pt x="972" y="127"/>
                  </a:lnTo>
                  <a:lnTo>
                    <a:pt x="980" y="129"/>
                  </a:lnTo>
                  <a:lnTo>
                    <a:pt x="986" y="134"/>
                  </a:lnTo>
                  <a:lnTo>
                    <a:pt x="984" y="136"/>
                  </a:lnTo>
                  <a:lnTo>
                    <a:pt x="994" y="138"/>
                  </a:lnTo>
                  <a:lnTo>
                    <a:pt x="1000" y="141"/>
                  </a:lnTo>
                  <a:lnTo>
                    <a:pt x="1011" y="155"/>
                  </a:lnTo>
                  <a:lnTo>
                    <a:pt x="1011" y="158"/>
                  </a:lnTo>
                  <a:lnTo>
                    <a:pt x="1015" y="159"/>
                  </a:lnTo>
                  <a:lnTo>
                    <a:pt x="1020" y="165"/>
                  </a:lnTo>
                  <a:lnTo>
                    <a:pt x="1021" y="170"/>
                  </a:lnTo>
                  <a:lnTo>
                    <a:pt x="1048" y="190"/>
                  </a:lnTo>
                  <a:lnTo>
                    <a:pt x="1049" y="196"/>
                  </a:lnTo>
                  <a:lnTo>
                    <a:pt x="1058" y="205"/>
                  </a:lnTo>
                  <a:lnTo>
                    <a:pt x="1073" y="209"/>
                  </a:lnTo>
                  <a:lnTo>
                    <a:pt x="1072" y="212"/>
                  </a:lnTo>
                  <a:lnTo>
                    <a:pt x="1074" y="211"/>
                  </a:lnTo>
                  <a:lnTo>
                    <a:pt x="1074" y="209"/>
                  </a:lnTo>
                  <a:lnTo>
                    <a:pt x="1079" y="211"/>
                  </a:lnTo>
                  <a:lnTo>
                    <a:pt x="1086" y="215"/>
                  </a:lnTo>
                  <a:lnTo>
                    <a:pt x="1086" y="217"/>
                  </a:lnTo>
                  <a:lnTo>
                    <a:pt x="1087" y="215"/>
                  </a:lnTo>
                  <a:lnTo>
                    <a:pt x="1096" y="226"/>
                  </a:lnTo>
                  <a:lnTo>
                    <a:pt x="1098" y="234"/>
                  </a:lnTo>
                  <a:lnTo>
                    <a:pt x="1105" y="241"/>
                  </a:lnTo>
                  <a:lnTo>
                    <a:pt x="1108" y="249"/>
                  </a:lnTo>
                  <a:lnTo>
                    <a:pt x="1110" y="250"/>
                  </a:lnTo>
                  <a:lnTo>
                    <a:pt x="1112" y="250"/>
                  </a:lnTo>
                  <a:lnTo>
                    <a:pt x="1110" y="247"/>
                  </a:lnTo>
                  <a:lnTo>
                    <a:pt x="1115" y="252"/>
                  </a:lnTo>
                  <a:lnTo>
                    <a:pt x="1093" y="297"/>
                  </a:lnTo>
                  <a:lnTo>
                    <a:pt x="1045" y="396"/>
                  </a:lnTo>
                  <a:lnTo>
                    <a:pt x="969" y="555"/>
                  </a:lnTo>
                  <a:lnTo>
                    <a:pt x="937" y="620"/>
                  </a:lnTo>
                  <a:lnTo>
                    <a:pt x="945" y="628"/>
                  </a:lnTo>
                  <a:lnTo>
                    <a:pt x="947" y="626"/>
                  </a:lnTo>
                  <a:lnTo>
                    <a:pt x="954" y="635"/>
                  </a:lnTo>
                  <a:lnTo>
                    <a:pt x="963" y="633"/>
                  </a:lnTo>
                  <a:lnTo>
                    <a:pt x="976" y="639"/>
                  </a:lnTo>
                  <a:lnTo>
                    <a:pt x="969" y="649"/>
                  </a:lnTo>
                  <a:lnTo>
                    <a:pt x="975" y="661"/>
                  </a:lnTo>
                  <a:lnTo>
                    <a:pt x="974" y="668"/>
                  </a:lnTo>
                  <a:lnTo>
                    <a:pt x="985" y="702"/>
                  </a:lnTo>
                  <a:lnTo>
                    <a:pt x="980" y="717"/>
                  </a:lnTo>
                  <a:lnTo>
                    <a:pt x="998" y="713"/>
                  </a:lnTo>
                  <a:lnTo>
                    <a:pt x="1004" y="715"/>
                  </a:lnTo>
                  <a:lnTo>
                    <a:pt x="1007" y="711"/>
                  </a:lnTo>
                  <a:lnTo>
                    <a:pt x="1009" y="710"/>
                  </a:lnTo>
                  <a:lnTo>
                    <a:pt x="1012" y="703"/>
                  </a:lnTo>
                  <a:lnTo>
                    <a:pt x="1018" y="703"/>
                  </a:lnTo>
                  <a:lnTo>
                    <a:pt x="1017" y="698"/>
                  </a:lnTo>
                  <a:lnTo>
                    <a:pt x="1031" y="698"/>
                  </a:lnTo>
                  <a:lnTo>
                    <a:pt x="1038" y="698"/>
                  </a:lnTo>
                  <a:lnTo>
                    <a:pt x="1043" y="713"/>
                  </a:lnTo>
                  <a:lnTo>
                    <a:pt x="1041" y="716"/>
                  </a:lnTo>
                  <a:lnTo>
                    <a:pt x="1039" y="717"/>
                  </a:lnTo>
                  <a:lnTo>
                    <a:pt x="1040" y="720"/>
                  </a:lnTo>
                  <a:lnTo>
                    <a:pt x="1040" y="722"/>
                  </a:lnTo>
                  <a:lnTo>
                    <a:pt x="1039" y="726"/>
                  </a:lnTo>
                  <a:lnTo>
                    <a:pt x="1044" y="730"/>
                  </a:lnTo>
                  <a:lnTo>
                    <a:pt x="1045" y="736"/>
                  </a:lnTo>
                  <a:lnTo>
                    <a:pt x="1047" y="737"/>
                  </a:lnTo>
                  <a:lnTo>
                    <a:pt x="1047" y="745"/>
                  </a:lnTo>
                  <a:lnTo>
                    <a:pt x="1046" y="751"/>
                  </a:lnTo>
                  <a:lnTo>
                    <a:pt x="1053" y="761"/>
                  </a:lnTo>
                  <a:lnTo>
                    <a:pt x="1057" y="777"/>
                  </a:lnTo>
                  <a:lnTo>
                    <a:pt x="1055" y="785"/>
                  </a:lnTo>
                  <a:lnTo>
                    <a:pt x="1057" y="792"/>
                  </a:lnTo>
                  <a:lnTo>
                    <a:pt x="1057" y="793"/>
                  </a:lnTo>
                  <a:lnTo>
                    <a:pt x="1061" y="836"/>
                  </a:lnTo>
                  <a:lnTo>
                    <a:pt x="1061" y="843"/>
                  </a:lnTo>
                  <a:lnTo>
                    <a:pt x="1057" y="848"/>
                  </a:lnTo>
                  <a:lnTo>
                    <a:pt x="1063" y="852"/>
                  </a:lnTo>
                  <a:lnTo>
                    <a:pt x="1058" y="860"/>
                  </a:lnTo>
                  <a:lnTo>
                    <a:pt x="1062" y="865"/>
                  </a:lnTo>
                  <a:lnTo>
                    <a:pt x="1060" y="874"/>
                  </a:lnTo>
                  <a:lnTo>
                    <a:pt x="1065" y="877"/>
                  </a:lnTo>
                  <a:lnTo>
                    <a:pt x="1073" y="890"/>
                  </a:lnTo>
                  <a:lnTo>
                    <a:pt x="1079" y="895"/>
                  </a:lnTo>
                  <a:lnTo>
                    <a:pt x="1081" y="901"/>
                  </a:lnTo>
                  <a:lnTo>
                    <a:pt x="1084" y="903"/>
                  </a:lnTo>
                  <a:lnTo>
                    <a:pt x="1083" y="908"/>
                  </a:lnTo>
                  <a:lnTo>
                    <a:pt x="1090" y="912"/>
                  </a:lnTo>
                  <a:lnTo>
                    <a:pt x="1089" y="922"/>
                  </a:lnTo>
                  <a:lnTo>
                    <a:pt x="1083" y="927"/>
                  </a:lnTo>
                  <a:lnTo>
                    <a:pt x="1080" y="938"/>
                  </a:lnTo>
                  <a:lnTo>
                    <a:pt x="1080" y="951"/>
                  </a:lnTo>
                  <a:lnTo>
                    <a:pt x="1077" y="953"/>
                  </a:lnTo>
                  <a:lnTo>
                    <a:pt x="1065" y="965"/>
                  </a:lnTo>
                  <a:lnTo>
                    <a:pt x="1057" y="967"/>
                  </a:lnTo>
                  <a:lnTo>
                    <a:pt x="1060" y="965"/>
                  </a:lnTo>
                  <a:lnTo>
                    <a:pt x="1055" y="968"/>
                  </a:lnTo>
                  <a:lnTo>
                    <a:pt x="1057" y="959"/>
                  </a:lnTo>
                  <a:lnTo>
                    <a:pt x="1055" y="965"/>
                  </a:lnTo>
                  <a:lnTo>
                    <a:pt x="1052" y="966"/>
                  </a:lnTo>
                  <a:lnTo>
                    <a:pt x="1050" y="963"/>
                  </a:lnTo>
                  <a:lnTo>
                    <a:pt x="1053" y="956"/>
                  </a:lnTo>
                  <a:lnTo>
                    <a:pt x="1052" y="954"/>
                  </a:lnTo>
                  <a:lnTo>
                    <a:pt x="1057" y="951"/>
                  </a:lnTo>
                  <a:lnTo>
                    <a:pt x="1060" y="954"/>
                  </a:lnTo>
                  <a:lnTo>
                    <a:pt x="1070" y="944"/>
                  </a:lnTo>
                  <a:lnTo>
                    <a:pt x="1058" y="953"/>
                  </a:lnTo>
                  <a:lnTo>
                    <a:pt x="1058" y="949"/>
                  </a:lnTo>
                  <a:lnTo>
                    <a:pt x="1055" y="951"/>
                  </a:lnTo>
                  <a:lnTo>
                    <a:pt x="1053" y="948"/>
                  </a:lnTo>
                  <a:lnTo>
                    <a:pt x="1054" y="945"/>
                  </a:lnTo>
                  <a:lnTo>
                    <a:pt x="1057" y="942"/>
                  </a:lnTo>
                  <a:lnTo>
                    <a:pt x="1065" y="944"/>
                  </a:lnTo>
                  <a:lnTo>
                    <a:pt x="1065" y="942"/>
                  </a:lnTo>
                  <a:lnTo>
                    <a:pt x="1060" y="942"/>
                  </a:lnTo>
                  <a:lnTo>
                    <a:pt x="1066" y="924"/>
                  </a:lnTo>
                  <a:lnTo>
                    <a:pt x="1065" y="919"/>
                  </a:lnTo>
                  <a:lnTo>
                    <a:pt x="1067" y="918"/>
                  </a:lnTo>
                  <a:lnTo>
                    <a:pt x="1065" y="918"/>
                  </a:lnTo>
                  <a:lnTo>
                    <a:pt x="1063" y="908"/>
                  </a:lnTo>
                  <a:lnTo>
                    <a:pt x="1070" y="904"/>
                  </a:lnTo>
                  <a:lnTo>
                    <a:pt x="1061" y="908"/>
                  </a:lnTo>
                  <a:lnTo>
                    <a:pt x="1060" y="904"/>
                  </a:lnTo>
                  <a:lnTo>
                    <a:pt x="1045" y="907"/>
                  </a:lnTo>
                  <a:lnTo>
                    <a:pt x="1048" y="910"/>
                  </a:lnTo>
                  <a:lnTo>
                    <a:pt x="1044" y="913"/>
                  </a:lnTo>
                  <a:lnTo>
                    <a:pt x="1045" y="916"/>
                  </a:lnTo>
                  <a:lnTo>
                    <a:pt x="1041" y="919"/>
                  </a:lnTo>
                  <a:lnTo>
                    <a:pt x="1040" y="915"/>
                  </a:lnTo>
                  <a:lnTo>
                    <a:pt x="1040" y="919"/>
                  </a:lnTo>
                  <a:lnTo>
                    <a:pt x="1038" y="922"/>
                  </a:lnTo>
                  <a:lnTo>
                    <a:pt x="1035" y="916"/>
                  </a:lnTo>
                  <a:lnTo>
                    <a:pt x="1036" y="908"/>
                  </a:lnTo>
                  <a:lnTo>
                    <a:pt x="1037" y="909"/>
                  </a:lnTo>
                  <a:lnTo>
                    <a:pt x="1037" y="910"/>
                  </a:lnTo>
                  <a:lnTo>
                    <a:pt x="1038" y="907"/>
                  </a:lnTo>
                  <a:lnTo>
                    <a:pt x="1041" y="908"/>
                  </a:lnTo>
                  <a:lnTo>
                    <a:pt x="1044" y="902"/>
                  </a:lnTo>
                  <a:lnTo>
                    <a:pt x="1046" y="902"/>
                  </a:lnTo>
                  <a:lnTo>
                    <a:pt x="1049" y="892"/>
                  </a:lnTo>
                  <a:lnTo>
                    <a:pt x="1061" y="895"/>
                  </a:lnTo>
                  <a:lnTo>
                    <a:pt x="1052" y="890"/>
                  </a:lnTo>
                  <a:lnTo>
                    <a:pt x="1053" y="884"/>
                  </a:lnTo>
                  <a:lnTo>
                    <a:pt x="1048" y="881"/>
                  </a:lnTo>
                  <a:lnTo>
                    <a:pt x="1049" y="877"/>
                  </a:lnTo>
                  <a:lnTo>
                    <a:pt x="1047" y="872"/>
                  </a:lnTo>
                  <a:lnTo>
                    <a:pt x="1049" y="868"/>
                  </a:lnTo>
                  <a:lnTo>
                    <a:pt x="1045" y="866"/>
                  </a:lnTo>
                  <a:lnTo>
                    <a:pt x="1047" y="865"/>
                  </a:lnTo>
                  <a:lnTo>
                    <a:pt x="1046" y="862"/>
                  </a:lnTo>
                  <a:lnTo>
                    <a:pt x="1052" y="858"/>
                  </a:lnTo>
                  <a:lnTo>
                    <a:pt x="1047" y="861"/>
                  </a:lnTo>
                  <a:lnTo>
                    <a:pt x="1044" y="854"/>
                  </a:lnTo>
                  <a:lnTo>
                    <a:pt x="1043" y="846"/>
                  </a:lnTo>
                  <a:lnTo>
                    <a:pt x="1045" y="849"/>
                  </a:lnTo>
                  <a:lnTo>
                    <a:pt x="1047" y="843"/>
                  </a:lnTo>
                  <a:lnTo>
                    <a:pt x="1044" y="845"/>
                  </a:lnTo>
                  <a:lnTo>
                    <a:pt x="1039" y="840"/>
                  </a:lnTo>
                  <a:lnTo>
                    <a:pt x="1040" y="837"/>
                  </a:lnTo>
                  <a:lnTo>
                    <a:pt x="1040" y="836"/>
                  </a:lnTo>
                  <a:lnTo>
                    <a:pt x="1038" y="834"/>
                  </a:lnTo>
                  <a:lnTo>
                    <a:pt x="1036" y="838"/>
                  </a:lnTo>
                  <a:lnTo>
                    <a:pt x="1032" y="832"/>
                  </a:lnTo>
                  <a:lnTo>
                    <a:pt x="1036" y="828"/>
                  </a:lnTo>
                  <a:lnTo>
                    <a:pt x="1040" y="831"/>
                  </a:lnTo>
                  <a:lnTo>
                    <a:pt x="1046" y="828"/>
                  </a:lnTo>
                  <a:lnTo>
                    <a:pt x="1041" y="828"/>
                  </a:lnTo>
                  <a:lnTo>
                    <a:pt x="1037" y="825"/>
                  </a:lnTo>
                  <a:lnTo>
                    <a:pt x="1041" y="822"/>
                  </a:lnTo>
                  <a:lnTo>
                    <a:pt x="1038" y="821"/>
                  </a:lnTo>
                  <a:lnTo>
                    <a:pt x="1039" y="816"/>
                  </a:lnTo>
                  <a:lnTo>
                    <a:pt x="1044" y="815"/>
                  </a:lnTo>
                  <a:lnTo>
                    <a:pt x="1038" y="814"/>
                  </a:lnTo>
                  <a:lnTo>
                    <a:pt x="1037" y="810"/>
                  </a:lnTo>
                  <a:lnTo>
                    <a:pt x="1039" y="808"/>
                  </a:lnTo>
                  <a:lnTo>
                    <a:pt x="1049" y="822"/>
                  </a:lnTo>
                  <a:lnTo>
                    <a:pt x="1043" y="805"/>
                  </a:lnTo>
                  <a:lnTo>
                    <a:pt x="1045" y="799"/>
                  </a:lnTo>
                  <a:lnTo>
                    <a:pt x="1053" y="805"/>
                  </a:lnTo>
                  <a:lnTo>
                    <a:pt x="1045" y="799"/>
                  </a:lnTo>
                  <a:lnTo>
                    <a:pt x="1045" y="798"/>
                  </a:lnTo>
                  <a:lnTo>
                    <a:pt x="1039" y="803"/>
                  </a:lnTo>
                  <a:lnTo>
                    <a:pt x="1039" y="795"/>
                  </a:lnTo>
                  <a:lnTo>
                    <a:pt x="1041" y="793"/>
                  </a:lnTo>
                  <a:lnTo>
                    <a:pt x="1043" y="797"/>
                  </a:lnTo>
                  <a:lnTo>
                    <a:pt x="1044" y="793"/>
                  </a:lnTo>
                  <a:lnTo>
                    <a:pt x="1043" y="791"/>
                  </a:lnTo>
                  <a:lnTo>
                    <a:pt x="1046" y="787"/>
                  </a:lnTo>
                  <a:lnTo>
                    <a:pt x="1038" y="793"/>
                  </a:lnTo>
                  <a:lnTo>
                    <a:pt x="1037" y="786"/>
                  </a:lnTo>
                  <a:lnTo>
                    <a:pt x="1040" y="778"/>
                  </a:lnTo>
                  <a:lnTo>
                    <a:pt x="1043" y="777"/>
                  </a:lnTo>
                  <a:lnTo>
                    <a:pt x="1044" y="773"/>
                  </a:lnTo>
                  <a:lnTo>
                    <a:pt x="1047" y="769"/>
                  </a:lnTo>
                  <a:lnTo>
                    <a:pt x="1050" y="770"/>
                  </a:lnTo>
                  <a:lnTo>
                    <a:pt x="1046" y="769"/>
                  </a:lnTo>
                  <a:lnTo>
                    <a:pt x="1037" y="780"/>
                  </a:lnTo>
                  <a:lnTo>
                    <a:pt x="1032" y="770"/>
                  </a:lnTo>
                  <a:lnTo>
                    <a:pt x="1027" y="767"/>
                  </a:lnTo>
                  <a:lnTo>
                    <a:pt x="1029" y="762"/>
                  </a:lnTo>
                  <a:lnTo>
                    <a:pt x="1028" y="752"/>
                  </a:lnTo>
                  <a:lnTo>
                    <a:pt x="1029" y="754"/>
                  </a:lnTo>
                  <a:lnTo>
                    <a:pt x="1031" y="746"/>
                  </a:lnTo>
                  <a:lnTo>
                    <a:pt x="1028" y="749"/>
                  </a:lnTo>
                  <a:lnTo>
                    <a:pt x="1028" y="743"/>
                  </a:lnTo>
                  <a:lnTo>
                    <a:pt x="1029" y="737"/>
                  </a:lnTo>
                  <a:lnTo>
                    <a:pt x="1030" y="736"/>
                  </a:lnTo>
                  <a:lnTo>
                    <a:pt x="1030" y="722"/>
                  </a:lnTo>
                  <a:lnTo>
                    <a:pt x="1032" y="719"/>
                  </a:lnTo>
                  <a:lnTo>
                    <a:pt x="1035" y="714"/>
                  </a:lnTo>
                  <a:lnTo>
                    <a:pt x="1032" y="717"/>
                  </a:lnTo>
                  <a:lnTo>
                    <a:pt x="1030" y="720"/>
                  </a:lnTo>
                  <a:lnTo>
                    <a:pt x="1028" y="719"/>
                  </a:lnTo>
                  <a:lnTo>
                    <a:pt x="1030" y="725"/>
                  </a:lnTo>
                  <a:lnTo>
                    <a:pt x="1029" y="731"/>
                  </a:lnTo>
                  <a:lnTo>
                    <a:pt x="1028" y="725"/>
                  </a:lnTo>
                  <a:lnTo>
                    <a:pt x="1026" y="722"/>
                  </a:lnTo>
                  <a:lnTo>
                    <a:pt x="1027" y="730"/>
                  </a:lnTo>
                  <a:lnTo>
                    <a:pt x="1024" y="736"/>
                  </a:lnTo>
                  <a:lnTo>
                    <a:pt x="1023" y="751"/>
                  </a:lnTo>
                  <a:lnTo>
                    <a:pt x="1021" y="752"/>
                  </a:lnTo>
                  <a:lnTo>
                    <a:pt x="1021" y="761"/>
                  </a:lnTo>
                  <a:lnTo>
                    <a:pt x="1018" y="770"/>
                  </a:lnTo>
                  <a:lnTo>
                    <a:pt x="1013" y="766"/>
                  </a:lnTo>
                  <a:lnTo>
                    <a:pt x="1014" y="756"/>
                  </a:lnTo>
                  <a:lnTo>
                    <a:pt x="1012" y="760"/>
                  </a:lnTo>
                  <a:lnTo>
                    <a:pt x="1010" y="756"/>
                  </a:lnTo>
                  <a:lnTo>
                    <a:pt x="1003" y="755"/>
                  </a:lnTo>
                  <a:lnTo>
                    <a:pt x="1005" y="752"/>
                  </a:lnTo>
                  <a:lnTo>
                    <a:pt x="1004" y="751"/>
                  </a:lnTo>
                  <a:lnTo>
                    <a:pt x="1006" y="752"/>
                  </a:lnTo>
                  <a:lnTo>
                    <a:pt x="1007" y="748"/>
                  </a:lnTo>
                  <a:lnTo>
                    <a:pt x="1009" y="746"/>
                  </a:lnTo>
                  <a:lnTo>
                    <a:pt x="1007" y="734"/>
                  </a:lnTo>
                  <a:lnTo>
                    <a:pt x="1015" y="734"/>
                  </a:lnTo>
                  <a:lnTo>
                    <a:pt x="1012" y="732"/>
                  </a:lnTo>
                  <a:lnTo>
                    <a:pt x="1009" y="733"/>
                  </a:lnTo>
                  <a:lnTo>
                    <a:pt x="1011" y="731"/>
                  </a:lnTo>
                  <a:lnTo>
                    <a:pt x="1010" y="725"/>
                  </a:lnTo>
                  <a:lnTo>
                    <a:pt x="1009" y="728"/>
                  </a:lnTo>
                  <a:lnTo>
                    <a:pt x="1006" y="728"/>
                  </a:lnTo>
                  <a:lnTo>
                    <a:pt x="1009" y="730"/>
                  </a:lnTo>
                  <a:lnTo>
                    <a:pt x="1007" y="733"/>
                  </a:lnTo>
                  <a:lnTo>
                    <a:pt x="1003" y="737"/>
                  </a:lnTo>
                  <a:lnTo>
                    <a:pt x="1001" y="732"/>
                  </a:lnTo>
                  <a:lnTo>
                    <a:pt x="1004" y="733"/>
                  </a:lnTo>
                  <a:lnTo>
                    <a:pt x="1000" y="730"/>
                  </a:lnTo>
                  <a:lnTo>
                    <a:pt x="1002" y="725"/>
                  </a:lnTo>
                  <a:lnTo>
                    <a:pt x="1000" y="726"/>
                  </a:lnTo>
                  <a:lnTo>
                    <a:pt x="998" y="720"/>
                  </a:lnTo>
                  <a:lnTo>
                    <a:pt x="998" y="726"/>
                  </a:lnTo>
                  <a:lnTo>
                    <a:pt x="997" y="726"/>
                  </a:lnTo>
                  <a:lnTo>
                    <a:pt x="992" y="714"/>
                  </a:lnTo>
                  <a:lnTo>
                    <a:pt x="993" y="721"/>
                  </a:lnTo>
                  <a:lnTo>
                    <a:pt x="989" y="721"/>
                  </a:lnTo>
                  <a:lnTo>
                    <a:pt x="986" y="723"/>
                  </a:lnTo>
                  <a:lnTo>
                    <a:pt x="990" y="722"/>
                  </a:lnTo>
                  <a:lnTo>
                    <a:pt x="997" y="728"/>
                  </a:lnTo>
                  <a:lnTo>
                    <a:pt x="998" y="732"/>
                  </a:lnTo>
                  <a:lnTo>
                    <a:pt x="996" y="730"/>
                  </a:lnTo>
                  <a:lnTo>
                    <a:pt x="996" y="736"/>
                  </a:lnTo>
                  <a:lnTo>
                    <a:pt x="997" y="738"/>
                  </a:lnTo>
                  <a:lnTo>
                    <a:pt x="997" y="733"/>
                  </a:lnTo>
                  <a:lnTo>
                    <a:pt x="1000" y="738"/>
                  </a:lnTo>
                  <a:lnTo>
                    <a:pt x="995" y="739"/>
                  </a:lnTo>
                  <a:lnTo>
                    <a:pt x="998" y="742"/>
                  </a:lnTo>
                  <a:lnTo>
                    <a:pt x="1001" y="739"/>
                  </a:lnTo>
                  <a:lnTo>
                    <a:pt x="1002" y="745"/>
                  </a:lnTo>
                  <a:lnTo>
                    <a:pt x="1000" y="746"/>
                  </a:lnTo>
                  <a:lnTo>
                    <a:pt x="1002" y="748"/>
                  </a:lnTo>
                  <a:lnTo>
                    <a:pt x="1001" y="754"/>
                  </a:lnTo>
                  <a:lnTo>
                    <a:pt x="998" y="756"/>
                  </a:lnTo>
                  <a:lnTo>
                    <a:pt x="994" y="755"/>
                  </a:lnTo>
                  <a:lnTo>
                    <a:pt x="995" y="750"/>
                  </a:lnTo>
                  <a:lnTo>
                    <a:pt x="992" y="746"/>
                  </a:lnTo>
                  <a:lnTo>
                    <a:pt x="990" y="749"/>
                  </a:lnTo>
                  <a:lnTo>
                    <a:pt x="989" y="749"/>
                  </a:lnTo>
                  <a:lnTo>
                    <a:pt x="990" y="751"/>
                  </a:lnTo>
                  <a:lnTo>
                    <a:pt x="993" y="751"/>
                  </a:lnTo>
                  <a:lnTo>
                    <a:pt x="992" y="755"/>
                  </a:lnTo>
                  <a:lnTo>
                    <a:pt x="988" y="750"/>
                  </a:lnTo>
                  <a:lnTo>
                    <a:pt x="987" y="750"/>
                  </a:lnTo>
                  <a:lnTo>
                    <a:pt x="987" y="755"/>
                  </a:lnTo>
                  <a:lnTo>
                    <a:pt x="985" y="755"/>
                  </a:lnTo>
                  <a:lnTo>
                    <a:pt x="984" y="752"/>
                  </a:lnTo>
                  <a:lnTo>
                    <a:pt x="986" y="751"/>
                  </a:lnTo>
                  <a:lnTo>
                    <a:pt x="983" y="749"/>
                  </a:lnTo>
                  <a:lnTo>
                    <a:pt x="983" y="745"/>
                  </a:lnTo>
                  <a:lnTo>
                    <a:pt x="981" y="748"/>
                  </a:lnTo>
                  <a:lnTo>
                    <a:pt x="981" y="744"/>
                  </a:lnTo>
                  <a:lnTo>
                    <a:pt x="978" y="744"/>
                  </a:lnTo>
                  <a:lnTo>
                    <a:pt x="971" y="728"/>
                  </a:lnTo>
                  <a:lnTo>
                    <a:pt x="977" y="728"/>
                  </a:lnTo>
                  <a:lnTo>
                    <a:pt x="971" y="727"/>
                  </a:lnTo>
                  <a:lnTo>
                    <a:pt x="969" y="716"/>
                  </a:lnTo>
                  <a:lnTo>
                    <a:pt x="970" y="711"/>
                  </a:lnTo>
                  <a:lnTo>
                    <a:pt x="967" y="701"/>
                  </a:lnTo>
                  <a:lnTo>
                    <a:pt x="961" y="696"/>
                  </a:lnTo>
                  <a:lnTo>
                    <a:pt x="963" y="697"/>
                  </a:lnTo>
                  <a:lnTo>
                    <a:pt x="966" y="695"/>
                  </a:lnTo>
                  <a:lnTo>
                    <a:pt x="961" y="695"/>
                  </a:lnTo>
                  <a:lnTo>
                    <a:pt x="953" y="681"/>
                  </a:lnTo>
                  <a:lnTo>
                    <a:pt x="954" y="683"/>
                  </a:lnTo>
                  <a:lnTo>
                    <a:pt x="954" y="679"/>
                  </a:lnTo>
                  <a:lnTo>
                    <a:pt x="952" y="679"/>
                  </a:lnTo>
                  <a:lnTo>
                    <a:pt x="944" y="666"/>
                  </a:lnTo>
                  <a:lnTo>
                    <a:pt x="951" y="664"/>
                  </a:lnTo>
                  <a:lnTo>
                    <a:pt x="955" y="662"/>
                  </a:lnTo>
                  <a:lnTo>
                    <a:pt x="955" y="652"/>
                  </a:lnTo>
                  <a:lnTo>
                    <a:pt x="960" y="650"/>
                  </a:lnTo>
                  <a:lnTo>
                    <a:pt x="962" y="657"/>
                  </a:lnTo>
                  <a:lnTo>
                    <a:pt x="959" y="662"/>
                  </a:lnTo>
                  <a:lnTo>
                    <a:pt x="958" y="668"/>
                  </a:lnTo>
                  <a:lnTo>
                    <a:pt x="955" y="668"/>
                  </a:lnTo>
                  <a:lnTo>
                    <a:pt x="957" y="669"/>
                  </a:lnTo>
                  <a:lnTo>
                    <a:pt x="959" y="668"/>
                  </a:lnTo>
                  <a:lnTo>
                    <a:pt x="961" y="658"/>
                  </a:lnTo>
                  <a:lnTo>
                    <a:pt x="969" y="663"/>
                  </a:lnTo>
                  <a:lnTo>
                    <a:pt x="963" y="657"/>
                  </a:lnTo>
                  <a:lnTo>
                    <a:pt x="961" y="646"/>
                  </a:lnTo>
                  <a:lnTo>
                    <a:pt x="958" y="650"/>
                  </a:lnTo>
                  <a:lnTo>
                    <a:pt x="951" y="654"/>
                  </a:lnTo>
                  <a:lnTo>
                    <a:pt x="936" y="652"/>
                  </a:lnTo>
                  <a:lnTo>
                    <a:pt x="927" y="642"/>
                  </a:lnTo>
                  <a:lnTo>
                    <a:pt x="919" y="633"/>
                  </a:lnTo>
                  <a:lnTo>
                    <a:pt x="925" y="631"/>
                  </a:lnTo>
                  <a:lnTo>
                    <a:pt x="927" y="627"/>
                  </a:lnTo>
                  <a:lnTo>
                    <a:pt x="926" y="623"/>
                  </a:lnTo>
                  <a:lnTo>
                    <a:pt x="924" y="623"/>
                  </a:lnTo>
                  <a:lnTo>
                    <a:pt x="924" y="628"/>
                  </a:lnTo>
                  <a:lnTo>
                    <a:pt x="916" y="627"/>
                  </a:lnTo>
                  <a:lnTo>
                    <a:pt x="899" y="610"/>
                  </a:lnTo>
                  <a:lnTo>
                    <a:pt x="874" y="602"/>
                  </a:lnTo>
                  <a:lnTo>
                    <a:pt x="869" y="597"/>
                  </a:lnTo>
                  <a:lnTo>
                    <a:pt x="873" y="598"/>
                  </a:lnTo>
                  <a:lnTo>
                    <a:pt x="870" y="591"/>
                  </a:lnTo>
                  <a:lnTo>
                    <a:pt x="873" y="590"/>
                  </a:lnTo>
                  <a:lnTo>
                    <a:pt x="865" y="585"/>
                  </a:lnTo>
                  <a:lnTo>
                    <a:pt x="865" y="580"/>
                  </a:lnTo>
                  <a:lnTo>
                    <a:pt x="860" y="576"/>
                  </a:lnTo>
                  <a:lnTo>
                    <a:pt x="866" y="572"/>
                  </a:lnTo>
                  <a:lnTo>
                    <a:pt x="867" y="570"/>
                  </a:lnTo>
                  <a:lnTo>
                    <a:pt x="865" y="570"/>
                  </a:lnTo>
                  <a:lnTo>
                    <a:pt x="872" y="563"/>
                  </a:lnTo>
                  <a:lnTo>
                    <a:pt x="876" y="563"/>
                  </a:lnTo>
                  <a:lnTo>
                    <a:pt x="872" y="563"/>
                  </a:lnTo>
                  <a:lnTo>
                    <a:pt x="869" y="566"/>
                  </a:lnTo>
                  <a:lnTo>
                    <a:pt x="857" y="570"/>
                  </a:lnTo>
                  <a:lnTo>
                    <a:pt x="854" y="569"/>
                  </a:lnTo>
                  <a:lnTo>
                    <a:pt x="850" y="561"/>
                  </a:lnTo>
                  <a:lnTo>
                    <a:pt x="844" y="558"/>
                  </a:lnTo>
                  <a:lnTo>
                    <a:pt x="856" y="554"/>
                  </a:lnTo>
                  <a:lnTo>
                    <a:pt x="850" y="552"/>
                  </a:lnTo>
                  <a:lnTo>
                    <a:pt x="851" y="552"/>
                  </a:lnTo>
                  <a:lnTo>
                    <a:pt x="850" y="551"/>
                  </a:lnTo>
                  <a:lnTo>
                    <a:pt x="851" y="550"/>
                  </a:lnTo>
                  <a:lnTo>
                    <a:pt x="848" y="551"/>
                  </a:lnTo>
                  <a:lnTo>
                    <a:pt x="850" y="549"/>
                  </a:lnTo>
                  <a:lnTo>
                    <a:pt x="843" y="548"/>
                  </a:lnTo>
                  <a:lnTo>
                    <a:pt x="850" y="546"/>
                  </a:lnTo>
                  <a:lnTo>
                    <a:pt x="850" y="544"/>
                  </a:lnTo>
                  <a:lnTo>
                    <a:pt x="844" y="544"/>
                  </a:lnTo>
                  <a:lnTo>
                    <a:pt x="844" y="541"/>
                  </a:lnTo>
                  <a:lnTo>
                    <a:pt x="839" y="543"/>
                  </a:lnTo>
                  <a:lnTo>
                    <a:pt x="837" y="540"/>
                  </a:lnTo>
                  <a:lnTo>
                    <a:pt x="837" y="538"/>
                  </a:lnTo>
                  <a:lnTo>
                    <a:pt x="850" y="541"/>
                  </a:lnTo>
                  <a:lnTo>
                    <a:pt x="849" y="538"/>
                  </a:lnTo>
                  <a:lnTo>
                    <a:pt x="844" y="539"/>
                  </a:lnTo>
                  <a:lnTo>
                    <a:pt x="840" y="535"/>
                  </a:lnTo>
                  <a:lnTo>
                    <a:pt x="841" y="533"/>
                  </a:lnTo>
                  <a:lnTo>
                    <a:pt x="840" y="529"/>
                  </a:lnTo>
                  <a:lnTo>
                    <a:pt x="843" y="532"/>
                  </a:lnTo>
                  <a:lnTo>
                    <a:pt x="842" y="528"/>
                  </a:lnTo>
                  <a:lnTo>
                    <a:pt x="844" y="527"/>
                  </a:lnTo>
                  <a:lnTo>
                    <a:pt x="846" y="528"/>
                  </a:lnTo>
                  <a:lnTo>
                    <a:pt x="846" y="526"/>
                  </a:lnTo>
                  <a:lnTo>
                    <a:pt x="852" y="529"/>
                  </a:lnTo>
                  <a:lnTo>
                    <a:pt x="852" y="527"/>
                  </a:lnTo>
                  <a:lnTo>
                    <a:pt x="848" y="523"/>
                  </a:lnTo>
                  <a:lnTo>
                    <a:pt x="837" y="527"/>
                  </a:lnTo>
                  <a:lnTo>
                    <a:pt x="835" y="526"/>
                  </a:lnTo>
                  <a:lnTo>
                    <a:pt x="838" y="523"/>
                  </a:lnTo>
                  <a:lnTo>
                    <a:pt x="835" y="522"/>
                  </a:lnTo>
                  <a:lnTo>
                    <a:pt x="833" y="525"/>
                  </a:lnTo>
                  <a:lnTo>
                    <a:pt x="833" y="521"/>
                  </a:lnTo>
                  <a:lnTo>
                    <a:pt x="832" y="521"/>
                  </a:lnTo>
                  <a:lnTo>
                    <a:pt x="831" y="523"/>
                  </a:lnTo>
                  <a:lnTo>
                    <a:pt x="827" y="525"/>
                  </a:lnTo>
                  <a:lnTo>
                    <a:pt x="826" y="522"/>
                  </a:lnTo>
                  <a:lnTo>
                    <a:pt x="830" y="520"/>
                  </a:lnTo>
                  <a:lnTo>
                    <a:pt x="827" y="520"/>
                  </a:lnTo>
                  <a:lnTo>
                    <a:pt x="829" y="519"/>
                  </a:lnTo>
                  <a:lnTo>
                    <a:pt x="825" y="521"/>
                  </a:lnTo>
                  <a:lnTo>
                    <a:pt x="830" y="515"/>
                  </a:lnTo>
                  <a:lnTo>
                    <a:pt x="830" y="511"/>
                  </a:lnTo>
                  <a:lnTo>
                    <a:pt x="826" y="516"/>
                  </a:lnTo>
                  <a:lnTo>
                    <a:pt x="825" y="515"/>
                  </a:lnTo>
                  <a:lnTo>
                    <a:pt x="825" y="516"/>
                  </a:lnTo>
                  <a:lnTo>
                    <a:pt x="823" y="522"/>
                  </a:lnTo>
                  <a:lnTo>
                    <a:pt x="821" y="520"/>
                  </a:lnTo>
                  <a:lnTo>
                    <a:pt x="823" y="517"/>
                  </a:lnTo>
                  <a:lnTo>
                    <a:pt x="818" y="520"/>
                  </a:lnTo>
                  <a:lnTo>
                    <a:pt x="820" y="521"/>
                  </a:lnTo>
                  <a:lnTo>
                    <a:pt x="817" y="520"/>
                  </a:lnTo>
                  <a:lnTo>
                    <a:pt x="816" y="514"/>
                  </a:lnTo>
                  <a:lnTo>
                    <a:pt x="829" y="508"/>
                  </a:lnTo>
                  <a:lnTo>
                    <a:pt x="827" y="507"/>
                  </a:lnTo>
                  <a:lnTo>
                    <a:pt x="830" y="504"/>
                  </a:lnTo>
                  <a:lnTo>
                    <a:pt x="817" y="510"/>
                  </a:lnTo>
                  <a:lnTo>
                    <a:pt x="818" y="505"/>
                  </a:lnTo>
                  <a:lnTo>
                    <a:pt x="812" y="505"/>
                  </a:lnTo>
                  <a:lnTo>
                    <a:pt x="813" y="505"/>
                  </a:lnTo>
                  <a:lnTo>
                    <a:pt x="811" y="508"/>
                  </a:lnTo>
                  <a:lnTo>
                    <a:pt x="817" y="508"/>
                  </a:lnTo>
                  <a:lnTo>
                    <a:pt x="813" y="511"/>
                  </a:lnTo>
                  <a:lnTo>
                    <a:pt x="812" y="509"/>
                  </a:lnTo>
                  <a:lnTo>
                    <a:pt x="812" y="511"/>
                  </a:lnTo>
                  <a:lnTo>
                    <a:pt x="809" y="515"/>
                  </a:lnTo>
                  <a:lnTo>
                    <a:pt x="807" y="513"/>
                  </a:lnTo>
                  <a:lnTo>
                    <a:pt x="807" y="515"/>
                  </a:lnTo>
                  <a:lnTo>
                    <a:pt x="800" y="511"/>
                  </a:lnTo>
                  <a:lnTo>
                    <a:pt x="806" y="514"/>
                  </a:lnTo>
                  <a:lnTo>
                    <a:pt x="800" y="514"/>
                  </a:lnTo>
                  <a:lnTo>
                    <a:pt x="800" y="515"/>
                  </a:lnTo>
                  <a:lnTo>
                    <a:pt x="798" y="517"/>
                  </a:lnTo>
                  <a:lnTo>
                    <a:pt x="806" y="516"/>
                  </a:lnTo>
                  <a:lnTo>
                    <a:pt x="801" y="522"/>
                  </a:lnTo>
                  <a:lnTo>
                    <a:pt x="808" y="519"/>
                  </a:lnTo>
                  <a:lnTo>
                    <a:pt x="806" y="525"/>
                  </a:lnTo>
                  <a:lnTo>
                    <a:pt x="801" y="527"/>
                  </a:lnTo>
                  <a:lnTo>
                    <a:pt x="799" y="523"/>
                  </a:lnTo>
                  <a:lnTo>
                    <a:pt x="794" y="526"/>
                  </a:lnTo>
                  <a:lnTo>
                    <a:pt x="792" y="526"/>
                  </a:lnTo>
                  <a:lnTo>
                    <a:pt x="794" y="526"/>
                  </a:lnTo>
                  <a:lnTo>
                    <a:pt x="799" y="525"/>
                  </a:lnTo>
                  <a:lnTo>
                    <a:pt x="800" y="531"/>
                  </a:lnTo>
                  <a:lnTo>
                    <a:pt x="803" y="528"/>
                  </a:lnTo>
                  <a:lnTo>
                    <a:pt x="805" y="527"/>
                  </a:lnTo>
                  <a:lnTo>
                    <a:pt x="804" y="529"/>
                  </a:lnTo>
                  <a:lnTo>
                    <a:pt x="807" y="527"/>
                  </a:lnTo>
                  <a:lnTo>
                    <a:pt x="807" y="534"/>
                  </a:lnTo>
                  <a:lnTo>
                    <a:pt x="803" y="535"/>
                  </a:lnTo>
                  <a:lnTo>
                    <a:pt x="801" y="533"/>
                  </a:lnTo>
                  <a:lnTo>
                    <a:pt x="800" y="537"/>
                  </a:lnTo>
                  <a:lnTo>
                    <a:pt x="799" y="534"/>
                  </a:lnTo>
                  <a:lnTo>
                    <a:pt x="799" y="535"/>
                  </a:lnTo>
                  <a:lnTo>
                    <a:pt x="795" y="538"/>
                  </a:lnTo>
                  <a:lnTo>
                    <a:pt x="795" y="535"/>
                  </a:lnTo>
                  <a:lnTo>
                    <a:pt x="794" y="538"/>
                  </a:lnTo>
                  <a:lnTo>
                    <a:pt x="791" y="539"/>
                  </a:lnTo>
                  <a:lnTo>
                    <a:pt x="797" y="539"/>
                  </a:lnTo>
                  <a:lnTo>
                    <a:pt x="796" y="540"/>
                  </a:lnTo>
                  <a:lnTo>
                    <a:pt x="797" y="541"/>
                  </a:lnTo>
                  <a:lnTo>
                    <a:pt x="795" y="544"/>
                  </a:lnTo>
                  <a:lnTo>
                    <a:pt x="798" y="541"/>
                  </a:lnTo>
                  <a:lnTo>
                    <a:pt x="795" y="544"/>
                  </a:lnTo>
                  <a:lnTo>
                    <a:pt x="794" y="541"/>
                  </a:lnTo>
                  <a:lnTo>
                    <a:pt x="788" y="545"/>
                  </a:lnTo>
                  <a:lnTo>
                    <a:pt x="786" y="549"/>
                  </a:lnTo>
                  <a:lnTo>
                    <a:pt x="786" y="544"/>
                  </a:lnTo>
                  <a:lnTo>
                    <a:pt x="784" y="548"/>
                  </a:lnTo>
                  <a:lnTo>
                    <a:pt x="783" y="548"/>
                  </a:lnTo>
                  <a:lnTo>
                    <a:pt x="781" y="548"/>
                  </a:lnTo>
                  <a:lnTo>
                    <a:pt x="774" y="540"/>
                  </a:lnTo>
                  <a:lnTo>
                    <a:pt x="774" y="539"/>
                  </a:lnTo>
                  <a:lnTo>
                    <a:pt x="777" y="537"/>
                  </a:lnTo>
                  <a:lnTo>
                    <a:pt x="775" y="537"/>
                  </a:lnTo>
                  <a:lnTo>
                    <a:pt x="767" y="541"/>
                  </a:lnTo>
                  <a:lnTo>
                    <a:pt x="771" y="535"/>
                  </a:lnTo>
                  <a:lnTo>
                    <a:pt x="771" y="529"/>
                  </a:lnTo>
                  <a:lnTo>
                    <a:pt x="769" y="534"/>
                  </a:lnTo>
                  <a:lnTo>
                    <a:pt x="761" y="539"/>
                  </a:lnTo>
                  <a:lnTo>
                    <a:pt x="760" y="544"/>
                  </a:lnTo>
                  <a:lnTo>
                    <a:pt x="758" y="541"/>
                  </a:lnTo>
                  <a:lnTo>
                    <a:pt x="762" y="535"/>
                  </a:lnTo>
                  <a:lnTo>
                    <a:pt x="762" y="532"/>
                  </a:lnTo>
                  <a:lnTo>
                    <a:pt x="758" y="537"/>
                  </a:lnTo>
                  <a:lnTo>
                    <a:pt x="756" y="534"/>
                  </a:lnTo>
                  <a:lnTo>
                    <a:pt x="757" y="539"/>
                  </a:lnTo>
                  <a:lnTo>
                    <a:pt x="754" y="544"/>
                  </a:lnTo>
                  <a:lnTo>
                    <a:pt x="752" y="534"/>
                  </a:lnTo>
                  <a:lnTo>
                    <a:pt x="753" y="539"/>
                  </a:lnTo>
                  <a:lnTo>
                    <a:pt x="751" y="540"/>
                  </a:lnTo>
                  <a:lnTo>
                    <a:pt x="748" y="541"/>
                  </a:lnTo>
                  <a:lnTo>
                    <a:pt x="748" y="538"/>
                  </a:lnTo>
                  <a:lnTo>
                    <a:pt x="746" y="543"/>
                  </a:lnTo>
                  <a:lnTo>
                    <a:pt x="745" y="540"/>
                  </a:lnTo>
                  <a:lnTo>
                    <a:pt x="743" y="544"/>
                  </a:lnTo>
                  <a:lnTo>
                    <a:pt x="738" y="544"/>
                  </a:lnTo>
                  <a:lnTo>
                    <a:pt x="746" y="535"/>
                  </a:lnTo>
                  <a:lnTo>
                    <a:pt x="736" y="543"/>
                  </a:lnTo>
                  <a:lnTo>
                    <a:pt x="736" y="539"/>
                  </a:lnTo>
                  <a:lnTo>
                    <a:pt x="739" y="537"/>
                  </a:lnTo>
                  <a:lnTo>
                    <a:pt x="735" y="537"/>
                  </a:lnTo>
                  <a:lnTo>
                    <a:pt x="735" y="540"/>
                  </a:lnTo>
                  <a:lnTo>
                    <a:pt x="732" y="540"/>
                  </a:lnTo>
                  <a:lnTo>
                    <a:pt x="732" y="541"/>
                  </a:lnTo>
                  <a:lnTo>
                    <a:pt x="723" y="543"/>
                  </a:lnTo>
                  <a:lnTo>
                    <a:pt x="723" y="545"/>
                  </a:lnTo>
                  <a:lnTo>
                    <a:pt x="720" y="546"/>
                  </a:lnTo>
                  <a:lnTo>
                    <a:pt x="721" y="541"/>
                  </a:lnTo>
                  <a:lnTo>
                    <a:pt x="718" y="538"/>
                  </a:lnTo>
                  <a:lnTo>
                    <a:pt x="718" y="544"/>
                  </a:lnTo>
                  <a:lnTo>
                    <a:pt x="713" y="538"/>
                  </a:lnTo>
                  <a:lnTo>
                    <a:pt x="705" y="538"/>
                  </a:lnTo>
                  <a:lnTo>
                    <a:pt x="705" y="535"/>
                  </a:lnTo>
                  <a:lnTo>
                    <a:pt x="703" y="531"/>
                  </a:lnTo>
                  <a:lnTo>
                    <a:pt x="705" y="528"/>
                  </a:lnTo>
                  <a:lnTo>
                    <a:pt x="707" y="529"/>
                  </a:lnTo>
                  <a:lnTo>
                    <a:pt x="707" y="526"/>
                  </a:lnTo>
                  <a:lnTo>
                    <a:pt x="713" y="526"/>
                  </a:lnTo>
                  <a:lnTo>
                    <a:pt x="719" y="532"/>
                  </a:lnTo>
                  <a:lnTo>
                    <a:pt x="720" y="527"/>
                  </a:lnTo>
                  <a:lnTo>
                    <a:pt x="726" y="528"/>
                  </a:lnTo>
                  <a:lnTo>
                    <a:pt x="727" y="526"/>
                  </a:lnTo>
                  <a:lnTo>
                    <a:pt x="734" y="523"/>
                  </a:lnTo>
                  <a:lnTo>
                    <a:pt x="722" y="522"/>
                  </a:lnTo>
                  <a:lnTo>
                    <a:pt x="721" y="522"/>
                  </a:lnTo>
                  <a:lnTo>
                    <a:pt x="721" y="525"/>
                  </a:lnTo>
                  <a:lnTo>
                    <a:pt x="717" y="513"/>
                  </a:lnTo>
                  <a:lnTo>
                    <a:pt x="727" y="504"/>
                  </a:lnTo>
                  <a:lnTo>
                    <a:pt x="736" y="500"/>
                  </a:lnTo>
                  <a:lnTo>
                    <a:pt x="740" y="494"/>
                  </a:lnTo>
                  <a:lnTo>
                    <a:pt x="743" y="494"/>
                  </a:lnTo>
                  <a:lnTo>
                    <a:pt x="747" y="490"/>
                  </a:lnTo>
                  <a:lnTo>
                    <a:pt x="749" y="480"/>
                  </a:lnTo>
                  <a:lnTo>
                    <a:pt x="757" y="482"/>
                  </a:lnTo>
                  <a:lnTo>
                    <a:pt x="774" y="481"/>
                  </a:lnTo>
                  <a:lnTo>
                    <a:pt x="778" y="491"/>
                  </a:lnTo>
                  <a:lnTo>
                    <a:pt x="784" y="491"/>
                  </a:lnTo>
                  <a:lnTo>
                    <a:pt x="796" y="505"/>
                  </a:lnTo>
                  <a:lnTo>
                    <a:pt x="796" y="500"/>
                  </a:lnTo>
                  <a:lnTo>
                    <a:pt x="791" y="498"/>
                  </a:lnTo>
                  <a:lnTo>
                    <a:pt x="783" y="480"/>
                  </a:lnTo>
                  <a:lnTo>
                    <a:pt x="797" y="475"/>
                  </a:lnTo>
                  <a:lnTo>
                    <a:pt x="807" y="478"/>
                  </a:lnTo>
                  <a:lnTo>
                    <a:pt x="798" y="473"/>
                  </a:lnTo>
                  <a:lnTo>
                    <a:pt x="792" y="474"/>
                  </a:lnTo>
                  <a:lnTo>
                    <a:pt x="787" y="478"/>
                  </a:lnTo>
                  <a:lnTo>
                    <a:pt x="779" y="472"/>
                  </a:lnTo>
                  <a:lnTo>
                    <a:pt x="780" y="466"/>
                  </a:lnTo>
                  <a:lnTo>
                    <a:pt x="778" y="469"/>
                  </a:lnTo>
                  <a:lnTo>
                    <a:pt x="769" y="467"/>
                  </a:lnTo>
                  <a:lnTo>
                    <a:pt x="769" y="468"/>
                  </a:lnTo>
                  <a:lnTo>
                    <a:pt x="762" y="470"/>
                  </a:lnTo>
                  <a:lnTo>
                    <a:pt x="747" y="469"/>
                  </a:lnTo>
                  <a:lnTo>
                    <a:pt x="745" y="472"/>
                  </a:lnTo>
                  <a:lnTo>
                    <a:pt x="744" y="476"/>
                  </a:lnTo>
                  <a:lnTo>
                    <a:pt x="741" y="473"/>
                  </a:lnTo>
                  <a:lnTo>
                    <a:pt x="736" y="474"/>
                  </a:lnTo>
                  <a:lnTo>
                    <a:pt x="727" y="478"/>
                  </a:lnTo>
                  <a:lnTo>
                    <a:pt x="724" y="480"/>
                  </a:lnTo>
                  <a:lnTo>
                    <a:pt x="726" y="482"/>
                  </a:lnTo>
                  <a:lnTo>
                    <a:pt x="720" y="484"/>
                  </a:lnTo>
                  <a:lnTo>
                    <a:pt x="714" y="485"/>
                  </a:lnTo>
                  <a:lnTo>
                    <a:pt x="711" y="480"/>
                  </a:lnTo>
                  <a:lnTo>
                    <a:pt x="711" y="476"/>
                  </a:lnTo>
                  <a:lnTo>
                    <a:pt x="707" y="475"/>
                  </a:lnTo>
                  <a:lnTo>
                    <a:pt x="711" y="478"/>
                  </a:lnTo>
                  <a:lnTo>
                    <a:pt x="710" y="480"/>
                  </a:lnTo>
                  <a:lnTo>
                    <a:pt x="712" y="490"/>
                  </a:lnTo>
                  <a:lnTo>
                    <a:pt x="705" y="494"/>
                  </a:lnTo>
                  <a:lnTo>
                    <a:pt x="695" y="490"/>
                  </a:lnTo>
                  <a:lnTo>
                    <a:pt x="693" y="491"/>
                  </a:lnTo>
                  <a:lnTo>
                    <a:pt x="697" y="494"/>
                  </a:lnTo>
                  <a:lnTo>
                    <a:pt x="694" y="498"/>
                  </a:lnTo>
                  <a:lnTo>
                    <a:pt x="689" y="498"/>
                  </a:lnTo>
                  <a:lnTo>
                    <a:pt x="686" y="496"/>
                  </a:lnTo>
                  <a:lnTo>
                    <a:pt x="689" y="494"/>
                  </a:lnTo>
                  <a:lnTo>
                    <a:pt x="688" y="490"/>
                  </a:lnTo>
                  <a:lnTo>
                    <a:pt x="684" y="494"/>
                  </a:lnTo>
                  <a:lnTo>
                    <a:pt x="683" y="494"/>
                  </a:lnTo>
                  <a:lnTo>
                    <a:pt x="684" y="492"/>
                  </a:lnTo>
                  <a:lnTo>
                    <a:pt x="680" y="492"/>
                  </a:lnTo>
                  <a:lnTo>
                    <a:pt x="681" y="496"/>
                  </a:lnTo>
                  <a:lnTo>
                    <a:pt x="680" y="497"/>
                  </a:lnTo>
                  <a:lnTo>
                    <a:pt x="675" y="493"/>
                  </a:lnTo>
                  <a:lnTo>
                    <a:pt x="676" y="496"/>
                  </a:lnTo>
                  <a:lnTo>
                    <a:pt x="674" y="499"/>
                  </a:lnTo>
                  <a:lnTo>
                    <a:pt x="666" y="497"/>
                  </a:lnTo>
                  <a:lnTo>
                    <a:pt x="668" y="499"/>
                  </a:lnTo>
                  <a:lnTo>
                    <a:pt x="664" y="499"/>
                  </a:lnTo>
                  <a:lnTo>
                    <a:pt x="661" y="503"/>
                  </a:lnTo>
                  <a:lnTo>
                    <a:pt x="657" y="504"/>
                  </a:lnTo>
                  <a:lnTo>
                    <a:pt x="658" y="507"/>
                  </a:lnTo>
                  <a:lnTo>
                    <a:pt x="655" y="510"/>
                  </a:lnTo>
                  <a:lnTo>
                    <a:pt x="660" y="509"/>
                  </a:lnTo>
                  <a:lnTo>
                    <a:pt x="666" y="515"/>
                  </a:lnTo>
                  <a:lnTo>
                    <a:pt x="669" y="522"/>
                  </a:lnTo>
                  <a:lnTo>
                    <a:pt x="668" y="528"/>
                  </a:lnTo>
                  <a:lnTo>
                    <a:pt x="667" y="527"/>
                  </a:lnTo>
                  <a:lnTo>
                    <a:pt x="668" y="529"/>
                  </a:lnTo>
                  <a:lnTo>
                    <a:pt x="668" y="528"/>
                  </a:lnTo>
                  <a:lnTo>
                    <a:pt x="666" y="528"/>
                  </a:lnTo>
                  <a:lnTo>
                    <a:pt x="661" y="532"/>
                  </a:lnTo>
                  <a:lnTo>
                    <a:pt x="657" y="533"/>
                  </a:lnTo>
                  <a:lnTo>
                    <a:pt x="650" y="529"/>
                  </a:lnTo>
                  <a:lnTo>
                    <a:pt x="646" y="532"/>
                  </a:lnTo>
                  <a:lnTo>
                    <a:pt x="646" y="533"/>
                  </a:lnTo>
                  <a:lnTo>
                    <a:pt x="643" y="532"/>
                  </a:lnTo>
                  <a:lnTo>
                    <a:pt x="642" y="538"/>
                  </a:lnTo>
                  <a:lnTo>
                    <a:pt x="633" y="535"/>
                  </a:lnTo>
                  <a:lnTo>
                    <a:pt x="637" y="539"/>
                  </a:lnTo>
                  <a:lnTo>
                    <a:pt x="635" y="539"/>
                  </a:lnTo>
                  <a:lnTo>
                    <a:pt x="635" y="541"/>
                  </a:lnTo>
                  <a:lnTo>
                    <a:pt x="634" y="541"/>
                  </a:lnTo>
                  <a:lnTo>
                    <a:pt x="632" y="540"/>
                  </a:lnTo>
                  <a:lnTo>
                    <a:pt x="632" y="544"/>
                  </a:lnTo>
                  <a:lnTo>
                    <a:pt x="631" y="541"/>
                  </a:lnTo>
                  <a:lnTo>
                    <a:pt x="628" y="544"/>
                  </a:lnTo>
                  <a:lnTo>
                    <a:pt x="628" y="538"/>
                  </a:lnTo>
                  <a:lnTo>
                    <a:pt x="626" y="541"/>
                  </a:lnTo>
                  <a:lnTo>
                    <a:pt x="625" y="539"/>
                  </a:lnTo>
                  <a:lnTo>
                    <a:pt x="624" y="541"/>
                  </a:lnTo>
                  <a:lnTo>
                    <a:pt x="623" y="543"/>
                  </a:lnTo>
                  <a:lnTo>
                    <a:pt x="621" y="540"/>
                  </a:lnTo>
                  <a:lnTo>
                    <a:pt x="618" y="541"/>
                  </a:lnTo>
                  <a:lnTo>
                    <a:pt x="614" y="537"/>
                  </a:lnTo>
                  <a:lnTo>
                    <a:pt x="610" y="538"/>
                  </a:lnTo>
                  <a:lnTo>
                    <a:pt x="609" y="541"/>
                  </a:lnTo>
                  <a:lnTo>
                    <a:pt x="603" y="539"/>
                  </a:lnTo>
                  <a:lnTo>
                    <a:pt x="601" y="544"/>
                  </a:lnTo>
                  <a:lnTo>
                    <a:pt x="597" y="538"/>
                  </a:lnTo>
                  <a:lnTo>
                    <a:pt x="594" y="540"/>
                  </a:lnTo>
                  <a:lnTo>
                    <a:pt x="594" y="543"/>
                  </a:lnTo>
                  <a:lnTo>
                    <a:pt x="590" y="540"/>
                  </a:lnTo>
                  <a:lnTo>
                    <a:pt x="588" y="545"/>
                  </a:lnTo>
                  <a:lnTo>
                    <a:pt x="583" y="539"/>
                  </a:lnTo>
                  <a:lnTo>
                    <a:pt x="582" y="541"/>
                  </a:lnTo>
                  <a:lnTo>
                    <a:pt x="581" y="540"/>
                  </a:lnTo>
                  <a:lnTo>
                    <a:pt x="580" y="545"/>
                  </a:lnTo>
                  <a:lnTo>
                    <a:pt x="577" y="540"/>
                  </a:lnTo>
                  <a:lnTo>
                    <a:pt x="566" y="541"/>
                  </a:lnTo>
                  <a:lnTo>
                    <a:pt x="565" y="544"/>
                  </a:lnTo>
                  <a:lnTo>
                    <a:pt x="569" y="546"/>
                  </a:lnTo>
                  <a:lnTo>
                    <a:pt x="566" y="548"/>
                  </a:lnTo>
                  <a:lnTo>
                    <a:pt x="566" y="549"/>
                  </a:lnTo>
                  <a:lnTo>
                    <a:pt x="566" y="550"/>
                  </a:lnTo>
                  <a:lnTo>
                    <a:pt x="565" y="551"/>
                  </a:lnTo>
                  <a:lnTo>
                    <a:pt x="563" y="551"/>
                  </a:lnTo>
                  <a:lnTo>
                    <a:pt x="560" y="552"/>
                  </a:lnTo>
                  <a:lnTo>
                    <a:pt x="557" y="551"/>
                  </a:lnTo>
                  <a:lnTo>
                    <a:pt x="557" y="555"/>
                  </a:lnTo>
                  <a:lnTo>
                    <a:pt x="555" y="549"/>
                  </a:lnTo>
                  <a:lnTo>
                    <a:pt x="550" y="554"/>
                  </a:lnTo>
                  <a:lnTo>
                    <a:pt x="549" y="549"/>
                  </a:lnTo>
                  <a:lnTo>
                    <a:pt x="548" y="552"/>
                  </a:lnTo>
                  <a:lnTo>
                    <a:pt x="542" y="552"/>
                  </a:lnTo>
                  <a:lnTo>
                    <a:pt x="541" y="550"/>
                  </a:lnTo>
                  <a:lnTo>
                    <a:pt x="541" y="552"/>
                  </a:lnTo>
                  <a:lnTo>
                    <a:pt x="539" y="552"/>
                  </a:lnTo>
                  <a:lnTo>
                    <a:pt x="537" y="546"/>
                  </a:lnTo>
                  <a:lnTo>
                    <a:pt x="535" y="550"/>
                  </a:lnTo>
                  <a:lnTo>
                    <a:pt x="530" y="549"/>
                  </a:lnTo>
                  <a:lnTo>
                    <a:pt x="531" y="552"/>
                  </a:lnTo>
                  <a:lnTo>
                    <a:pt x="530" y="555"/>
                  </a:lnTo>
                  <a:lnTo>
                    <a:pt x="525" y="552"/>
                  </a:lnTo>
                  <a:lnTo>
                    <a:pt x="525" y="548"/>
                  </a:lnTo>
                  <a:lnTo>
                    <a:pt x="516" y="548"/>
                  </a:lnTo>
                  <a:lnTo>
                    <a:pt x="515" y="549"/>
                  </a:lnTo>
                  <a:lnTo>
                    <a:pt x="521" y="551"/>
                  </a:lnTo>
                  <a:lnTo>
                    <a:pt x="518" y="555"/>
                  </a:lnTo>
                  <a:lnTo>
                    <a:pt x="514" y="549"/>
                  </a:lnTo>
                  <a:lnTo>
                    <a:pt x="513" y="551"/>
                  </a:lnTo>
                  <a:lnTo>
                    <a:pt x="507" y="548"/>
                  </a:lnTo>
                  <a:lnTo>
                    <a:pt x="498" y="550"/>
                  </a:lnTo>
                  <a:lnTo>
                    <a:pt x="499" y="552"/>
                  </a:lnTo>
                  <a:lnTo>
                    <a:pt x="500" y="550"/>
                  </a:lnTo>
                  <a:lnTo>
                    <a:pt x="504" y="550"/>
                  </a:lnTo>
                  <a:lnTo>
                    <a:pt x="506" y="556"/>
                  </a:lnTo>
                  <a:lnTo>
                    <a:pt x="501" y="555"/>
                  </a:lnTo>
                  <a:lnTo>
                    <a:pt x="501" y="558"/>
                  </a:lnTo>
                  <a:lnTo>
                    <a:pt x="507" y="560"/>
                  </a:lnTo>
                  <a:lnTo>
                    <a:pt x="499" y="561"/>
                  </a:lnTo>
                  <a:lnTo>
                    <a:pt x="499" y="557"/>
                  </a:lnTo>
                  <a:lnTo>
                    <a:pt x="497" y="562"/>
                  </a:lnTo>
                  <a:lnTo>
                    <a:pt x="496" y="560"/>
                  </a:lnTo>
                  <a:lnTo>
                    <a:pt x="494" y="564"/>
                  </a:lnTo>
                  <a:lnTo>
                    <a:pt x="492" y="561"/>
                  </a:lnTo>
                  <a:lnTo>
                    <a:pt x="495" y="561"/>
                  </a:lnTo>
                  <a:lnTo>
                    <a:pt x="492" y="560"/>
                  </a:lnTo>
                  <a:lnTo>
                    <a:pt x="494" y="557"/>
                  </a:lnTo>
                  <a:lnTo>
                    <a:pt x="499" y="556"/>
                  </a:lnTo>
                  <a:lnTo>
                    <a:pt x="496" y="554"/>
                  </a:lnTo>
                  <a:lnTo>
                    <a:pt x="496" y="556"/>
                  </a:lnTo>
                  <a:lnTo>
                    <a:pt x="494" y="556"/>
                  </a:lnTo>
                  <a:lnTo>
                    <a:pt x="494" y="554"/>
                  </a:lnTo>
                  <a:lnTo>
                    <a:pt x="491" y="558"/>
                  </a:lnTo>
                  <a:lnTo>
                    <a:pt x="490" y="557"/>
                  </a:lnTo>
                  <a:lnTo>
                    <a:pt x="491" y="560"/>
                  </a:lnTo>
                  <a:lnTo>
                    <a:pt x="489" y="562"/>
                  </a:lnTo>
                  <a:lnTo>
                    <a:pt x="487" y="557"/>
                  </a:lnTo>
                  <a:lnTo>
                    <a:pt x="482" y="560"/>
                  </a:lnTo>
                  <a:lnTo>
                    <a:pt x="473" y="554"/>
                  </a:lnTo>
                  <a:lnTo>
                    <a:pt x="470" y="556"/>
                  </a:lnTo>
                  <a:lnTo>
                    <a:pt x="472" y="551"/>
                  </a:lnTo>
                  <a:lnTo>
                    <a:pt x="470" y="551"/>
                  </a:lnTo>
                  <a:lnTo>
                    <a:pt x="468" y="556"/>
                  </a:lnTo>
                  <a:lnTo>
                    <a:pt x="463" y="558"/>
                  </a:lnTo>
                  <a:lnTo>
                    <a:pt x="460" y="561"/>
                  </a:lnTo>
                  <a:lnTo>
                    <a:pt x="458" y="558"/>
                  </a:lnTo>
                  <a:lnTo>
                    <a:pt x="462" y="560"/>
                  </a:lnTo>
                  <a:lnTo>
                    <a:pt x="461" y="556"/>
                  </a:lnTo>
                  <a:lnTo>
                    <a:pt x="463" y="556"/>
                  </a:lnTo>
                  <a:lnTo>
                    <a:pt x="463" y="554"/>
                  </a:lnTo>
                  <a:lnTo>
                    <a:pt x="466" y="552"/>
                  </a:lnTo>
                  <a:lnTo>
                    <a:pt x="463" y="548"/>
                  </a:lnTo>
                  <a:lnTo>
                    <a:pt x="461" y="550"/>
                  </a:lnTo>
                  <a:lnTo>
                    <a:pt x="457" y="546"/>
                  </a:lnTo>
                  <a:lnTo>
                    <a:pt x="455" y="550"/>
                  </a:lnTo>
                  <a:lnTo>
                    <a:pt x="454" y="546"/>
                  </a:lnTo>
                  <a:lnTo>
                    <a:pt x="452" y="550"/>
                  </a:lnTo>
                  <a:lnTo>
                    <a:pt x="446" y="545"/>
                  </a:lnTo>
                  <a:lnTo>
                    <a:pt x="446" y="548"/>
                  </a:lnTo>
                  <a:lnTo>
                    <a:pt x="440" y="550"/>
                  </a:lnTo>
                  <a:lnTo>
                    <a:pt x="443" y="544"/>
                  </a:lnTo>
                  <a:lnTo>
                    <a:pt x="437" y="544"/>
                  </a:lnTo>
                  <a:lnTo>
                    <a:pt x="438" y="548"/>
                  </a:lnTo>
                  <a:lnTo>
                    <a:pt x="437" y="549"/>
                  </a:lnTo>
                  <a:lnTo>
                    <a:pt x="434" y="546"/>
                  </a:lnTo>
                  <a:lnTo>
                    <a:pt x="434" y="543"/>
                  </a:lnTo>
                  <a:lnTo>
                    <a:pt x="422" y="544"/>
                  </a:lnTo>
                  <a:lnTo>
                    <a:pt x="418" y="539"/>
                  </a:lnTo>
                  <a:lnTo>
                    <a:pt x="422" y="534"/>
                  </a:lnTo>
                  <a:lnTo>
                    <a:pt x="427" y="533"/>
                  </a:lnTo>
                  <a:lnTo>
                    <a:pt x="430" y="538"/>
                  </a:lnTo>
                  <a:lnTo>
                    <a:pt x="425" y="528"/>
                  </a:lnTo>
                  <a:lnTo>
                    <a:pt x="419" y="529"/>
                  </a:lnTo>
                  <a:lnTo>
                    <a:pt x="415" y="533"/>
                  </a:lnTo>
                  <a:lnTo>
                    <a:pt x="406" y="538"/>
                  </a:lnTo>
                  <a:lnTo>
                    <a:pt x="404" y="534"/>
                  </a:lnTo>
                  <a:lnTo>
                    <a:pt x="402" y="540"/>
                  </a:lnTo>
                  <a:lnTo>
                    <a:pt x="398" y="539"/>
                  </a:lnTo>
                  <a:lnTo>
                    <a:pt x="398" y="537"/>
                  </a:lnTo>
                  <a:lnTo>
                    <a:pt x="401" y="535"/>
                  </a:lnTo>
                  <a:lnTo>
                    <a:pt x="397" y="535"/>
                  </a:lnTo>
                  <a:lnTo>
                    <a:pt x="395" y="539"/>
                  </a:lnTo>
                  <a:lnTo>
                    <a:pt x="391" y="535"/>
                  </a:lnTo>
                  <a:lnTo>
                    <a:pt x="392" y="531"/>
                  </a:lnTo>
                  <a:lnTo>
                    <a:pt x="394" y="534"/>
                  </a:lnTo>
                  <a:lnTo>
                    <a:pt x="395" y="523"/>
                  </a:lnTo>
                  <a:lnTo>
                    <a:pt x="396" y="523"/>
                  </a:lnTo>
                  <a:lnTo>
                    <a:pt x="395" y="522"/>
                  </a:lnTo>
                  <a:lnTo>
                    <a:pt x="391" y="523"/>
                  </a:lnTo>
                  <a:lnTo>
                    <a:pt x="392" y="527"/>
                  </a:lnTo>
                  <a:lnTo>
                    <a:pt x="388" y="531"/>
                  </a:lnTo>
                  <a:lnTo>
                    <a:pt x="386" y="535"/>
                  </a:lnTo>
                  <a:lnTo>
                    <a:pt x="387" y="531"/>
                  </a:lnTo>
                  <a:lnTo>
                    <a:pt x="383" y="533"/>
                  </a:lnTo>
                  <a:lnTo>
                    <a:pt x="379" y="532"/>
                  </a:lnTo>
                  <a:lnTo>
                    <a:pt x="379" y="527"/>
                  </a:lnTo>
                  <a:lnTo>
                    <a:pt x="381" y="527"/>
                  </a:lnTo>
                  <a:lnTo>
                    <a:pt x="380" y="519"/>
                  </a:lnTo>
                  <a:lnTo>
                    <a:pt x="378" y="520"/>
                  </a:lnTo>
                  <a:lnTo>
                    <a:pt x="376" y="522"/>
                  </a:lnTo>
                  <a:lnTo>
                    <a:pt x="377" y="528"/>
                  </a:lnTo>
                  <a:lnTo>
                    <a:pt x="367" y="528"/>
                  </a:lnTo>
                  <a:lnTo>
                    <a:pt x="368" y="526"/>
                  </a:lnTo>
                  <a:lnTo>
                    <a:pt x="371" y="526"/>
                  </a:lnTo>
                  <a:lnTo>
                    <a:pt x="370" y="523"/>
                  </a:lnTo>
                  <a:lnTo>
                    <a:pt x="371" y="522"/>
                  </a:lnTo>
                  <a:lnTo>
                    <a:pt x="374" y="525"/>
                  </a:lnTo>
                  <a:lnTo>
                    <a:pt x="377" y="517"/>
                  </a:lnTo>
                  <a:lnTo>
                    <a:pt x="386" y="517"/>
                  </a:lnTo>
                  <a:lnTo>
                    <a:pt x="383" y="520"/>
                  </a:lnTo>
                  <a:lnTo>
                    <a:pt x="387" y="522"/>
                  </a:lnTo>
                  <a:lnTo>
                    <a:pt x="389" y="521"/>
                  </a:lnTo>
                  <a:lnTo>
                    <a:pt x="389" y="519"/>
                  </a:lnTo>
                  <a:lnTo>
                    <a:pt x="400" y="522"/>
                  </a:lnTo>
                  <a:lnTo>
                    <a:pt x="402" y="519"/>
                  </a:lnTo>
                  <a:lnTo>
                    <a:pt x="400" y="517"/>
                  </a:lnTo>
                  <a:lnTo>
                    <a:pt x="428" y="514"/>
                  </a:lnTo>
                  <a:lnTo>
                    <a:pt x="443" y="520"/>
                  </a:lnTo>
                  <a:lnTo>
                    <a:pt x="438" y="519"/>
                  </a:lnTo>
                  <a:lnTo>
                    <a:pt x="439" y="521"/>
                  </a:lnTo>
                  <a:lnTo>
                    <a:pt x="448" y="525"/>
                  </a:lnTo>
                  <a:lnTo>
                    <a:pt x="447" y="527"/>
                  </a:lnTo>
                  <a:lnTo>
                    <a:pt x="443" y="526"/>
                  </a:lnTo>
                  <a:lnTo>
                    <a:pt x="444" y="528"/>
                  </a:lnTo>
                  <a:lnTo>
                    <a:pt x="441" y="531"/>
                  </a:lnTo>
                  <a:lnTo>
                    <a:pt x="441" y="537"/>
                  </a:lnTo>
                  <a:lnTo>
                    <a:pt x="445" y="538"/>
                  </a:lnTo>
                  <a:lnTo>
                    <a:pt x="444" y="535"/>
                  </a:lnTo>
                  <a:lnTo>
                    <a:pt x="446" y="531"/>
                  </a:lnTo>
                  <a:lnTo>
                    <a:pt x="452" y="535"/>
                  </a:lnTo>
                  <a:lnTo>
                    <a:pt x="451" y="539"/>
                  </a:lnTo>
                  <a:lnTo>
                    <a:pt x="454" y="544"/>
                  </a:lnTo>
                  <a:lnTo>
                    <a:pt x="454" y="540"/>
                  </a:lnTo>
                  <a:lnTo>
                    <a:pt x="456" y="541"/>
                  </a:lnTo>
                  <a:lnTo>
                    <a:pt x="452" y="532"/>
                  </a:lnTo>
                  <a:lnTo>
                    <a:pt x="465" y="523"/>
                  </a:lnTo>
                  <a:lnTo>
                    <a:pt x="483" y="521"/>
                  </a:lnTo>
                  <a:lnTo>
                    <a:pt x="499" y="525"/>
                  </a:lnTo>
                  <a:lnTo>
                    <a:pt x="498" y="525"/>
                  </a:lnTo>
                  <a:lnTo>
                    <a:pt x="499" y="523"/>
                  </a:lnTo>
                  <a:lnTo>
                    <a:pt x="512" y="523"/>
                  </a:lnTo>
                  <a:lnTo>
                    <a:pt x="505" y="525"/>
                  </a:lnTo>
                  <a:lnTo>
                    <a:pt x="508" y="523"/>
                  </a:lnTo>
                  <a:lnTo>
                    <a:pt x="509" y="527"/>
                  </a:lnTo>
                  <a:lnTo>
                    <a:pt x="512" y="532"/>
                  </a:lnTo>
                  <a:lnTo>
                    <a:pt x="516" y="522"/>
                  </a:lnTo>
                  <a:lnTo>
                    <a:pt x="520" y="520"/>
                  </a:lnTo>
                  <a:lnTo>
                    <a:pt x="534" y="515"/>
                  </a:lnTo>
                  <a:lnTo>
                    <a:pt x="539" y="517"/>
                  </a:lnTo>
                  <a:lnTo>
                    <a:pt x="544" y="514"/>
                  </a:lnTo>
                  <a:lnTo>
                    <a:pt x="552" y="515"/>
                  </a:lnTo>
                  <a:lnTo>
                    <a:pt x="550" y="519"/>
                  </a:lnTo>
                  <a:lnTo>
                    <a:pt x="556" y="522"/>
                  </a:lnTo>
                  <a:lnTo>
                    <a:pt x="557" y="520"/>
                  </a:lnTo>
                  <a:lnTo>
                    <a:pt x="556" y="520"/>
                  </a:lnTo>
                  <a:lnTo>
                    <a:pt x="555" y="522"/>
                  </a:lnTo>
                  <a:lnTo>
                    <a:pt x="551" y="520"/>
                  </a:lnTo>
                  <a:lnTo>
                    <a:pt x="555" y="515"/>
                  </a:lnTo>
                  <a:lnTo>
                    <a:pt x="554" y="511"/>
                  </a:lnTo>
                  <a:lnTo>
                    <a:pt x="567" y="497"/>
                  </a:lnTo>
                  <a:lnTo>
                    <a:pt x="575" y="496"/>
                  </a:lnTo>
                  <a:lnTo>
                    <a:pt x="578" y="500"/>
                  </a:lnTo>
                  <a:lnTo>
                    <a:pt x="576" y="494"/>
                  </a:lnTo>
                  <a:lnTo>
                    <a:pt x="574" y="493"/>
                  </a:lnTo>
                  <a:lnTo>
                    <a:pt x="574" y="488"/>
                  </a:lnTo>
                  <a:lnTo>
                    <a:pt x="577" y="486"/>
                  </a:lnTo>
                  <a:lnTo>
                    <a:pt x="588" y="481"/>
                  </a:lnTo>
                  <a:lnTo>
                    <a:pt x="590" y="481"/>
                  </a:lnTo>
                  <a:lnTo>
                    <a:pt x="598" y="481"/>
                  </a:lnTo>
                  <a:lnTo>
                    <a:pt x="595" y="479"/>
                  </a:lnTo>
                  <a:lnTo>
                    <a:pt x="601" y="475"/>
                  </a:lnTo>
                  <a:lnTo>
                    <a:pt x="606" y="473"/>
                  </a:lnTo>
                  <a:lnTo>
                    <a:pt x="611" y="468"/>
                  </a:lnTo>
                  <a:lnTo>
                    <a:pt x="608" y="469"/>
                  </a:lnTo>
                  <a:lnTo>
                    <a:pt x="606" y="472"/>
                  </a:lnTo>
                  <a:lnTo>
                    <a:pt x="598" y="474"/>
                  </a:lnTo>
                  <a:lnTo>
                    <a:pt x="597" y="474"/>
                  </a:lnTo>
                  <a:lnTo>
                    <a:pt x="571" y="468"/>
                  </a:lnTo>
                  <a:lnTo>
                    <a:pt x="569" y="464"/>
                  </a:lnTo>
                  <a:lnTo>
                    <a:pt x="572" y="460"/>
                  </a:lnTo>
                  <a:lnTo>
                    <a:pt x="569" y="455"/>
                  </a:lnTo>
                  <a:lnTo>
                    <a:pt x="575" y="451"/>
                  </a:lnTo>
                  <a:lnTo>
                    <a:pt x="577" y="451"/>
                  </a:lnTo>
                  <a:lnTo>
                    <a:pt x="576" y="449"/>
                  </a:lnTo>
                  <a:lnTo>
                    <a:pt x="582" y="453"/>
                  </a:lnTo>
                  <a:lnTo>
                    <a:pt x="581" y="461"/>
                  </a:lnTo>
                  <a:lnTo>
                    <a:pt x="583" y="460"/>
                  </a:lnTo>
                  <a:lnTo>
                    <a:pt x="584" y="453"/>
                  </a:lnTo>
                  <a:lnTo>
                    <a:pt x="580" y="446"/>
                  </a:lnTo>
                  <a:lnTo>
                    <a:pt x="581" y="441"/>
                  </a:lnTo>
                  <a:lnTo>
                    <a:pt x="578" y="447"/>
                  </a:lnTo>
                  <a:lnTo>
                    <a:pt x="568" y="450"/>
                  </a:lnTo>
                  <a:lnTo>
                    <a:pt x="569" y="446"/>
                  </a:lnTo>
                  <a:lnTo>
                    <a:pt x="572" y="445"/>
                  </a:lnTo>
                  <a:lnTo>
                    <a:pt x="569" y="445"/>
                  </a:lnTo>
                  <a:lnTo>
                    <a:pt x="569" y="447"/>
                  </a:lnTo>
                  <a:lnTo>
                    <a:pt x="565" y="453"/>
                  </a:lnTo>
                  <a:lnTo>
                    <a:pt x="561" y="453"/>
                  </a:lnTo>
                  <a:lnTo>
                    <a:pt x="565" y="452"/>
                  </a:lnTo>
                  <a:lnTo>
                    <a:pt x="565" y="450"/>
                  </a:lnTo>
                  <a:lnTo>
                    <a:pt x="563" y="451"/>
                  </a:lnTo>
                  <a:lnTo>
                    <a:pt x="558" y="464"/>
                  </a:lnTo>
                  <a:lnTo>
                    <a:pt x="554" y="466"/>
                  </a:lnTo>
                  <a:lnTo>
                    <a:pt x="550" y="462"/>
                  </a:lnTo>
                  <a:lnTo>
                    <a:pt x="554" y="443"/>
                  </a:lnTo>
                  <a:lnTo>
                    <a:pt x="551" y="438"/>
                  </a:lnTo>
                  <a:lnTo>
                    <a:pt x="555" y="433"/>
                  </a:lnTo>
                  <a:lnTo>
                    <a:pt x="551" y="432"/>
                  </a:lnTo>
                  <a:lnTo>
                    <a:pt x="549" y="435"/>
                  </a:lnTo>
                  <a:lnTo>
                    <a:pt x="544" y="435"/>
                  </a:lnTo>
                  <a:lnTo>
                    <a:pt x="546" y="431"/>
                  </a:lnTo>
                  <a:lnTo>
                    <a:pt x="542" y="426"/>
                  </a:lnTo>
                  <a:lnTo>
                    <a:pt x="542" y="423"/>
                  </a:lnTo>
                  <a:lnTo>
                    <a:pt x="544" y="423"/>
                  </a:lnTo>
                  <a:lnTo>
                    <a:pt x="546" y="419"/>
                  </a:lnTo>
                  <a:lnTo>
                    <a:pt x="530" y="420"/>
                  </a:lnTo>
                  <a:lnTo>
                    <a:pt x="531" y="417"/>
                  </a:lnTo>
                  <a:lnTo>
                    <a:pt x="521" y="414"/>
                  </a:lnTo>
                  <a:lnTo>
                    <a:pt x="521" y="415"/>
                  </a:lnTo>
                  <a:lnTo>
                    <a:pt x="518" y="416"/>
                  </a:lnTo>
                  <a:close/>
                  <a:moveTo>
                    <a:pt x="386" y="183"/>
                  </a:moveTo>
                  <a:lnTo>
                    <a:pt x="381" y="177"/>
                  </a:lnTo>
                  <a:lnTo>
                    <a:pt x="380" y="164"/>
                  </a:lnTo>
                  <a:lnTo>
                    <a:pt x="381" y="163"/>
                  </a:lnTo>
                  <a:lnTo>
                    <a:pt x="386" y="163"/>
                  </a:lnTo>
                  <a:lnTo>
                    <a:pt x="383" y="168"/>
                  </a:lnTo>
                  <a:lnTo>
                    <a:pt x="387" y="179"/>
                  </a:lnTo>
                  <a:lnTo>
                    <a:pt x="387" y="185"/>
                  </a:lnTo>
                  <a:lnTo>
                    <a:pt x="386" y="183"/>
                  </a:lnTo>
                  <a:close/>
                  <a:moveTo>
                    <a:pt x="487" y="281"/>
                  </a:moveTo>
                  <a:lnTo>
                    <a:pt x="485" y="285"/>
                  </a:lnTo>
                  <a:lnTo>
                    <a:pt x="490" y="292"/>
                  </a:lnTo>
                  <a:lnTo>
                    <a:pt x="486" y="296"/>
                  </a:lnTo>
                  <a:lnTo>
                    <a:pt x="485" y="299"/>
                  </a:lnTo>
                  <a:lnTo>
                    <a:pt x="482" y="299"/>
                  </a:lnTo>
                  <a:lnTo>
                    <a:pt x="483" y="305"/>
                  </a:lnTo>
                  <a:lnTo>
                    <a:pt x="480" y="306"/>
                  </a:lnTo>
                  <a:lnTo>
                    <a:pt x="466" y="298"/>
                  </a:lnTo>
                  <a:lnTo>
                    <a:pt x="469" y="302"/>
                  </a:lnTo>
                  <a:lnTo>
                    <a:pt x="468" y="304"/>
                  </a:lnTo>
                  <a:lnTo>
                    <a:pt x="457" y="279"/>
                  </a:lnTo>
                  <a:lnTo>
                    <a:pt x="456" y="274"/>
                  </a:lnTo>
                  <a:lnTo>
                    <a:pt x="458" y="267"/>
                  </a:lnTo>
                  <a:lnTo>
                    <a:pt x="469" y="276"/>
                  </a:lnTo>
                  <a:lnTo>
                    <a:pt x="471" y="274"/>
                  </a:lnTo>
                  <a:lnTo>
                    <a:pt x="479" y="276"/>
                  </a:lnTo>
                  <a:lnTo>
                    <a:pt x="480" y="279"/>
                  </a:lnTo>
                  <a:lnTo>
                    <a:pt x="487" y="281"/>
                  </a:lnTo>
                  <a:close/>
                  <a:moveTo>
                    <a:pt x="345" y="521"/>
                  </a:moveTo>
                  <a:lnTo>
                    <a:pt x="336" y="523"/>
                  </a:lnTo>
                  <a:lnTo>
                    <a:pt x="331" y="521"/>
                  </a:lnTo>
                  <a:lnTo>
                    <a:pt x="327" y="516"/>
                  </a:lnTo>
                  <a:lnTo>
                    <a:pt x="331" y="509"/>
                  </a:lnTo>
                  <a:lnTo>
                    <a:pt x="337" y="510"/>
                  </a:lnTo>
                  <a:lnTo>
                    <a:pt x="349" y="504"/>
                  </a:lnTo>
                  <a:lnTo>
                    <a:pt x="353" y="510"/>
                  </a:lnTo>
                  <a:lnTo>
                    <a:pt x="357" y="509"/>
                  </a:lnTo>
                  <a:lnTo>
                    <a:pt x="367" y="511"/>
                  </a:lnTo>
                  <a:lnTo>
                    <a:pt x="370" y="516"/>
                  </a:lnTo>
                  <a:lnTo>
                    <a:pt x="366" y="529"/>
                  </a:lnTo>
                  <a:lnTo>
                    <a:pt x="369" y="533"/>
                  </a:lnTo>
                  <a:lnTo>
                    <a:pt x="368" y="538"/>
                  </a:lnTo>
                  <a:lnTo>
                    <a:pt x="365" y="529"/>
                  </a:lnTo>
                  <a:lnTo>
                    <a:pt x="361" y="532"/>
                  </a:lnTo>
                  <a:lnTo>
                    <a:pt x="357" y="531"/>
                  </a:lnTo>
                  <a:lnTo>
                    <a:pt x="345" y="521"/>
                  </a:lnTo>
                  <a:close/>
                  <a:moveTo>
                    <a:pt x="266" y="517"/>
                  </a:moveTo>
                  <a:lnTo>
                    <a:pt x="266" y="515"/>
                  </a:lnTo>
                  <a:lnTo>
                    <a:pt x="265" y="517"/>
                  </a:lnTo>
                  <a:lnTo>
                    <a:pt x="265" y="513"/>
                  </a:lnTo>
                  <a:lnTo>
                    <a:pt x="262" y="517"/>
                  </a:lnTo>
                  <a:lnTo>
                    <a:pt x="260" y="514"/>
                  </a:lnTo>
                  <a:lnTo>
                    <a:pt x="254" y="511"/>
                  </a:lnTo>
                  <a:lnTo>
                    <a:pt x="242" y="510"/>
                  </a:lnTo>
                  <a:lnTo>
                    <a:pt x="238" y="508"/>
                  </a:lnTo>
                  <a:lnTo>
                    <a:pt x="237" y="503"/>
                  </a:lnTo>
                  <a:lnTo>
                    <a:pt x="242" y="503"/>
                  </a:lnTo>
                  <a:lnTo>
                    <a:pt x="246" y="507"/>
                  </a:lnTo>
                  <a:lnTo>
                    <a:pt x="248" y="504"/>
                  </a:lnTo>
                  <a:lnTo>
                    <a:pt x="250" y="509"/>
                  </a:lnTo>
                  <a:lnTo>
                    <a:pt x="252" y="507"/>
                  </a:lnTo>
                  <a:lnTo>
                    <a:pt x="255" y="509"/>
                  </a:lnTo>
                  <a:lnTo>
                    <a:pt x="256" y="507"/>
                  </a:lnTo>
                  <a:lnTo>
                    <a:pt x="260" y="511"/>
                  </a:lnTo>
                  <a:lnTo>
                    <a:pt x="259" y="505"/>
                  </a:lnTo>
                  <a:lnTo>
                    <a:pt x="263" y="507"/>
                  </a:lnTo>
                  <a:lnTo>
                    <a:pt x="263" y="504"/>
                  </a:lnTo>
                  <a:lnTo>
                    <a:pt x="265" y="503"/>
                  </a:lnTo>
                  <a:lnTo>
                    <a:pt x="267" y="505"/>
                  </a:lnTo>
                  <a:lnTo>
                    <a:pt x="266" y="510"/>
                  </a:lnTo>
                  <a:lnTo>
                    <a:pt x="268" y="507"/>
                  </a:lnTo>
                  <a:lnTo>
                    <a:pt x="271" y="509"/>
                  </a:lnTo>
                  <a:lnTo>
                    <a:pt x="266" y="502"/>
                  </a:lnTo>
                  <a:lnTo>
                    <a:pt x="267" y="496"/>
                  </a:lnTo>
                  <a:lnTo>
                    <a:pt x="280" y="497"/>
                  </a:lnTo>
                  <a:lnTo>
                    <a:pt x="281" y="502"/>
                  </a:lnTo>
                  <a:lnTo>
                    <a:pt x="278" y="503"/>
                  </a:lnTo>
                  <a:lnTo>
                    <a:pt x="276" y="507"/>
                  </a:lnTo>
                  <a:lnTo>
                    <a:pt x="281" y="507"/>
                  </a:lnTo>
                  <a:lnTo>
                    <a:pt x="286" y="504"/>
                  </a:lnTo>
                  <a:lnTo>
                    <a:pt x="284" y="507"/>
                  </a:lnTo>
                  <a:lnTo>
                    <a:pt x="288" y="508"/>
                  </a:lnTo>
                  <a:lnTo>
                    <a:pt x="285" y="510"/>
                  </a:lnTo>
                  <a:lnTo>
                    <a:pt x="286" y="510"/>
                  </a:lnTo>
                  <a:lnTo>
                    <a:pt x="276" y="509"/>
                  </a:lnTo>
                  <a:lnTo>
                    <a:pt x="277" y="510"/>
                  </a:lnTo>
                  <a:lnTo>
                    <a:pt x="273" y="511"/>
                  </a:lnTo>
                  <a:lnTo>
                    <a:pt x="274" y="514"/>
                  </a:lnTo>
                  <a:lnTo>
                    <a:pt x="277" y="513"/>
                  </a:lnTo>
                  <a:lnTo>
                    <a:pt x="277" y="515"/>
                  </a:lnTo>
                  <a:lnTo>
                    <a:pt x="280" y="514"/>
                  </a:lnTo>
                  <a:lnTo>
                    <a:pt x="277" y="517"/>
                  </a:lnTo>
                  <a:lnTo>
                    <a:pt x="272" y="515"/>
                  </a:lnTo>
                  <a:lnTo>
                    <a:pt x="267" y="517"/>
                  </a:lnTo>
                  <a:lnTo>
                    <a:pt x="268" y="514"/>
                  </a:lnTo>
                  <a:lnTo>
                    <a:pt x="266" y="517"/>
                  </a:lnTo>
                  <a:close/>
                  <a:moveTo>
                    <a:pt x="280" y="517"/>
                  </a:moveTo>
                  <a:lnTo>
                    <a:pt x="281" y="514"/>
                  </a:lnTo>
                  <a:lnTo>
                    <a:pt x="286" y="515"/>
                  </a:lnTo>
                  <a:lnTo>
                    <a:pt x="280" y="517"/>
                  </a:lnTo>
                  <a:close/>
                  <a:moveTo>
                    <a:pt x="243" y="497"/>
                  </a:moveTo>
                  <a:lnTo>
                    <a:pt x="239" y="499"/>
                  </a:lnTo>
                  <a:lnTo>
                    <a:pt x="226" y="497"/>
                  </a:lnTo>
                  <a:lnTo>
                    <a:pt x="217" y="500"/>
                  </a:lnTo>
                  <a:lnTo>
                    <a:pt x="198" y="496"/>
                  </a:lnTo>
                  <a:lnTo>
                    <a:pt x="206" y="496"/>
                  </a:lnTo>
                  <a:lnTo>
                    <a:pt x="213" y="493"/>
                  </a:lnTo>
                  <a:lnTo>
                    <a:pt x="214" y="491"/>
                  </a:lnTo>
                  <a:lnTo>
                    <a:pt x="222" y="490"/>
                  </a:lnTo>
                  <a:lnTo>
                    <a:pt x="226" y="494"/>
                  </a:lnTo>
                  <a:lnTo>
                    <a:pt x="228" y="491"/>
                  </a:lnTo>
                  <a:lnTo>
                    <a:pt x="233" y="487"/>
                  </a:lnTo>
                  <a:lnTo>
                    <a:pt x="242" y="491"/>
                  </a:lnTo>
                  <a:lnTo>
                    <a:pt x="243" y="497"/>
                  </a:lnTo>
                  <a:close/>
                  <a:moveTo>
                    <a:pt x="94" y="410"/>
                  </a:moveTo>
                  <a:lnTo>
                    <a:pt x="94" y="417"/>
                  </a:lnTo>
                  <a:lnTo>
                    <a:pt x="89" y="420"/>
                  </a:lnTo>
                  <a:lnTo>
                    <a:pt x="87" y="416"/>
                  </a:lnTo>
                  <a:lnTo>
                    <a:pt x="85" y="422"/>
                  </a:lnTo>
                  <a:lnTo>
                    <a:pt x="78" y="416"/>
                  </a:lnTo>
                  <a:lnTo>
                    <a:pt x="79" y="417"/>
                  </a:lnTo>
                  <a:lnTo>
                    <a:pt x="77" y="419"/>
                  </a:lnTo>
                  <a:lnTo>
                    <a:pt x="77" y="415"/>
                  </a:lnTo>
                  <a:lnTo>
                    <a:pt x="75" y="417"/>
                  </a:lnTo>
                  <a:lnTo>
                    <a:pt x="72" y="413"/>
                  </a:lnTo>
                  <a:lnTo>
                    <a:pt x="70" y="414"/>
                  </a:lnTo>
                  <a:lnTo>
                    <a:pt x="60" y="400"/>
                  </a:lnTo>
                  <a:lnTo>
                    <a:pt x="66" y="406"/>
                  </a:lnTo>
                  <a:lnTo>
                    <a:pt x="70" y="405"/>
                  </a:lnTo>
                  <a:lnTo>
                    <a:pt x="76" y="413"/>
                  </a:lnTo>
                  <a:lnTo>
                    <a:pt x="78" y="414"/>
                  </a:lnTo>
                  <a:lnTo>
                    <a:pt x="79" y="411"/>
                  </a:lnTo>
                  <a:lnTo>
                    <a:pt x="87" y="415"/>
                  </a:lnTo>
                  <a:lnTo>
                    <a:pt x="85" y="409"/>
                  </a:lnTo>
                  <a:lnTo>
                    <a:pt x="94" y="410"/>
                  </a:lnTo>
                  <a:close/>
                  <a:moveTo>
                    <a:pt x="17" y="381"/>
                  </a:moveTo>
                  <a:lnTo>
                    <a:pt x="19" y="378"/>
                  </a:lnTo>
                  <a:lnTo>
                    <a:pt x="25" y="378"/>
                  </a:lnTo>
                  <a:lnTo>
                    <a:pt x="25" y="374"/>
                  </a:lnTo>
                  <a:lnTo>
                    <a:pt x="28" y="380"/>
                  </a:lnTo>
                  <a:lnTo>
                    <a:pt x="28" y="376"/>
                  </a:lnTo>
                  <a:lnTo>
                    <a:pt x="31" y="378"/>
                  </a:lnTo>
                  <a:lnTo>
                    <a:pt x="33" y="373"/>
                  </a:lnTo>
                  <a:lnTo>
                    <a:pt x="37" y="376"/>
                  </a:lnTo>
                  <a:lnTo>
                    <a:pt x="35" y="379"/>
                  </a:lnTo>
                  <a:lnTo>
                    <a:pt x="32" y="379"/>
                  </a:lnTo>
                  <a:lnTo>
                    <a:pt x="34" y="384"/>
                  </a:lnTo>
                  <a:lnTo>
                    <a:pt x="31" y="387"/>
                  </a:lnTo>
                  <a:lnTo>
                    <a:pt x="31" y="385"/>
                  </a:lnTo>
                  <a:lnTo>
                    <a:pt x="20" y="384"/>
                  </a:lnTo>
                  <a:lnTo>
                    <a:pt x="24" y="379"/>
                  </a:lnTo>
                  <a:lnTo>
                    <a:pt x="17" y="381"/>
                  </a:lnTo>
                  <a:close/>
                  <a:moveTo>
                    <a:pt x="0" y="361"/>
                  </a:moveTo>
                  <a:lnTo>
                    <a:pt x="0" y="353"/>
                  </a:lnTo>
                  <a:lnTo>
                    <a:pt x="6" y="353"/>
                  </a:lnTo>
                  <a:lnTo>
                    <a:pt x="6" y="345"/>
                  </a:lnTo>
                  <a:lnTo>
                    <a:pt x="11" y="349"/>
                  </a:lnTo>
                  <a:lnTo>
                    <a:pt x="10" y="353"/>
                  </a:lnTo>
                  <a:lnTo>
                    <a:pt x="15" y="358"/>
                  </a:lnTo>
                  <a:lnTo>
                    <a:pt x="9" y="356"/>
                  </a:lnTo>
                  <a:lnTo>
                    <a:pt x="0" y="361"/>
                  </a:lnTo>
                  <a:close/>
                  <a:moveTo>
                    <a:pt x="501" y="102"/>
                  </a:moveTo>
                  <a:lnTo>
                    <a:pt x="492" y="100"/>
                  </a:lnTo>
                  <a:lnTo>
                    <a:pt x="490" y="94"/>
                  </a:lnTo>
                  <a:lnTo>
                    <a:pt x="492" y="87"/>
                  </a:lnTo>
                  <a:lnTo>
                    <a:pt x="499" y="85"/>
                  </a:lnTo>
                  <a:lnTo>
                    <a:pt x="503" y="80"/>
                  </a:lnTo>
                  <a:lnTo>
                    <a:pt x="504" y="81"/>
                  </a:lnTo>
                  <a:lnTo>
                    <a:pt x="501" y="85"/>
                  </a:lnTo>
                  <a:lnTo>
                    <a:pt x="503" y="91"/>
                  </a:lnTo>
                  <a:lnTo>
                    <a:pt x="501" y="88"/>
                  </a:lnTo>
                  <a:lnTo>
                    <a:pt x="500" y="89"/>
                  </a:lnTo>
                  <a:lnTo>
                    <a:pt x="500" y="91"/>
                  </a:lnTo>
                  <a:lnTo>
                    <a:pt x="504" y="92"/>
                  </a:lnTo>
                  <a:lnTo>
                    <a:pt x="507" y="100"/>
                  </a:lnTo>
                  <a:lnTo>
                    <a:pt x="515" y="100"/>
                  </a:lnTo>
                  <a:lnTo>
                    <a:pt x="521" y="106"/>
                  </a:lnTo>
                  <a:lnTo>
                    <a:pt x="521" y="112"/>
                  </a:lnTo>
                  <a:lnTo>
                    <a:pt x="520" y="115"/>
                  </a:lnTo>
                  <a:lnTo>
                    <a:pt x="517" y="116"/>
                  </a:lnTo>
                  <a:lnTo>
                    <a:pt x="525" y="135"/>
                  </a:lnTo>
                  <a:lnTo>
                    <a:pt x="532" y="144"/>
                  </a:lnTo>
                  <a:lnTo>
                    <a:pt x="525" y="146"/>
                  </a:lnTo>
                  <a:lnTo>
                    <a:pt x="520" y="138"/>
                  </a:lnTo>
                  <a:lnTo>
                    <a:pt x="507" y="140"/>
                  </a:lnTo>
                  <a:lnTo>
                    <a:pt x="511" y="132"/>
                  </a:lnTo>
                  <a:lnTo>
                    <a:pt x="508" y="128"/>
                  </a:lnTo>
                  <a:lnTo>
                    <a:pt x="508" y="120"/>
                  </a:lnTo>
                  <a:lnTo>
                    <a:pt x="505" y="105"/>
                  </a:lnTo>
                  <a:lnTo>
                    <a:pt x="501" y="102"/>
                  </a:lnTo>
                  <a:close/>
                  <a:moveTo>
                    <a:pt x="840" y="560"/>
                  </a:moveTo>
                  <a:lnTo>
                    <a:pt x="827" y="560"/>
                  </a:lnTo>
                  <a:lnTo>
                    <a:pt x="826" y="556"/>
                  </a:lnTo>
                  <a:lnTo>
                    <a:pt x="832" y="556"/>
                  </a:lnTo>
                  <a:lnTo>
                    <a:pt x="827" y="552"/>
                  </a:lnTo>
                  <a:lnTo>
                    <a:pt x="833" y="550"/>
                  </a:lnTo>
                  <a:lnTo>
                    <a:pt x="840" y="560"/>
                  </a:lnTo>
                  <a:close/>
                  <a:moveTo>
                    <a:pt x="822" y="554"/>
                  </a:moveTo>
                  <a:lnTo>
                    <a:pt x="813" y="556"/>
                  </a:lnTo>
                  <a:lnTo>
                    <a:pt x="808" y="558"/>
                  </a:lnTo>
                  <a:lnTo>
                    <a:pt x="807" y="561"/>
                  </a:lnTo>
                  <a:lnTo>
                    <a:pt x="804" y="561"/>
                  </a:lnTo>
                  <a:lnTo>
                    <a:pt x="803" y="564"/>
                  </a:lnTo>
                  <a:lnTo>
                    <a:pt x="792" y="562"/>
                  </a:lnTo>
                  <a:lnTo>
                    <a:pt x="798" y="560"/>
                  </a:lnTo>
                  <a:lnTo>
                    <a:pt x="797" y="557"/>
                  </a:lnTo>
                  <a:lnTo>
                    <a:pt x="800" y="557"/>
                  </a:lnTo>
                  <a:lnTo>
                    <a:pt x="801" y="556"/>
                  </a:lnTo>
                  <a:lnTo>
                    <a:pt x="816" y="552"/>
                  </a:lnTo>
                  <a:lnTo>
                    <a:pt x="818" y="548"/>
                  </a:lnTo>
                  <a:lnTo>
                    <a:pt x="822" y="550"/>
                  </a:lnTo>
                  <a:lnTo>
                    <a:pt x="818" y="552"/>
                  </a:lnTo>
                  <a:lnTo>
                    <a:pt x="822" y="554"/>
                  </a:lnTo>
                  <a:close/>
                  <a:moveTo>
                    <a:pt x="678" y="564"/>
                  </a:moveTo>
                  <a:lnTo>
                    <a:pt x="674" y="569"/>
                  </a:lnTo>
                  <a:lnTo>
                    <a:pt x="679" y="567"/>
                  </a:lnTo>
                  <a:lnTo>
                    <a:pt x="678" y="569"/>
                  </a:lnTo>
                  <a:lnTo>
                    <a:pt x="674" y="573"/>
                  </a:lnTo>
                  <a:lnTo>
                    <a:pt x="671" y="570"/>
                  </a:lnTo>
                  <a:lnTo>
                    <a:pt x="672" y="566"/>
                  </a:lnTo>
                  <a:lnTo>
                    <a:pt x="670" y="566"/>
                  </a:lnTo>
                  <a:lnTo>
                    <a:pt x="670" y="568"/>
                  </a:lnTo>
                  <a:lnTo>
                    <a:pt x="669" y="567"/>
                  </a:lnTo>
                  <a:lnTo>
                    <a:pt x="669" y="572"/>
                  </a:lnTo>
                  <a:lnTo>
                    <a:pt x="662" y="569"/>
                  </a:lnTo>
                  <a:lnTo>
                    <a:pt x="666" y="564"/>
                  </a:lnTo>
                  <a:lnTo>
                    <a:pt x="661" y="568"/>
                  </a:lnTo>
                  <a:lnTo>
                    <a:pt x="658" y="567"/>
                  </a:lnTo>
                  <a:lnTo>
                    <a:pt x="655" y="569"/>
                  </a:lnTo>
                  <a:lnTo>
                    <a:pt x="651" y="556"/>
                  </a:lnTo>
                  <a:lnTo>
                    <a:pt x="653" y="555"/>
                  </a:lnTo>
                  <a:lnTo>
                    <a:pt x="658" y="561"/>
                  </a:lnTo>
                  <a:lnTo>
                    <a:pt x="657" y="555"/>
                  </a:lnTo>
                  <a:lnTo>
                    <a:pt x="659" y="554"/>
                  </a:lnTo>
                  <a:lnTo>
                    <a:pt x="662" y="560"/>
                  </a:lnTo>
                  <a:lnTo>
                    <a:pt x="666" y="555"/>
                  </a:lnTo>
                  <a:lnTo>
                    <a:pt x="664" y="552"/>
                  </a:lnTo>
                  <a:lnTo>
                    <a:pt x="668" y="554"/>
                  </a:lnTo>
                  <a:lnTo>
                    <a:pt x="670" y="552"/>
                  </a:lnTo>
                  <a:lnTo>
                    <a:pt x="672" y="555"/>
                  </a:lnTo>
                  <a:lnTo>
                    <a:pt x="671" y="556"/>
                  </a:lnTo>
                  <a:lnTo>
                    <a:pt x="671" y="562"/>
                  </a:lnTo>
                  <a:lnTo>
                    <a:pt x="675" y="558"/>
                  </a:lnTo>
                  <a:lnTo>
                    <a:pt x="678" y="564"/>
                  </a:lnTo>
                  <a:close/>
                  <a:moveTo>
                    <a:pt x="1026" y="822"/>
                  </a:moveTo>
                  <a:lnTo>
                    <a:pt x="1022" y="816"/>
                  </a:lnTo>
                  <a:lnTo>
                    <a:pt x="1022" y="824"/>
                  </a:lnTo>
                  <a:lnTo>
                    <a:pt x="1013" y="828"/>
                  </a:lnTo>
                  <a:lnTo>
                    <a:pt x="1006" y="828"/>
                  </a:lnTo>
                  <a:lnTo>
                    <a:pt x="1009" y="822"/>
                  </a:lnTo>
                  <a:lnTo>
                    <a:pt x="1009" y="820"/>
                  </a:lnTo>
                  <a:lnTo>
                    <a:pt x="1012" y="820"/>
                  </a:lnTo>
                  <a:lnTo>
                    <a:pt x="1011" y="818"/>
                  </a:lnTo>
                  <a:lnTo>
                    <a:pt x="1014" y="816"/>
                  </a:lnTo>
                  <a:lnTo>
                    <a:pt x="1014" y="813"/>
                  </a:lnTo>
                  <a:lnTo>
                    <a:pt x="1018" y="818"/>
                  </a:lnTo>
                  <a:lnTo>
                    <a:pt x="1019" y="815"/>
                  </a:lnTo>
                  <a:lnTo>
                    <a:pt x="1015" y="813"/>
                  </a:lnTo>
                  <a:lnTo>
                    <a:pt x="1015" y="808"/>
                  </a:lnTo>
                  <a:lnTo>
                    <a:pt x="1021" y="808"/>
                  </a:lnTo>
                  <a:lnTo>
                    <a:pt x="1015" y="807"/>
                  </a:lnTo>
                  <a:lnTo>
                    <a:pt x="1015" y="802"/>
                  </a:lnTo>
                  <a:lnTo>
                    <a:pt x="1020" y="781"/>
                  </a:lnTo>
                  <a:lnTo>
                    <a:pt x="1024" y="775"/>
                  </a:lnTo>
                  <a:lnTo>
                    <a:pt x="1022" y="779"/>
                  </a:lnTo>
                  <a:lnTo>
                    <a:pt x="1021" y="773"/>
                  </a:lnTo>
                  <a:lnTo>
                    <a:pt x="1022" y="772"/>
                  </a:lnTo>
                  <a:lnTo>
                    <a:pt x="1021" y="769"/>
                  </a:lnTo>
                  <a:lnTo>
                    <a:pt x="1023" y="763"/>
                  </a:lnTo>
                  <a:lnTo>
                    <a:pt x="1026" y="769"/>
                  </a:lnTo>
                  <a:lnTo>
                    <a:pt x="1024" y="777"/>
                  </a:lnTo>
                  <a:lnTo>
                    <a:pt x="1036" y="783"/>
                  </a:lnTo>
                  <a:lnTo>
                    <a:pt x="1035" y="785"/>
                  </a:lnTo>
                  <a:lnTo>
                    <a:pt x="1036" y="801"/>
                  </a:lnTo>
                  <a:lnTo>
                    <a:pt x="1033" y="807"/>
                  </a:lnTo>
                  <a:lnTo>
                    <a:pt x="1033" y="810"/>
                  </a:lnTo>
                  <a:lnTo>
                    <a:pt x="1032" y="805"/>
                  </a:lnTo>
                  <a:lnTo>
                    <a:pt x="1032" y="787"/>
                  </a:lnTo>
                  <a:lnTo>
                    <a:pt x="1033" y="790"/>
                  </a:lnTo>
                  <a:lnTo>
                    <a:pt x="1031" y="784"/>
                  </a:lnTo>
                  <a:lnTo>
                    <a:pt x="1031" y="787"/>
                  </a:lnTo>
                  <a:lnTo>
                    <a:pt x="1030" y="786"/>
                  </a:lnTo>
                  <a:lnTo>
                    <a:pt x="1031" y="790"/>
                  </a:lnTo>
                  <a:lnTo>
                    <a:pt x="1030" y="789"/>
                  </a:lnTo>
                  <a:lnTo>
                    <a:pt x="1028" y="796"/>
                  </a:lnTo>
                  <a:lnTo>
                    <a:pt x="1029" y="795"/>
                  </a:lnTo>
                  <a:lnTo>
                    <a:pt x="1030" y="804"/>
                  </a:lnTo>
                  <a:lnTo>
                    <a:pt x="1029" y="805"/>
                  </a:lnTo>
                  <a:lnTo>
                    <a:pt x="1031" y="808"/>
                  </a:lnTo>
                  <a:lnTo>
                    <a:pt x="1030" y="816"/>
                  </a:lnTo>
                  <a:lnTo>
                    <a:pt x="1026" y="813"/>
                  </a:lnTo>
                  <a:lnTo>
                    <a:pt x="1027" y="814"/>
                  </a:lnTo>
                  <a:lnTo>
                    <a:pt x="1026" y="814"/>
                  </a:lnTo>
                  <a:lnTo>
                    <a:pt x="1028" y="816"/>
                  </a:lnTo>
                  <a:lnTo>
                    <a:pt x="1027" y="818"/>
                  </a:lnTo>
                  <a:lnTo>
                    <a:pt x="1029" y="818"/>
                  </a:lnTo>
                  <a:lnTo>
                    <a:pt x="1028" y="821"/>
                  </a:lnTo>
                  <a:lnTo>
                    <a:pt x="1026" y="822"/>
                  </a:lnTo>
                  <a:close/>
                  <a:moveTo>
                    <a:pt x="1031" y="770"/>
                  </a:moveTo>
                  <a:lnTo>
                    <a:pt x="1035" y="780"/>
                  </a:lnTo>
                  <a:lnTo>
                    <a:pt x="1028" y="774"/>
                  </a:lnTo>
                  <a:lnTo>
                    <a:pt x="1028" y="770"/>
                  </a:lnTo>
                  <a:lnTo>
                    <a:pt x="1031" y="770"/>
                  </a:lnTo>
                  <a:close/>
                  <a:moveTo>
                    <a:pt x="996" y="773"/>
                  </a:moveTo>
                  <a:lnTo>
                    <a:pt x="1004" y="786"/>
                  </a:lnTo>
                  <a:lnTo>
                    <a:pt x="1004" y="789"/>
                  </a:lnTo>
                  <a:lnTo>
                    <a:pt x="1003" y="790"/>
                  </a:lnTo>
                  <a:lnTo>
                    <a:pt x="1013" y="793"/>
                  </a:lnTo>
                  <a:lnTo>
                    <a:pt x="1010" y="805"/>
                  </a:lnTo>
                  <a:lnTo>
                    <a:pt x="1005" y="805"/>
                  </a:lnTo>
                  <a:lnTo>
                    <a:pt x="994" y="784"/>
                  </a:lnTo>
                  <a:lnTo>
                    <a:pt x="995" y="789"/>
                  </a:lnTo>
                  <a:lnTo>
                    <a:pt x="992" y="789"/>
                  </a:lnTo>
                  <a:lnTo>
                    <a:pt x="996" y="793"/>
                  </a:lnTo>
                  <a:lnTo>
                    <a:pt x="993" y="795"/>
                  </a:lnTo>
                  <a:lnTo>
                    <a:pt x="995" y="796"/>
                  </a:lnTo>
                  <a:lnTo>
                    <a:pt x="994" y="799"/>
                  </a:lnTo>
                  <a:lnTo>
                    <a:pt x="989" y="802"/>
                  </a:lnTo>
                  <a:lnTo>
                    <a:pt x="986" y="799"/>
                  </a:lnTo>
                  <a:lnTo>
                    <a:pt x="985" y="792"/>
                  </a:lnTo>
                  <a:lnTo>
                    <a:pt x="988" y="798"/>
                  </a:lnTo>
                  <a:lnTo>
                    <a:pt x="985" y="789"/>
                  </a:lnTo>
                  <a:lnTo>
                    <a:pt x="988" y="789"/>
                  </a:lnTo>
                  <a:lnTo>
                    <a:pt x="985" y="786"/>
                  </a:lnTo>
                  <a:lnTo>
                    <a:pt x="986" y="784"/>
                  </a:lnTo>
                  <a:lnTo>
                    <a:pt x="985" y="778"/>
                  </a:lnTo>
                  <a:lnTo>
                    <a:pt x="983" y="775"/>
                  </a:lnTo>
                  <a:lnTo>
                    <a:pt x="983" y="774"/>
                  </a:lnTo>
                  <a:lnTo>
                    <a:pt x="987" y="768"/>
                  </a:lnTo>
                  <a:lnTo>
                    <a:pt x="990" y="778"/>
                  </a:lnTo>
                  <a:lnTo>
                    <a:pt x="987" y="762"/>
                  </a:lnTo>
                  <a:lnTo>
                    <a:pt x="990" y="763"/>
                  </a:lnTo>
                  <a:lnTo>
                    <a:pt x="990" y="758"/>
                  </a:lnTo>
                  <a:lnTo>
                    <a:pt x="993" y="758"/>
                  </a:lnTo>
                  <a:lnTo>
                    <a:pt x="992" y="766"/>
                  </a:lnTo>
                  <a:lnTo>
                    <a:pt x="993" y="768"/>
                  </a:lnTo>
                  <a:lnTo>
                    <a:pt x="994" y="762"/>
                  </a:lnTo>
                  <a:lnTo>
                    <a:pt x="996" y="761"/>
                  </a:lnTo>
                  <a:lnTo>
                    <a:pt x="997" y="764"/>
                  </a:lnTo>
                  <a:lnTo>
                    <a:pt x="1004" y="761"/>
                  </a:lnTo>
                  <a:lnTo>
                    <a:pt x="1007" y="769"/>
                  </a:lnTo>
                  <a:lnTo>
                    <a:pt x="1003" y="773"/>
                  </a:lnTo>
                  <a:lnTo>
                    <a:pt x="1000" y="772"/>
                  </a:lnTo>
                  <a:lnTo>
                    <a:pt x="1002" y="774"/>
                  </a:lnTo>
                  <a:lnTo>
                    <a:pt x="998" y="774"/>
                  </a:lnTo>
                  <a:lnTo>
                    <a:pt x="1001" y="777"/>
                  </a:lnTo>
                  <a:lnTo>
                    <a:pt x="1010" y="770"/>
                  </a:lnTo>
                  <a:lnTo>
                    <a:pt x="1018" y="780"/>
                  </a:lnTo>
                  <a:lnTo>
                    <a:pt x="1017" y="785"/>
                  </a:lnTo>
                  <a:lnTo>
                    <a:pt x="1014" y="786"/>
                  </a:lnTo>
                  <a:lnTo>
                    <a:pt x="1014" y="789"/>
                  </a:lnTo>
                  <a:lnTo>
                    <a:pt x="1010" y="781"/>
                  </a:lnTo>
                  <a:lnTo>
                    <a:pt x="1013" y="790"/>
                  </a:lnTo>
                  <a:lnTo>
                    <a:pt x="1011" y="791"/>
                  </a:lnTo>
                  <a:lnTo>
                    <a:pt x="1006" y="789"/>
                  </a:lnTo>
                  <a:lnTo>
                    <a:pt x="996" y="773"/>
                  </a:lnTo>
                  <a:close/>
                  <a:moveTo>
                    <a:pt x="623" y="595"/>
                  </a:moveTo>
                  <a:lnTo>
                    <a:pt x="620" y="595"/>
                  </a:lnTo>
                  <a:lnTo>
                    <a:pt x="619" y="591"/>
                  </a:lnTo>
                  <a:lnTo>
                    <a:pt x="618" y="596"/>
                  </a:lnTo>
                  <a:lnTo>
                    <a:pt x="612" y="593"/>
                  </a:lnTo>
                  <a:lnTo>
                    <a:pt x="616" y="596"/>
                  </a:lnTo>
                  <a:lnTo>
                    <a:pt x="614" y="596"/>
                  </a:lnTo>
                  <a:lnTo>
                    <a:pt x="615" y="599"/>
                  </a:lnTo>
                  <a:lnTo>
                    <a:pt x="612" y="599"/>
                  </a:lnTo>
                  <a:lnTo>
                    <a:pt x="612" y="597"/>
                  </a:lnTo>
                  <a:lnTo>
                    <a:pt x="608" y="599"/>
                  </a:lnTo>
                  <a:lnTo>
                    <a:pt x="609" y="602"/>
                  </a:lnTo>
                  <a:lnTo>
                    <a:pt x="600" y="602"/>
                  </a:lnTo>
                  <a:lnTo>
                    <a:pt x="597" y="599"/>
                  </a:lnTo>
                  <a:lnTo>
                    <a:pt x="610" y="596"/>
                  </a:lnTo>
                  <a:lnTo>
                    <a:pt x="607" y="592"/>
                  </a:lnTo>
                  <a:lnTo>
                    <a:pt x="615" y="590"/>
                  </a:lnTo>
                  <a:lnTo>
                    <a:pt x="615" y="588"/>
                  </a:lnTo>
                  <a:lnTo>
                    <a:pt x="603" y="592"/>
                  </a:lnTo>
                  <a:lnTo>
                    <a:pt x="606" y="588"/>
                  </a:lnTo>
                  <a:lnTo>
                    <a:pt x="610" y="587"/>
                  </a:lnTo>
                  <a:lnTo>
                    <a:pt x="601" y="580"/>
                  </a:lnTo>
                  <a:lnTo>
                    <a:pt x="599" y="582"/>
                  </a:lnTo>
                  <a:lnTo>
                    <a:pt x="600" y="585"/>
                  </a:lnTo>
                  <a:lnTo>
                    <a:pt x="604" y="584"/>
                  </a:lnTo>
                  <a:lnTo>
                    <a:pt x="608" y="586"/>
                  </a:lnTo>
                  <a:lnTo>
                    <a:pt x="602" y="591"/>
                  </a:lnTo>
                  <a:lnTo>
                    <a:pt x="599" y="591"/>
                  </a:lnTo>
                  <a:lnTo>
                    <a:pt x="598" y="593"/>
                  </a:lnTo>
                  <a:lnTo>
                    <a:pt x="599" y="593"/>
                  </a:lnTo>
                  <a:lnTo>
                    <a:pt x="597" y="593"/>
                  </a:lnTo>
                  <a:lnTo>
                    <a:pt x="599" y="590"/>
                  </a:lnTo>
                  <a:lnTo>
                    <a:pt x="597" y="585"/>
                  </a:lnTo>
                  <a:lnTo>
                    <a:pt x="600" y="578"/>
                  </a:lnTo>
                  <a:lnTo>
                    <a:pt x="601" y="573"/>
                  </a:lnTo>
                  <a:lnTo>
                    <a:pt x="599" y="569"/>
                  </a:lnTo>
                  <a:lnTo>
                    <a:pt x="600" y="569"/>
                  </a:lnTo>
                  <a:lnTo>
                    <a:pt x="600" y="567"/>
                  </a:lnTo>
                  <a:lnTo>
                    <a:pt x="602" y="568"/>
                  </a:lnTo>
                  <a:lnTo>
                    <a:pt x="603" y="564"/>
                  </a:lnTo>
                  <a:lnTo>
                    <a:pt x="610" y="562"/>
                  </a:lnTo>
                  <a:lnTo>
                    <a:pt x="610" y="564"/>
                  </a:lnTo>
                  <a:lnTo>
                    <a:pt x="611" y="562"/>
                  </a:lnTo>
                  <a:lnTo>
                    <a:pt x="614" y="563"/>
                  </a:lnTo>
                  <a:lnTo>
                    <a:pt x="614" y="562"/>
                  </a:lnTo>
                  <a:lnTo>
                    <a:pt x="617" y="561"/>
                  </a:lnTo>
                  <a:lnTo>
                    <a:pt x="619" y="562"/>
                  </a:lnTo>
                  <a:lnTo>
                    <a:pt x="623" y="567"/>
                  </a:lnTo>
                  <a:lnTo>
                    <a:pt x="621" y="569"/>
                  </a:lnTo>
                  <a:lnTo>
                    <a:pt x="618" y="569"/>
                  </a:lnTo>
                  <a:lnTo>
                    <a:pt x="621" y="570"/>
                  </a:lnTo>
                  <a:lnTo>
                    <a:pt x="619" y="578"/>
                  </a:lnTo>
                  <a:lnTo>
                    <a:pt x="620" y="586"/>
                  </a:lnTo>
                  <a:lnTo>
                    <a:pt x="620" y="579"/>
                  </a:lnTo>
                  <a:lnTo>
                    <a:pt x="624" y="572"/>
                  </a:lnTo>
                  <a:lnTo>
                    <a:pt x="627" y="575"/>
                  </a:lnTo>
                  <a:lnTo>
                    <a:pt x="626" y="568"/>
                  </a:lnTo>
                  <a:lnTo>
                    <a:pt x="631" y="574"/>
                  </a:lnTo>
                  <a:lnTo>
                    <a:pt x="627" y="566"/>
                  </a:lnTo>
                  <a:lnTo>
                    <a:pt x="629" y="561"/>
                  </a:lnTo>
                  <a:lnTo>
                    <a:pt x="636" y="562"/>
                  </a:lnTo>
                  <a:lnTo>
                    <a:pt x="633" y="574"/>
                  </a:lnTo>
                  <a:lnTo>
                    <a:pt x="634" y="570"/>
                  </a:lnTo>
                  <a:lnTo>
                    <a:pt x="635" y="572"/>
                  </a:lnTo>
                  <a:lnTo>
                    <a:pt x="636" y="568"/>
                  </a:lnTo>
                  <a:lnTo>
                    <a:pt x="638" y="573"/>
                  </a:lnTo>
                  <a:lnTo>
                    <a:pt x="638" y="566"/>
                  </a:lnTo>
                  <a:lnTo>
                    <a:pt x="642" y="572"/>
                  </a:lnTo>
                  <a:lnTo>
                    <a:pt x="641" y="575"/>
                  </a:lnTo>
                  <a:lnTo>
                    <a:pt x="644" y="567"/>
                  </a:lnTo>
                  <a:lnTo>
                    <a:pt x="646" y="573"/>
                  </a:lnTo>
                  <a:lnTo>
                    <a:pt x="646" y="562"/>
                  </a:lnTo>
                  <a:lnTo>
                    <a:pt x="653" y="572"/>
                  </a:lnTo>
                  <a:lnTo>
                    <a:pt x="649" y="574"/>
                  </a:lnTo>
                  <a:lnTo>
                    <a:pt x="646" y="579"/>
                  </a:lnTo>
                  <a:lnTo>
                    <a:pt x="650" y="575"/>
                  </a:lnTo>
                  <a:lnTo>
                    <a:pt x="655" y="578"/>
                  </a:lnTo>
                  <a:lnTo>
                    <a:pt x="657" y="574"/>
                  </a:lnTo>
                  <a:lnTo>
                    <a:pt x="660" y="582"/>
                  </a:lnTo>
                  <a:lnTo>
                    <a:pt x="652" y="585"/>
                  </a:lnTo>
                  <a:lnTo>
                    <a:pt x="655" y="585"/>
                  </a:lnTo>
                  <a:lnTo>
                    <a:pt x="652" y="587"/>
                  </a:lnTo>
                  <a:lnTo>
                    <a:pt x="655" y="587"/>
                  </a:lnTo>
                  <a:lnTo>
                    <a:pt x="652" y="590"/>
                  </a:lnTo>
                  <a:lnTo>
                    <a:pt x="658" y="593"/>
                  </a:lnTo>
                  <a:lnTo>
                    <a:pt x="650" y="598"/>
                  </a:lnTo>
                  <a:lnTo>
                    <a:pt x="640" y="586"/>
                  </a:lnTo>
                  <a:lnTo>
                    <a:pt x="640" y="588"/>
                  </a:lnTo>
                  <a:lnTo>
                    <a:pt x="636" y="588"/>
                  </a:lnTo>
                  <a:lnTo>
                    <a:pt x="642" y="590"/>
                  </a:lnTo>
                  <a:lnTo>
                    <a:pt x="643" y="597"/>
                  </a:lnTo>
                  <a:lnTo>
                    <a:pt x="641" y="598"/>
                  </a:lnTo>
                  <a:lnTo>
                    <a:pt x="636" y="598"/>
                  </a:lnTo>
                  <a:lnTo>
                    <a:pt x="637" y="593"/>
                  </a:lnTo>
                  <a:lnTo>
                    <a:pt x="632" y="590"/>
                  </a:lnTo>
                  <a:lnTo>
                    <a:pt x="631" y="592"/>
                  </a:lnTo>
                  <a:lnTo>
                    <a:pt x="633" y="597"/>
                  </a:lnTo>
                  <a:lnTo>
                    <a:pt x="624" y="592"/>
                  </a:lnTo>
                  <a:lnTo>
                    <a:pt x="623" y="595"/>
                  </a:lnTo>
                  <a:close/>
                  <a:moveTo>
                    <a:pt x="989" y="866"/>
                  </a:moveTo>
                  <a:lnTo>
                    <a:pt x="988" y="845"/>
                  </a:lnTo>
                  <a:lnTo>
                    <a:pt x="995" y="840"/>
                  </a:lnTo>
                  <a:lnTo>
                    <a:pt x="992" y="843"/>
                  </a:lnTo>
                  <a:lnTo>
                    <a:pt x="994" y="839"/>
                  </a:lnTo>
                  <a:lnTo>
                    <a:pt x="993" y="838"/>
                  </a:lnTo>
                  <a:lnTo>
                    <a:pt x="987" y="842"/>
                  </a:lnTo>
                  <a:lnTo>
                    <a:pt x="988" y="839"/>
                  </a:lnTo>
                  <a:lnTo>
                    <a:pt x="993" y="836"/>
                  </a:lnTo>
                  <a:lnTo>
                    <a:pt x="987" y="838"/>
                  </a:lnTo>
                  <a:lnTo>
                    <a:pt x="992" y="832"/>
                  </a:lnTo>
                  <a:lnTo>
                    <a:pt x="987" y="832"/>
                  </a:lnTo>
                  <a:lnTo>
                    <a:pt x="986" y="828"/>
                  </a:lnTo>
                  <a:lnTo>
                    <a:pt x="989" y="827"/>
                  </a:lnTo>
                  <a:lnTo>
                    <a:pt x="989" y="824"/>
                  </a:lnTo>
                  <a:lnTo>
                    <a:pt x="994" y="822"/>
                  </a:lnTo>
                  <a:lnTo>
                    <a:pt x="990" y="818"/>
                  </a:lnTo>
                  <a:lnTo>
                    <a:pt x="992" y="815"/>
                  </a:lnTo>
                  <a:lnTo>
                    <a:pt x="995" y="815"/>
                  </a:lnTo>
                  <a:lnTo>
                    <a:pt x="992" y="815"/>
                  </a:lnTo>
                  <a:lnTo>
                    <a:pt x="995" y="811"/>
                  </a:lnTo>
                  <a:lnTo>
                    <a:pt x="990" y="810"/>
                  </a:lnTo>
                  <a:lnTo>
                    <a:pt x="989" y="803"/>
                  </a:lnTo>
                  <a:lnTo>
                    <a:pt x="994" y="805"/>
                  </a:lnTo>
                  <a:lnTo>
                    <a:pt x="992" y="802"/>
                  </a:lnTo>
                  <a:lnTo>
                    <a:pt x="994" y="801"/>
                  </a:lnTo>
                  <a:lnTo>
                    <a:pt x="995" y="798"/>
                  </a:lnTo>
                  <a:lnTo>
                    <a:pt x="1001" y="798"/>
                  </a:lnTo>
                  <a:lnTo>
                    <a:pt x="1001" y="801"/>
                  </a:lnTo>
                  <a:lnTo>
                    <a:pt x="996" y="802"/>
                  </a:lnTo>
                  <a:lnTo>
                    <a:pt x="1003" y="803"/>
                  </a:lnTo>
                  <a:lnTo>
                    <a:pt x="1001" y="804"/>
                  </a:lnTo>
                  <a:lnTo>
                    <a:pt x="1004" y="808"/>
                  </a:lnTo>
                  <a:lnTo>
                    <a:pt x="1005" y="811"/>
                  </a:lnTo>
                  <a:lnTo>
                    <a:pt x="1003" y="810"/>
                  </a:lnTo>
                  <a:lnTo>
                    <a:pt x="1004" y="811"/>
                  </a:lnTo>
                  <a:lnTo>
                    <a:pt x="1003" y="813"/>
                  </a:lnTo>
                  <a:lnTo>
                    <a:pt x="1005" y="816"/>
                  </a:lnTo>
                  <a:lnTo>
                    <a:pt x="1001" y="842"/>
                  </a:lnTo>
                  <a:lnTo>
                    <a:pt x="989" y="866"/>
                  </a:lnTo>
                  <a:close/>
                  <a:moveTo>
                    <a:pt x="988" y="804"/>
                  </a:moveTo>
                  <a:lnTo>
                    <a:pt x="989" y="809"/>
                  </a:lnTo>
                  <a:lnTo>
                    <a:pt x="988" y="809"/>
                  </a:lnTo>
                  <a:lnTo>
                    <a:pt x="988" y="814"/>
                  </a:lnTo>
                  <a:lnTo>
                    <a:pt x="984" y="819"/>
                  </a:lnTo>
                  <a:lnTo>
                    <a:pt x="979" y="818"/>
                  </a:lnTo>
                  <a:lnTo>
                    <a:pt x="981" y="813"/>
                  </a:lnTo>
                  <a:lnTo>
                    <a:pt x="985" y="811"/>
                  </a:lnTo>
                  <a:lnTo>
                    <a:pt x="983" y="809"/>
                  </a:lnTo>
                  <a:lnTo>
                    <a:pt x="985" y="803"/>
                  </a:lnTo>
                  <a:lnTo>
                    <a:pt x="988" y="804"/>
                  </a:lnTo>
                  <a:close/>
                  <a:moveTo>
                    <a:pt x="1039" y="845"/>
                  </a:moveTo>
                  <a:lnTo>
                    <a:pt x="1040" y="851"/>
                  </a:lnTo>
                  <a:lnTo>
                    <a:pt x="1038" y="854"/>
                  </a:lnTo>
                  <a:lnTo>
                    <a:pt x="1036" y="862"/>
                  </a:lnTo>
                  <a:lnTo>
                    <a:pt x="1033" y="862"/>
                  </a:lnTo>
                  <a:lnTo>
                    <a:pt x="1030" y="849"/>
                  </a:lnTo>
                  <a:lnTo>
                    <a:pt x="1029" y="854"/>
                  </a:lnTo>
                  <a:lnTo>
                    <a:pt x="1031" y="856"/>
                  </a:lnTo>
                  <a:lnTo>
                    <a:pt x="1029" y="858"/>
                  </a:lnTo>
                  <a:lnTo>
                    <a:pt x="1032" y="861"/>
                  </a:lnTo>
                  <a:lnTo>
                    <a:pt x="1030" y="861"/>
                  </a:lnTo>
                  <a:lnTo>
                    <a:pt x="1031" y="866"/>
                  </a:lnTo>
                  <a:lnTo>
                    <a:pt x="1028" y="868"/>
                  </a:lnTo>
                  <a:lnTo>
                    <a:pt x="1022" y="863"/>
                  </a:lnTo>
                  <a:lnTo>
                    <a:pt x="1022" y="866"/>
                  </a:lnTo>
                  <a:lnTo>
                    <a:pt x="1019" y="865"/>
                  </a:lnTo>
                  <a:lnTo>
                    <a:pt x="1017" y="863"/>
                  </a:lnTo>
                  <a:lnTo>
                    <a:pt x="1019" y="858"/>
                  </a:lnTo>
                  <a:lnTo>
                    <a:pt x="1018" y="857"/>
                  </a:lnTo>
                  <a:lnTo>
                    <a:pt x="1020" y="857"/>
                  </a:lnTo>
                  <a:lnTo>
                    <a:pt x="1020" y="852"/>
                  </a:lnTo>
                  <a:lnTo>
                    <a:pt x="1023" y="845"/>
                  </a:lnTo>
                  <a:lnTo>
                    <a:pt x="1021" y="846"/>
                  </a:lnTo>
                  <a:lnTo>
                    <a:pt x="1020" y="840"/>
                  </a:lnTo>
                  <a:lnTo>
                    <a:pt x="1023" y="843"/>
                  </a:lnTo>
                  <a:lnTo>
                    <a:pt x="1019" y="834"/>
                  </a:lnTo>
                  <a:lnTo>
                    <a:pt x="1023" y="833"/>
                  </a:lnTo>
                  <a:lnTo>
                    <a:pt x="1033" y="842"/>
                  </a:lnTo>
                  <a:lnTo>
                    <a:pt x="1033" y="846"/>
                  </a:lnTo>
                  <a:lnTo>
                    <a:pt x="1035" y="842"/>
                  </a:lnTo>
                  <a:lnTo>
                    <a:pt x="1039" y="845"/>
                  </a:lnTo>
                  <a:close/>
                  <a:moveTo>
                    <a:pt x="1003" y="877"/>
                  </a:moveTo>
                  <a:lnTo>
                    <a:pt x="1002" y="874"/>
                  </a:lnTo>
                  <a:lnTo>
                    <a:pt x="1005" y="866"/>
                  </a:lnTo>
                  <a:lnTo>
                    <a:pt x="1002" y="871"/>
                  </a:lnTo>
                  <a:lnTo>
                    <a:pt x="1001" y="871"/>
                  </a:lnTo>
                  <a:lnTo>
                    <a:pt x="1002" y="873"/>
                  </a:lnTo>
                  <a:lnTo>
                    <a:pt x="998" y="879"/>
                  </a:lnTo>
                  <a:lnTo>
                    <a:pt x="997" y="874"/>
                  </a:lnTo>
                  <a:lnTo>
                    <a:pt x="1000" y="871"/>
                  </a:lnTo>
                  <a:lnTo>
                    <a:pt x="1000" y="866"/>
                  </a:lnTo>
                  <a:lnTo>
                    <a:pt x="1003" y="865"/>
                  </a:lnTo>
                  <a:lnTo>
                    <a:pt x="1001" y="865"/>
                  </a:lnTo>
                  <a:lnTo>
                    <a:pt x="1002" y="861"/>
                  </a:lnTo>
                  <a:lnTo>
                    <a:pt x="1005" y="858"/>
                  </a:lnTo>
                  <a:lnTo>
                    <a:pt x="1004" y="862"/>
                  </a:lnTo>
                  <a:lnTo>
                    <a:pt x="1006" y="861"/>
                  </a:lnTo>
                  <a:lnTo>
                    <a:pt x="1006" y="863"/>
                  </a:lnTo>
                  <a:lnTo>
                    <a:pt x="1009" y="858"/>
                  </a:lnTo>
                  <a:lnTo>
                    <a:pt x="1010" y="855"/>
                  </a:lnTo>
                  <a:lnTo>
                    <a:pt x="1007" y="857"/>
                  </a:lnTo>
                  <a:lnTo>
                    <a:pt x="1004" y="851"/>
                  </a:lnTo>
                  <a:lnTo>
                    <a:pt x="1011" y="850"/>
                  </a:lnTo>
                  <a:lnTo>
                    <a:pt x="1006" y="850"/>
                  </a:lnTo>
                  <a:lnTo>
                    <a:pt x="1009" y="846"/>
                  </a:lnTo>
                  <a:lnTo>
                    <a:pt x="1006" y="848"/>
                  </a:lnTo>
                  <a:lnTo>
                    <a:pt x="1005" y="844"/>
                  </a:lnTo>
                  <a:lnTo>
                    <a:pt x="1007" y="838"/>
                  </a:lnTo>
                  <a:lnTo>
                    <a:pt x="1010" y="842"/>
                  </a:lnTo>
                  <a:lnTo>
                    <a:pt x="1010" y="837"/>
                  </a:lnTo>
                  <a:lnTo>
                    <a:pt x="1014" y="842"/>
                  </a:lnTo>
                  <a:lnTo>
                    <a:pt x="1012" y="836"/>
                  </a:lnTo>
                  <a:lnTo>
                    <a:pt x="1017" y="840"/>
                  </a:lnTo>
                  <a:lnTo>
                    <a:pt x="1017" y="845"/>
                  </a:lnTo>
                  <a:lnTo>
                    <a:pt x="1015" y="849"/>
                  </a:lnTo>
                  <a:lnTo>
                    <a:pt x="1012" y="851"/>
                  </a:lnTo>
                  <a:lnTo>
                    <a:pt x="1017" y="849"/>
                  </a:lnTo>
                  <a:lnTo>
                    <a:pt x="1019" y="845"/>
                  </a:lnTo>
                  <a:lnTo>
                    <a:pt x="1021" y="849"/>
                  </a:lnTo>
                  <a:lnTo>
                    <a:pt x="1019" y="851"/>
                  </a:lnTo>
                  <a:lnTo>
                    <a:pt x="1019" y="856"/>
                  </a:lnTo>
                  <a:lnTo>
                    <a:pt x="1017" y="857"/>
                  </a:lnTo>
                  <a:lnTo>
                    <a:pt x="1014" y="854"/>
                  </a:lnTo>
                  <a:lnTo>
                    <a:pt x="1014" y="856"/>
                  </a:lnTo>
                  <a:lnTo>
                    <a:pt x="1012" y="858"/>
                  </a:lnTo>
                  <a:lnTo>
                    <a:pt x="1013" y="862"/>
                  </a:lnTo>
                  <a:lnTo>
                    <a:pt x="1011" y="862"/>
                  </a:lnTo>
                  <a:lnTo>
                    <a:pt x="1010" y="869"/>
                  </a:lnTo>
                  <a:lnTo>
                    <a:pt x="1009" y="865"/>
                  </a:lnTo>
                  <a:lnTo>
                    <a:pt x="1006" y="868"/>
                  </a:lnTo>
                  <a:lnTo>
                    <a:pt x="1007" y="871"/>
                  </a:lnTo>
                  <a:lnTo>
                    <a:pt x="1006" y="872"/>
                  </a:lnTo>
                  <a:lnTo>
                    <a:pt x="1003" y="877"/>
                  </a:lnTo>
                  <a:close/>
                  <a:moveTo>
                    <a:pt x="1041" y="856"/>
                  </a:moveTo>
                  <a:lnTo>
                    <a:pt x="1044" y="868"/>
                  </a:lnTo>
                  <a:lnTo>
                    <a:pt x="1038" y="867"/>
                  </a:lnTo>
                  <a:lnTo>
                    <a:pt x="1038" y="869"/>
                  </a:lnTo>
                  <a:lnTo>
                    <a:pt x="1037" y="869"/>
                  </a:lnTo>
                  <a:lnTo>
                    <a:pt x="1033" y="867"/>
                  </a:lnTo>
                  <a:lnTo>
                    <a:pt x="1035" y="863"/>
                  </a:lnTo>
                  <a:lnTo>
                    <a:pt x="1037" y="862"/>
                  </a:lnTo>
                  <a:lnTo>
                    <a:pt x="1038" y="855"/>
                  </a:lnTo>
                  <a:lnTo>
                    <a:pt x="1041" y="856"/>
                  </a:lnTo>
                  <a:close/>
                  <a:moveTo>
                    <a:pt x="1046" y="874"/>
                  </a:moveTo>
                  <a:lnTo>
                    <a:pt x="1048" y="881"/>
                  </a:lnTo>
                  <a:lnTo>
                    <a:pt x="1052" y="884"/>
                  </a:lnTo>
                  <a:lnTo>
                    <a:pt x="1050" y="891"/>
                  </a:lnTo>
                  <a:lnTo>
                    <a:pt x="1046" y="893"/>
                  </a:lnTo>
                  <a:lnTo>
                    <a:pt x="1043" y="886"/>
                  </a:lnTo>
                  <a:lnTo>
                    <a:pt x="1043" y="884"/>
                  </a:lnTo>
                  <a:lnTo>
                    <a:pt x="1046" y="874"/>
                  </a:lnTo>
                  <a:close/>
                  <a:moveTo>
                    <a:pt x="1038" y="872"/>
                  </a:moveTo>
                  <a:lnTo>
                    <a:pt x="1039" y="875"/>
                  </a:lnTo>
                  <a:lnTo>
                    <a:pt x="1036" y="881"/>
                  </a:lnTo>
                  <a:lnTo>
                    <a:pt x="1031" y="881"/>
                  </a:lnTo>
                  <a:lnTo>
                    <a:pt x="1028" y="874"/>
                  </a:lnTo>
                  <a:lnTo>
                    <a:pt x="1032" y="871"/>
                  </a:lnTo>
                  <a:lnTo>
                    <a:pt x="1038" y="872"/>
                  </a:lnTo>
                  <a:close/>
                  <a:moveTo>
                    <a:pt x="1027" y="918"/>
                  </a:moveTo>
                  <a:lnTo>
                    <a:pt x="1030" y="922"/>
                  </a:lnTo>
                  <a:lnTo>
                    <a:pt x="1024" y="922"/>
                  </a:lnTo>
                  <a:lnTo>
                    <a:pt x="1030" y="924"/>
                  </a:lnTo>
                  <a:lnTo>
                    <a:pt x="1031" y="927"/>
                  </a:lnTo>
                  <a:lnTo>
                    <a:pt x="1031" y="932"/>
                  </a:lnTo>
                  <a:lnTo>
                    <a:pt x="1028" y="931"/>
                  </a:lnTo>
                  <a:lnTo>
                    <a:pt x="1027" y="933"/>
                  </a:lnTo>
                  <a:lnTo>
                    <a:pt x="1030" y="934"/>
                  </a:lnTo>
                  <a:lnTo>
                    <a:pt x="1033" y="932"/>
                  </a:lnTo>
                  <a:lnTo>
                    <a:pt x="1033" y="934"/>
                  </a:lnTo>
                  <a:lnTo>
                    <a:pt x="1030" y="940"/>
                  </a:lnTo>
                  <a:lnTo>
                    <a:pt x="1029" y="939"/>
                  </a:lnTo>
                  <a:lnTo>
                    <a:pt x="1028" y="942"/>
                  </a:lnTo>
                  <a:lnTo>
                    <a:pt x="1023" y="943"/>
                  </a:lnTo>
                  <a:lnTo>
                    <a:pt x="1030" y="944"/>
                  </a:lnTo>
                  <a:lnTo>
                    <a:pt x="1028" y="946"/>
                  </a:lnTo>
                  <a:lnTo>
                    <a:pt x="1028" y="950"/>
                  </a:lnTo>
                  <a:lnTo>
                    <a:pt x="1026" y="949"/>
                  </a:lnTo>
                  <a:lnTo>
                    <a:pt x="1027" y="955"/>
                  </a:lnTo>
                  <a:lnTo>
                    <a:pt x="1024" y="955"/>
                  </a:lnTo>
                  <a:lnTo>
                    <a:pt x="1023" y="959"/>
                  </a:lnTo>
                  <a:lnTo>
                    <a:pt x="1018" y="955"/>
                  </a:lnTo>
                  <a:lnTo>
                    <a:pt x="1020" y="951"/>
                  </a:lnTo>
                  <a:lnTo>
                    <a:pt x="1018" y="950"/>
                  </a:lnTo>
                  <a:lnTo>
                    <a:pt x="1020" y="949"/>
                  </a:lnTo>
                  <a:lnTo>
                    <a:pt x="1019" y="944"/>
                  </a:lnTo>
                  <a:lnTo>
                    <a:pt x="1020" y="940"/>
                  </a:lnTo>
                  <a:lnTo>
                    <a:pt x="1017" y="944"/>
                  </a:lnTo>
                  <a:lnTo>
                    <a:pt x="1019" y="940"/>
                  </a:lnTo>
                  <a:lnTo>
                    <a:pt x="1015" y="943"/>
                  </a:lnTo>
                  <a:lnTo>
                    <a:pt x="1014" y="940"/>
                  </a:lnTo>
                  <a:lnTo>
                    <a:pt x="1017" y="939"/>
                  </a:lnTo>
                  <a:lnTo>
                    <a:pt x="1017" y="937"/>
                  </a:lnTo>
                  <a:lnTo>
                    <a:pt x="1019" y="938"/>
                  </a:lnTo>
                  <a:lnTo>
                    <a:pt x="1019" y="933"/>
                  </a:lnTo>
                  <a:lnTo>
                    <a:pt x="1015" y="936"/>
                  </a:lnTo>
                  <a:lnTo>
                    <a:pt x="1019" y="932"/>
                  </a:lnTo>
                  <a:lnTo>
                    <a:pt x="1019" y="927"/>
                  </a:lnTo>
                  <a:lnTo>
                    <a:pt x="1018" y="931"/>
                  </a:lnTo>
                  <a:lnTo>
                    <a:pt x="1017" y="932"/>
                  </a:lnTo>
                  <a:lnTo>
                    <a:pt x="1014" y="928"/>
                  </a:lnTo>
                  <a:lnTo>
                    <a:pt x="1015" y="925"/>
                  </a:lnTo>
                  <a:lnTo>
                    <a:pt x="1010" y="926"/>
                  </a:lnTo>
                  <a:lnTo>
                    <a:pt x="1013" y="924"/>
                  </a:lnTo>
                  <a:lnTo>
                    <a:pt x="1006" y="920"/>
                  </a:lnTo>
                  <a:lnTo>
                    <a:pt x="1006" y="916"/>
                  </a:lnTo>
                  <a:lnTo>
                    <a:pt x="1009" y="915"/>
                  </a:lnTo>
                  <a:lnTo>
                    <a:pt x="1015" y="920"/>
                  </a:lnTo>
                  <a:lnTo>
                    <a:pt x="1013" y="918"/>
                  </a:lnTo>
                  <a:lnTo>
                    <a:pt x="1012" y="915"/>
                  </a:lnTo>
                  <a:lnTo>
                    <a:pt x="1014" y="915"/>
                  </a:lnTo>
                  <a:lnTo>
                    <a:pt x="1012" y="912"/>
                  </a:lnTo>
                  <a:lnTo>
                    <a:pt x="1014" y="908"/>
                  </a:lnTo>
                  <a:lnTo>
                    <a:pt x="1019" y="908"/>
                  </a:lnTo>
                  <a:lnTo>
                    <a:pt x="1011" y="907"/>
                  </a:lnTo>
                  <a:lnTo>
                    <a:pt x="1009" y="904"/>
                  </a:lnTo>
                  <a:lnTo>
                    <a:pt x="1010" y="898"/>
                  </a:lnTo>
                  <a:lnTo>
                    <a:pt x="1014" y="898"/>
                  </a:lnTo>
                  <a:lnTo>
                    <a:pt x="1019" y="893"/>
                  </a:lnTo>
                  <a:lnTo>
                    <a:pt x="1017" y="892"/>
                  </a:lnTo>
                  <a:lnTo>
                    <a:pt x="1020" y="880"/>
                  </a:lnTo>
                  <a:lnTo>
                    <a:pt x="1013" y="874"/>
                  </a:lnTo>
                  <a:lnTo>
                    <a:pt x="1014" y="871"/>
                  </a:lnTo>
                  <a:lnTo>
                    <a:pt x="1017" y="871"/>
                  </a:lnTo>
                  <a:lnTo>
                    <a:pt x="1017" y="868"/>
                  </a:lnTo>
                  <a:lnTo>
                    <a:pt x="1022" y="872"/>
                  </a:lnTo>
                  <a:lnTo>
                    <a:pt x="1021" y="874"/>
                  </a:lnTo>
                  <a:lnTo>
                    <a:pt x="1026" y="873"/>
                  </a:lnTo>
                  <a:lnTo>
                    <a:pt x="1027" y="878"/>
                  </a:lnTo>
                  <a:lnTo>
                    <a:pt x="1026" y="881"/>
                  </a:lnTo>
                  <a:lnTo>
                    <a:pt x="1022" y="883"/>
                  </a:lnTo>
                  <a:lnTo>
                    <a:pt x="1022" y="886"/>
                  </a:lnTo>
                  <a:lnTo>
                    <a:pt x="1029" y="892"/>
                  </a:lnTo>
                  <a:lnTo>
                    <a:pt x="1031" y="903"/>
                  </a:lnTo>
                  <a:lnTo>
                    <a:pt x="1030" y="913"/>
                  </a:lnTo>
                  <a:lnTo>
                    <a:pt x="1031" y="910"/>
                  </a:lnTo>
                  <a:lnTo>
                    <a:pt x="1031" y="918"/>
                  </a:lnTo>
                  <a:lnTo>
                    <a:pt x="1033" y="921"/>
                  </a:lnTo>
                  <a:lnTo>
                    <a:pt x="1032" y="922"/>
                  </a:lnTo>
                  <a:lnTo>
                    <a:pt x="1027" y="912"/>
                  </a:lnTo>
                  <a:lnTo>
                    <a:pt x="1026" y="914"/>
                  </a:lnTo>
                  <a:lnTo>
                    <a:pt x="1027" y="915"/>
                  </a:lnTo>
                  <a:lnTo>
                    <a:pt x="1021" y="918"/>
                  </a:lnTo>
                  <a:lnTo>
                    <a:pt x="1027" y="918"/>
                  </a:lnTo>
                  <a:close/>
                  <a:moveTo>
                    <a:pt x="1043" y="880"/>
                  </a:moveTo>
                  <a:lnTo>
                    <a:pt x="1040" y="885"/>
                  </a:lnTo>
                  <a:lnTo>
                    <a:pt x="1038" y="886"/>
                  </a:lnTo>
                  <a:lnTo>
                    <a:pt x="1041" y="886"/>
                  </a:lnTo>
                  <a:lnTo>
                    <a:pt x="1045" y="893"/>
                  </a:lnTo>
                  <a:lnTo>
                    <a:pt x="1043" y="893"/>
                  </a:lnTo>
                  <a:lnTo>
                    <a:pt x="1041" y="902"/>
                  </a:lnTo>
                  <a:lnTo>
                    <a:pt x="1041" y="899"/>
                  </a:lnTo>
                  <a:lnTo>
                    <a:pt x="1037" y="899"/>
                  </a:lnTo>
                  <a:lnTo>
                    <a:pt x="1036" y="897"/>
                  </a:lnTo>
                  <a:lnTo>
                    <a:pt x="1038" y="895"/>
                  </a:lnTo>
                  <a:lnTo>
                    <a:pt x="1032" y="891"/>
                  </a:lnTo>
                  <a:lnTo>
                    <a:pt x="1032" y="887"/>
                  </a:lnTo>
                  <a:lnTo>
                    <a:pt x="1035" y="883"/>
                  </a:lnTo>
                  <a:lnTo>
                    <a:pt x="1036" y="883"/>
                  </a:lnTo>
                  <a:lnTo>
                    <a:pt x="1040" y="879"/>
                  </a:lnTo>
                  <a:lnTo>
                    <a:pt x="1043" y="880"/>
                  </a:lnTo>
                  <a:close/>
                  <a:moveTo>
                    <a:pt x="1019" y="881"/>
                  </a:moveTo>
                  <a:lnTo>
                    <a:pt x="1017" y="887"/>
                  </a:lnTo>
                  <a:lnTo>
                    <a:pt x="1013" y="884"/>
                  </a:lnTo>
                  <a:lnTo>
                    <a:pt x="1009" y="887"/>
                  </a:lnTo>
                  <a:lnTo>
                    <a:pt x="1004" y="885"/>
                  </a:lnTo>
                  <a:lnTo>
                    <a:pt x="1010" y="880"/>
                  </a:lnTo>
                  <a:lnTo>
                    <a:pt x="1014" y="881"/>
                  </a:lnTo>
                  <a:lnTo>
                    <a:pt x="1012" y="878"/>
                  </a:lnTo>
                  <a:lnTo>
                    <a:pt x="1019" y="881"/>
                  </a:lnTo>
                  <a:close/>
                  <a:moveTo>
                    <a:pt x="1044" y="934"/>
                  </a:moveTo>
                  <a:lnTo>
                    <a:pt x="1040" y="926"/>
                  </a:lnTo>
                  <a:lnTo>
                    <a:pt x="1046" y="924"/>
                  </a:lnTo>
                  <a:lnTo>
                    <a:pt x="1048" y="921"/>
                  </a:lnTo>
                  <a:lnTo>
                    <a:pt x="1046" y="920"/>
                  </a:lnTo>
                  <a:lnTo>
                    <a:pt x="1047" y="916"/>
                  </a:lnTo>
                  <a:lnTo>
                    <a:pt x="1052" y="916"/>
                  </a:lnTo>
                  <a:lnTo>
                    <a:pt x="1048" y="914"/>
                  </a:lnTo>
                  <a:lnTo>
                    <a:pt x="1054" y="914"/>
                  </a:lnTo>
                  <a:lnTo>
                    <a:pt x="1050" y="910"/>
                  </a:lnTo>
                  <a:lnTo>
                    <a:pt x="1056" y="912"/>
                  </a:lnTo>
                  <a:lnTo>
                    <a:pt x="1054" y="908"/>
                  </a:lnTo>
                  <a:lnTo>
                    <a:pt x="1062" y="909"/>
                  </a:lnTo>
                  <a:lnTo>
                    <a:pt x="1064" y="926"/>
                  </a:lnTo>
                  <a:lnTo>
                    <a:pt x="1058" y="937"/>
                  </a:lnTo>
                  <a:lnTo>
                    <a:pt x="1057" y="936"/>
                  </a:lnTo>
                  <a:lnTo>
                    <a:pt x="1055" y="942"/>
                  </a:lnTo>
                  <a:lnTo>
                    <a:pt x="1052" y="944"/>
                  </a:lnTo>
                  <a:lnTo>
                    <a:pt x="1048" y="940"/>
                  </a:lnTo>
                  <a:lnTo>
                    <a:pt x="1052" y="938"/>
                  </a:lnTo>
                  <a:lnTo>
                    <a:pt x="1053" y="933"/>
                  </a:lnTo>
                  <a:lnTo>
                    <a:pt x="1049" y="939"/>
                  </a:lnTo>
                  <a:lnTo>
                    <a:pt x="1046" y="937"/>
                  </a:lnTo>
                  <a:lnTo>
                    <a:pt x="1053" y="932"/>
                  </a:lnTo>
                  <a:lnTo>
                    <a:pt x="1055" y="921"/>
                  </a:lnTo>
                  <a:lnTo>
                    <a:pt x="1052" y="932"/>
                  </a:lnTo>
                  <a:lnTo>
                    <a:pt x="1047" y="934"/>
                  </a:lnTo>
                  <a:lnTo>
                    <a:pt x="1050" y="926"/>
                  </a:lnTo>
                  <a:lnTo>
                    <a:pt x="1048" y="927"/>
                  </a:lnTo>
                  <a:lnTo>
                    <a:pt x="1047" y="933"/>
                  </a:lnTo>
                  <a:lnTo>
                    <a:pt x="1045" y="936"/>
                  </a:lnTo>
                  <a:lnTo>
                    <a:pt x="1044" y="934"/>
                  </a:lnTo>
                  <a:close/>
                  <a:moveTo>
                    <a:pt x="1040" y="927"/>
                  </a:moveTo>
                  <a:lnTo>
                    <a:pt x="1043" y="936"/>
                  </a:lnTo>
                  <a:lnTo>
                    <a:pt x="1038" y="936"/>
                  </a:lnTo>
                  <a:lnTo>
                    <a:pt x="1037" y="942"/>
                  </a:lnTo>
                  <a:lnTo>
                    <a:pt x="1037" y="937"/>
                  </a:lnTo>
                  <a:lnTo>
                    <a:pt x="1038" y="930"/>
                  </a:lnTo>
                  <a:lnTo>
                    <a:pt x="1040" y="927"/>
                  </a:lnTo>
                  <a:close/>
                  <a:moveTo>
                    <a:pt x="1045" y="939"/>
                  </a:moveTo>
                  <a:lnTo>
                    <a:pt x="1046" y="942"/>
                  </a:lnTo>
                  <a:lnTo>
                    <a:pt x="1044" y="949"/>
                  </a:lnTo>
                  <a:lnTo>
                    <a:pt x="1040" y="950"/>
                  </a:lnTo>
                  <a:lnTo>
                    <a:pt x="1041" y="945"/>
                  </a:lnTo>
                  <a:lnTo>
                    <a:pt x="1040" y="948"/>
                  </a:lnTo>
                  <a:lnTo>
                    <a:pt x="1038" y="949"/>
                  </a:lnTo>
                  <a:lnTo>
                    <a:pt x="1040" y="944"/>
                  </a:lnTo>
                  <a:lnTo>
                    <a:pt x="1043" y="943"/>
                  </a:lnTo>
                  <a:lnTo>
                    <a:pt x="1043" y="937"/>
                  </a:lnTo>
                  <a:lnTo>
                    <a:pt x="1045" y="939"/>
                  </a:lnTo>
                  <a:close/>
                  <a:moveTo>
                    <a:pt x="1007" y="922"/>
                  </a:moveTo>
                  <a:lnTo>
                    <a:pt x="1009" y="932"/>
                  </a:lnTo>
                  <a:lnTo>
                    <a:pt x="1005" y="930"/>
                  </a:lnTo>
                  <a:lnTo>
                    <a:pt x="1009" y="945"/>
                  </a:lnTo>
                  <a:lnTo>
                    <a:pt x="1009" y="948"/>
                  </a:lnTo>
                  <a:lnTo>
                    <a:pt x="1007" y="949"/>
                  </a:lnTo>
                  <a:lnTo>
                    <a:pt x="1007" y="954"/>
                  </a:lnTo>
                  <a:lnTo>
                    <a:pt x="1004" y="950"/>
                  </a:lnTo>
                  <a:lnTo>
                    <a:pt x="1003" y="944"/>
                  </a:lnTo>
                  <a:lnTo>
                    <a:pt x="1005" y="943"/>
                  </a:lnTo>
                  <a:lnTo>
                    <a:pt x="1002" y="936"/>
                  </a:lnTo>
                  <a:lnTo>
                    <a:pt x="1003" y="928"/>
                  </a:lnTo>
                  <a:lnTo>
                    <a:pt x="1005" y="930"/>
                  </a:lnTo>
                  <a:lnTo>
                    <a:pt x="1004" y="925"/>
                  </a:lnTo>
                  <a:lnTo>
                    <a:pt x="1007" y="922"/>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587" y="3100"/>
              <a:ext cx="614" cy="968"/>
            </a:xfrm>
            <a:custGeom>
              <a:avLst/>
              <a:gdLst/>
              <a:ahLst/>
              <a:cxnLst>
                <a:cxn ang="0">
                  <a:pos x="17" y="391"/>
                </a:cxn>
                <a:cxn ang="0">
                  <a:pos x="64" y="335"/>
                </a:cxn>
                <a:cxn ang="0">
                  <a:pos x="6" y="327"/>
                </a:cxn>
                <a:cxn ang="0">
                  <a:pos x="21" y="288"/>
                </a:cxn>
                <a:cxn ang="0">
                  <a:pos x="24" y="286"/>
                </a:cxn>
                <a:cxn ang="0">
                  <a:pos x="27" y="263"/>
                </a:cxn>
                <a:cxn ang="0">
                  <a:pos x="22" y="250"/>
                </a:cxn>
                <a:cxn ang="0">
                  <a:pos x="65" y="234"/>
                </a:cxn>
                <a:cxn ang="0">
                  <a:pos x="105" y="220"/>
                </a:cxn>
                <a:cxn ang="0">
                  <a:pos x="171" y="229"/>
                </a:cxn>
                <a:cxn ang="0">
                  <a:pos x="175" y="194"/>
                </a:cxn>
                <a:cxn ang="0">
                  <a:pos x="123" y="158"/>
                </a:cxn>
                <a:cxn ang="0">
                  <a:pos x="126" y="118"/>
                </a:cxn>
                <a:cxn ang="0">
                  <a:pos x="149" y="85"/>
                </a:cxn>
                <a:cxn ang="0">
                  <a:pos x="184" y="116"/>
                </a:cxn>
                <a:cxn ang="0">
                  <a:pos x="221" y="139"/>
                </a:cxn>
                <a:cxn ang="0">
                  <a:pos x="244" y="158"/>
                </a:cxn>
                <a:cxn ang="0">
                  <a:pos x="233" y="106"/>
                </a:cxn>
                <a:cxn ang="0">
                  <a:pos x="250" y="23"/>
                </a:cxn>
                <a:cxn ang="0">
                  <a:pos x="320" y="16"/>
                </a:cxn>
                <a:cxn ang="0">
                  <a:pos x="349" y="23"/>
                </a:cxn>
                <a:cxn ang="0">
                  <a:pos x="417" y="42"/>
                </a:cxn>
                <a:cxn ang="0">
                  <a:pos x="424" y="64"/>
                </a:cxn>
                <a:cxn ang="0">
                  <a:pos x="459" y="98"/>
                </a:cxn>
                <a:cxn ang="0">
                  <a:pos x="483" y="136"/>
                </a:cxn>
                <a:cxn ang="0">
                  <a:pos x="585" y="217"/>
                </a:cxn>
                <a:cxn ang="0">
                  <a:pos x="462" y="633"/>
                </a:cxn>
                <a:cxn ang="0">
                  <a:pos x="540" y="716"/>
                </a:cxn>
                <a:cxn ang="0">
                  <a:pos x="556" y="848"/>
                </a:cxn>
                <a:cxn ang="0">
                  <a:pos x="564" y="965"/>
                </a:cxn>
                <a:cxn ang="0">
                  <a:pos x="553" y="945"/>
                </a:cxn>
                <a:cxn ang="0">
                  <a:pos x="540" y="919"/>
                </a:cxn>
                <a:cxn ang="0">
                  <a:pos x="548" y="877"/>
                </a:cxn>
                <a:cxn ang="0">
                  <a:pos x="535" y="838"/>
                </a:cxn>
                <a:cxn ang="0">
                  <a:pos x="552" y="805"/>
                </a:cxn>
                <a:cxn ang="0">
                  <a:pos x="545" y="769"/>
                </a:cxn>
                <a:cxn ang="0">
                  <a:pos x="527" y="719"/>
                </a:cxn>
                <a:cxn ang="0">
                  <a:pos x="503" y="751"/>
                </a:cxn>
                <a:cxn ang="0">
                  <a:pos x="499" y="730"/>
                </a:cxn>
                <a:cxn ang="0">
                  <a:pos x="499" y="738"/>
                </a:cxn>
                <a:cxn ang="0">
                  <a:pos x="487" y="750"/>
                </a:cxn>
                <a:cxn ang="0">
                  <a:pos x="460" y="696"/>
                </a:cxn>
                <a:cxn ang="0">
                  <a:pos x="456" y="669"/>
                </a:cxn>
                <a:cxn ang="0">
                  <a:pos x="398" y="610"/>
                </a:cxn>
                <a:cxn ang="0">
                  <a:pos x="353" y="569"/>
                </a:cxn>
                <a:cxn ang="0">
                  <a:pos x="336" y="538"/>
                </a:cxn>
                <a:cxn ang="0">
                  <a:pos x="337" y="523"/>
                </a:cxn>
                <a:cxn ang="0">
                  <a:pos x="322" y="522"/>
                </a:cxn>
                <a:cxn ang="0">
                  <a:pos x="311" y="509"/>
                </a:cxn>
                <a:cxn ang="0">
                  <a:pos x="291" y="526"/>
                </a:cxn>
                <a:cxn ang="0">
                  <a:pos x="290" y="539"/>
                </a:cxn>
                <a:cxn ang="0">
                  <a:pos x="274" y="537"/>
                </a:cxn>
                <a:cxn ang="0">
                  <a:pos x="247" y="541"/>
                </a:cxn>
                <a:cxn ang="0">
                  <a:pos x="220" y="541"/>
                </a:cxn>
                <a:cxn ang="0">
                  <a:pos x="220" y="522"/>
                </a:cxn>
                <a:cxn ang="0">
                  <a:pos x="296" y="475"/>
                </a:cxn>
                <a:cxn ang="0">
                  <a:pos x="223" y="480"/>
                </a:cxn>
                <a:cxn ang="0">
                  <a:pos x="188" y="494"/>
                </a:cxn>
                <a:cxn ang="0">
                  <a:pos x="154" y="510"/>
                </a:cxn>
                <a:cxn ang="0">
                  <a:pos x="136" y="539"/>
                </a:cxn>
              </a:cxnLst>
              <a:rect l="0" t="0" r="r" b="b"/>
              <a:pathLst>
                <a:path w="614" h="968">
                  <a:moveTo>
                    <a:pt x="17" y="416"/>
                  </a:moveTo>
                  <a:lnTo>
                    <a:pt x="15" y="416"/>
                  </a:lnTo>
                  <a:lnTo>
                    <a:pt x="15" y="419"/>
                  </a:lnTo>
                  <a:lnTo>
                    <a:pt x="5" y="416"/>
                  </a:lnTo>
                  <a:lnTo>
                    <a:pt x="7" y="414"/>
                  </a:lnTo>
                  <a:lnTo>
                    <a:pt x="7" y="413"/>
                  </a:lnTo>
                  <a:lnTo>
                    <a:pt x="6" y="414"/>
                  </a:lnTo>
                  <a:lnTo>
                    <a:pt x="0" y="405"/>
                  </a:lnTo>
                  <a:lnTo>
                    <a:pt x="5" y="410"/>
                  </a:lnTo>
                  <a:lnTo>
                    <a:pt x="14" y="408"/>
                  </a:lnTo>
                  <a:lnTo>
                    <a:pt x="11" y="408"/>
                  </a:lnTo>
                  <a:lnTo>
                    <a:pt x="16" y="400"/>
                  </a:lnTo>
                  <a:lnTo>
                    <a:pt x="16" y="397"/>
                  </a:lnTo>
                  <a:lnTo>
                    <a:pt x="24" y="398"/>
                  </a:lnTo>
                  <a:lnTo>
                    <a:pt x="19" y="393"/>
                  </a:lnTo>
                  <a:lnTo>
                    <a:pt x="17" y="396"/>
                  </a:lnTo>
                  <a:lnTo>
                    <a:pt x="17" y="391"/>
                  </a:lnTo>
                  <a:lnTo>
                    <a:pt x="20" y="385"/>
                  </a:lnTo>
                  <a:lnTo>
                    <a:pt x="22" y="385"/>
                  </a:lnTo>
                  <a:lnTo>
                    <a:pt x="21" y="387"/>
                  </a:lnTo>
                  <a:lnTo>
                    <a:pt x="25" y="382"/>
                  </a:lnTo>
                  <a:lnTo>
                    <a:pt x="32" y="382"/>
                  </a:lnTo>
                  <a:lnTo>
                    <a:pt x="40" y="353"/>
                  </a:lnTo>
                  <a:lnTo>
                    <a:pt x="42" y="351"/>
                  </a:lnTo>
                  <a:lnTo>
                    <a:pt x="43" y="349"/>
                  </a:lnTo>
                  <a:lnTo>
                    <a:pt x="46" y="349"/>
                  </a:lnTo>
                  <a:lnTo>
                    <a:pt x="43" y="346"/>
                  </a:lnTo>
                  <a:lnTo>
                    <a:pt x="42" y="349"/>
                  </a:lnTo>
                  <a:lnTo>
                    <a:pt x="40" y="349"/>
                  </a:lnTo>
                  <a:lnTo>
                    <a:pt x="42" y="346"/>
                  </a:lnTo>
                  <a:lnTo>
                    <a:pt x="42" y="341"/>
                  </a:lnTo>
                  <a:lnTo>
                    <a:pt x="53" y="338"/>
                  </a:lnTo>
                  <a:lnTo>
                    <a:pt x="55" y="335"/>
                  </a:lnTo>
                  <a:lnTo>
                    <a:pt x="64" y="335"/>
                  </a:lnTo>
                  <a:lnTo>
                    <a:pt x="59" y="334"/>
                  </a:lnTo>
                  <a:lnTo>
                    <a:pt x="60" y="331"/>
                  </a:lnTo>
                  <a:lnTo>
                    <a:pt x="58" y="334"/>
                  </a:lnTo>
                  <a:lnTo>
                    <a:pt x="55" y="333"/>
                  </a:lnTo>
                  <a:lnTo>
                    <a:pt x="47" y="338"/>
                  </a:lnTo>
                  <a:lnTo>
                    <a:pt x="46" y="339"/>
                  </a:lnTo>
                  <a:lnTo>
                    <a:pt x="41" y="338"/>
                  </a:lnTo>
                  <a:lnTo>
                    <a:pt x="40" y="341"/>
                  </a:lnTo>
                  <a:lnTo>
                    <a:pt x="38" y="339"/>
                  </a:lnTo>
                  <a:lnTo>
                    <a:pt x="40" y="346"/>
                  </a:lnTo>
                  <a:lnTo>
                    <a:pt x="33" y="351"/>
                  </a:lnTo>
                  <a:lnTo>
                    <a:pt x="29" y="347"/>
                  </a:lnTo>
                  <a:lnTo>
                    <a:pt x="27" y="349"/>
                  </a:lnTo>
                  <a:lnTo>
                    <a:pt x="14" y="345"/>
                  </a:lnTo>
                  <a:lnTo>
                    <a:pt x="2" y="333"/>
                  </a:lnTo>
                  <a:lnTo>
                    <a:pt x="3" y="327"/>
                  </a:lnTo>
                  <a:lnTo>
                    <a:pt x="6" y="327"/>
                  </a:lnTo>
                  <a:lnTo>
                    <a:pt x="4" y="318"/>
                  </a:lnTo>
                  <a:lnTo>
                    <a:pt x="5" y="309"/>
                  </a:lnTo>
                  <a:lnTo>
                    <a:pt x="7" y="306"/>
                  </a:lnTo>
                  <a:lnTo>
                    <a:pt x="4" y="306"/>
                  </a:lnTo>
                  <a:lnTo>
                    <a:pt x="2" y="298"/>
                  </a:lnTo>
                  <a:lnTo>
                    <a:pt x="3" y="294"/>
                  </a:lnTo>
                  <a:lnTo>
                    <a:pt x="5" y="296"/>
                  </a:lnTo>
                  <a:lnTo>
                    <a:pt x="7" y="294"/>
                  </a:lnTo>
                  <a:lnTo>
                    <a:pt x="2" y="292"/>
                  </a:lnTo>
                  <a:lnTo>
                    <a:pt x="0" y="287"/>
                  </a:lnTo>
                  <a:lnTo>
                    <a:pt x="12" y="288"/>
                  </a:lnTo>
                  <a:lnTo>
                    <a:pt x="14" y="285"/>
                  </a:lnTo>
                  <a:lnTo>
                    <a:pt x="19" y="285"/>
                  </a:lnTo>
                  <a:lnTo>
                    <a:pt x="20" y="281"/>
                  </a:lnTo>
                  <a:lnTo>
                    <a:pt x="20" y="285"/>
                  </a:lnTo>
                  <a:lnTo>
                    <a:pt x="24" y="286"/>
                  </a:lnTo>
                  <a:lnTo>
                    <a:pt x="21" y="288"/>
                  </a:lnTo>
                  <a:lnTo>
                    <a:pt x="21" y="290"/>
                  </a:lnTo>
                  <a:lnTo>
                    <a:pt x="27" y="297"/>
                  </a:lnTo>
                  <a:lnTo>
                    <a:pt x="24" y="300"/>
                  </a:lnTo>
                  <a:lnTo>
                    <a:pt x="17" y="303"/>
                  </a:lnTo>
                  <a:lnTo>
                    <a:pt x="32" y="302"/>
                  </a:lnTo>
                  <a:lnTo>
                    <a:pt x="33" y="305"/>
                  </a:lnTo>
                  <a:lnTo>
                    <a:pt x="29" y="311"/>
                  </a:lnTo>
                  <a:lnTo>
                    <a:pt x="37" y="312"/>
                  </a:lnTo>
                  <a:lnTo>
                    <a:pt x="39" y="310"/>
                  </a:lnTo>
                  <a:lnTo>
                    <a:pt x="40" y="311"/>
                  </a:lnTo>
                  <a:lnTo>
                    <a:pt x="34" y="299"/>
                  </a:lnTo>
                  <a:lnTo>
                    <a:pt x="41" y="304"/>
                  </a:lnTo>
                  <a:lnTo>
                    <a:pt x="39" y="299"/>
                  </a:lnTo>
                  <a:lnTo>
                    <a:pt x="42" y="298"/>
                  </a:lnTo>
                  <a:lnTo>
                    <a:pt x="33" y="299"/>
                  </a:lnTo>
                  <a:lnTo>
                    <a:pt x="23" y="290"/>
                  </a:lnTo>
                  <a:lnTo>
                    <a:pt x="24" y="286"/>
                  </a:lnTo>
                  <a:lnTo>
                    <a:pt x="21" y="281"/>
                  </a:lnTo>
                  <a:lnTo>
                    <a:pt x="21" y="280"/>
                  </a:lnTo>
                  <a:lnTo>
                    <a:pt x="19" y="280"/>
                  </a:lnTo>
                  <a:lnTo>
                    <a:pt x="17" y="280"/>
                  </a:lnTo>
                  <a:lnTo>
                    <a:pt x="16" y="279"/>
                  </a:lnTo>
                  <a:lnTo>
                    <a:pt x="16" y="276"/>
                  </a:lnTo>
                  <a:lnTo>
                    <a:pt x="28" y="278"/>
                  </a:lnTo>
                  <a:lnTo>
                    <a:pt x="24" y="274"/>
                  </a:lnTo>
                  <a:lnTo>
                    <a:pt x="22" y="275"/>
                  </a:lnTo>
                  <a:lnTo>
                    <a:pt x="22" y="270"/>
                  </a:lnTo>
                  <a:lnTo>
                    <a:pt x="27" y="269"/>
                  </a:lnTo>
                  <a:lnTo>
                    <a:pt x="27" y="267"/>
                  </a:lnTo>
                  <a:lnTo>
                    <a:pt x="25" y="269"/>
                  </a:lnTo>
                  <a:lnTo>
                    <a:pt x="23" y="270"/>
                  </a:lnTo>
                  <a:lnTo>
                    <a:pt x="21" y="265"/>
                  </a:lnTo>
                  <a:lnTo>
                    <a:pt x="25" y="265"/>
                  </a:lnTo>
                  <a:lnTo>
                    <a:pt x="27" y="263"/>
                  </a:lnTo>
                  <a:lnTo>
                    <a:pt x="27" y="262"/>
                  </a:lnTo>
                  <a:lnTo>
                    <a:pt x="29" y="263"/>
                  </a:lnTo>
                  <a:lnTo>
                    <a:pt x="31" y="261"/>
                  </a:lnTo>
                  <a:lnTo>
                    <a:pt x="38" y="263"/>
                  </a:lnTo>
                  <a:lnTo>
                    <a:pt x="43" y="261"/>
                  </a:lnTo>
                  <a:lnTo>
                    <a:pt x="31" y="261"/>
                  </a:lnTo>
                  <a:lnTo>
                    <a:pt x="25" y="262"/>
                  </a:lnTo>
                  <a:lnTo>
                    <a:pt x="25" y="264"/>
                  </a:lnTo>
                  <a:lnTo>
                    <a:pt x="21" y="264"/>
                  </a:lnTo>
                  <a:lnTo>
                    <a:pt x="20" y="267"/>
                  </a:lnTo>
                  <a:lnTo>
                    <a:pt x="16" y="269"/>
                  </a:lnTo>
                  <a:lnTo>
                    <a:pt x="14" y="264"/>
                  </a:lnTo>
                  <a:lnTo>
                    <a:pt x="17" y="259"/>
                  </a:lnTo>
                  <a:lnTo>
                    <a:pt x="20" y="258"/>
                  </a:lnTo>
                  <a:lnTo>
                    <a:pt x="16" y="253"/>
                  </a:lnTo>
                  <a:lnTo>
                    <a:pt x="19" y="250"/>
                  </a:lnTo>
                  <a:lnTo>
                    <a:pt x="22" y="250"/>
                  </a:lnTo>
                  <a:lnTo>
                    <a:pt x="23" y="247"/>
                  </a:lnTo>
                  <a:lnTo>
                    <a:pt x="23" y="245"/>
                  </a:lnTo>
                  <a:lnTo>
                    <a:pt x="17" y="244"/>
                  </a:lnTo>
                  <a:lnTo>
                    <a:pt x="19" y="239"/>
                  </a:lnTo>
                  <a:lnTo>
                    <a:pt x="23" y="235"/>
                  </a:lnTo>
                  <a:lnTo>
                    <a:pt x="21" y="239"/>
                  </a:lnTo>
                  <a:lnTo>
                    <a:pt x="29" y="243"/>
                  </a:lnTo>
                  <a:lnTo>
                    <a:pt x="27" y="238"/>
                  </a:lnTo>
                  <a:lnTo>
                    <a:pt x="28" y="233"/>
                  </a:lnTo>
                  <a:lnTo>
                    <a:pt x="37" y="239"/>
                  </a:lnTo>
                  <a:lnTo>
                    <a:pt x="38" y="232"/>
                  </a:lnTo>
                  <a:lnTo>
                    <a:pt x="42" y="228"/>
                  </a:lnTo>
                  <a:lnTo>
                    <a:pt x="64" y="223"/>
                  </a:lnTo>
                  <a:lnTo>
                    <a:pt x="67" y="227"/>
                  </a:lnTo>
                  <a:lnTo>
                    <a:pt x="66" y="229"/>
                  </a:lnTo>
                  <a:lnTo>
                    <a:pt x="68" y="234"/>
                  </a:lnTo>
                  <a:lnTo>
                    <a:pt x="65" y="234"/>
                  </a:lnTo>
                  <a:lnTo>
                    <a:pt x="68" y="235"/>
                  </a:lnTo>
                  <a:lnTo>
                    <a:pt x="68" y="232"/>
                  </a:lnTo>
                  <a:lnTo>
                    <a:pt x="71" y="231"/>
                  </a:lnTo>
                  <a:lnTo>
                    <a:pt x="66" y="229"/>
                  </a:lnTo>
                  <a:lnTo>
                    <a:pt x="68" y="228"/>
                  </a:lnTo>
                  <a:lnTo>
                    <a:pt x="68" y="226"/>
                  </a:lnTo>
                  <a:lnTo>
                    <a:pt x="80" y="226"/>
                  </a:lnTo>
                  <a:lnTo>
                    <a:pt x="71" y="226"/>
                  </a:lnTo>
                  <a:lnTo>
                    <a:pt x="74" y="218"/>
                  </a:lnTo>
                  <a:lnTo>
                    <a:pt x="76" y="220"/>
                  </a:lnTo>
                  <a:lnTo>
                    <a:pt x="76" y="216"/>
                  </a:lnTo>
                  <a:lnTo>
                    <a:pt x="83" y="212"/>
                  </a:lnTo>
                  <a:lnTo>
                    <a:pt x="90" y="218"/>
                  </a:lnTo>
                  <a:lnTo>
                    <a:pt x="89" y="210"/>
                  </a:lnTo>
                  <a:lnTo>
                    <a:pt x="94" y="210"/>
                  </a:lnTo>
                  <a:lnTo>
                    <a:pt x="99" y="212"/>
                  </a:lnTo>
                  <a:lnTo>
                    <a:pt x="105" y="220"/>
                  </a:lnTo>
                  <a:lnTo>
                    <a:pt x="105" y="223"/>
                  </a:lnTo>
                  <a:lnTo>
                    <a:pt x="102" y="224"/>
                  </a:lnTo>
                  <a:lnTo>
                    <a:pt x="105" y="226"/>
                  </a:lnTo>
                  <a:lnTo>
                    <a:pt x="97" y="227"/>
                  </a:lnTo>
                  <a:lnTo>
                    <a:pt x="105" y="227"/>
                  </a:lnTo>
                  <a:lnTo>
                    <a:pt x="106" y="232"/>
                  </a:lnTo>
                  <a:lnTo>
                    <a:pt x="110" y="235"/>
                  </a:lnTo>
                  <a:lnTo>
                    <a:pt x="122" y="234"/>
                  </a:lnTo>
                  <a:lnTo>
                    <a:pt x="124" y="234"/>
                  </a:lnTo>
                  <a:lnTo>
                    <a:pt x="135" y="232"/>
                  </a:lnTo>
                  <a:lnTo>
                    <a:pt x="136" y="229"/>
                  </a:lnTo>
                  <a:lnTo>
                    <a:pt x="139" y="235"/>
                  </a:lnTo>
                  <a:lnTo>
                    <a:pt x="135" y="235"/>
                  </a:lnTo>
                  <a:lnTo>
                    <a:pt x="153" y="246"/>
                  </a:lnTo>
                  <a:lnTo>
                    <a:pt x="166" y="244"/>
                  </a:lnTo>
                  <a:lnTo>
                    <a:pt x="169" y="239"/>
                  </a:lnTo>
                  <a:lnTo>
                    <a:pt x="171" y="229"/>
                  </a:lnTo>
                  <a:lnTo>
                    <a:pt x="176" y="223"/>
                  </a:lnTo>
                  <a:lnTo>
                    <a:pt x="176" y="214"/>
                  </a:lnTo>
                  <a:lnTo>
                    <a:pt x="177" y="214"/>
                  </a:lnTo>
                  <a:lnTo>
                    <a:pt x="171" y="210"/>
                  </a:lnTo>
                  <a:lnTo>
                    <a:pt x="177" y="208"/>
                  </a:lnTo>
                  <a:lnTo>
                    <a:pt x="183" y="212"/>
                  </a:lnTo>
                  <a:lnTo>
                    <a:pt x="183" y="211"/>
                  </a:lnTo>
                  <a:lnTo>
                    <a:pt x="188" y="212"/>
                  </a:lnTo>
                  <a:lnTo>
                    <a:pt x="192" y="209"/>
                  </a:lnTo>
                  <a:lnTo>
                    <a:pt x="191" y="197"/>
                  </a:lnTo>
                  <a:lnTo>
                    <a:pt x="194" y="199"/>
                  </a:lnTo>
                  <a:lnTo>
                    <a:pt x="191" y="196"/>
                  </a:lnTo>
                  <a:lnTo>
                    <a:pt x="184" y="199"/>
                  </a:lnTo>
                  <a:lnTo>
                    <a:pt x="180" y="198"/>
                  </a:lnTo>
                  <a:lnTo>
                    <a:pt x="178" y="192"/>
                  </a:lnTo>
                  <a:lnTo>
                    <a:pt x="179" y="194"/>
                  </a:lnTo>
                  <a:lnTo>
                    <a:pt x="175" y="194"/>
                  </a:lnTo>
                  <a:lnTo>
                    <a:pt x="171" y="191"/>
                  </a:lnTo>
                  <a:lnTo>
                    <a:pt x="159" y="192"/>
                  </a:lnTo>
                  <a:lnTo>
                    <a:pt x="154" y="196"/>
                  </a:lnTo>
                  <a:lnTo>
                    <a:pt x="150" y="194"/>
                  </a:lnTo>
                  <a:lnTo>
                    <a:pt x="152" y="190"/>
                  </a:lnTo>
                  <a:lnTo>
                    <a:pt x="154" y="188"/>
                  </a:lnTo>
                  <a:lnTo>
                    <a:pt x="152" y="183"/>
                  </a:lnTo>
                  <a:lnTo>
                    <a:pt x="153" y="179"/>
                  </a:lnTo>
                  <a:lnTo>
                    <a:pt x="148" y="177"/>
                  </a:lnTo>
                  <a:lnTo>
                    <a:pt x="151" y="185"/>
                  </a:lnTo>
                  <a:lnTo>
                    <a:pt x="147" y="187"/>
                  </a:lnTo>
                  <a:lnTo>
                    <a:pt x="144" y="176"/>
                  </a:lnTo>
                  <a:lnTo>
                    <a:pt x="133" y="164"/>
                  </a:lnTo>
                  <a:lnTo>
                    <a:pt x="125" y="163"/>
                  </a:lnTo>
                  <a:lnTo>
                    <a:pt x="127" y="162"/>
                  </a:lnTo>
                  <a:lnTo>
                    <a:pt x="123" y="161"/>
                  </a:lnTo>
                  <a:lnTo>
                    <a:pt x="123" y="158"/>
                  </a:lnTo>
                  <a:lnTo>
                    <a:pt x="122" y="161"/>
                  </a:lnTo>
                  <a:lnTo>
                    <a:pt x="124" y="162"/>
                  </a:lnTo>
                  <a:lnTo>
                    <a:pt x="119" y="159"/>
                  </a:lnTo>
                  <a:lnTo>
                    <a:pt x="106" y="136"/>
                  </a:lnTo>
                  <a:lnTo>
                    <a:pt x="106" y="129"/>
                  </a:lnTo>
                  <a:lnTo>
                    <a:pt x="111" y="126"/>
                  </a:lnTo>
                  <a:lnTo>
                    <a:pt x="110" y="117"/>
                  </a:lnTo>
                  <a:lnTo>
                    <a:pt x="110" y="110"/>
                  </a:lnTo>
                  <a:lnTo>
                    <a:pt x="113" y="106"/>
                  </a:lnTo>
                  <a:lnTo>
                    <a:pt x="116" y="105"/>
                  </a:lnTo>
                  <a:lnTo>
                    <a:pt x="110" y="109"/>
                  </a:lnTo>
                  <a:lnTo>
                    <a:pt x="114" y="114"/>
                  </a:lnTo>
                  <a:lnTo>
                    <a:pt x="116" y="115"/>
                  </a:lnTo>
                  <a:lnTo>
                    <a:pt x="118" y="115"/>
                  </a:lnTo>
                  <a:lnTo>
                    <a:pt x="119" y="112"/>
                  </a:lnTo>
                  <a:lnTo>
                    <a:pt x="123" y="112"/>
                  </a:lnTo>
                  <a:lnTo>
                    <a:pt x="126" y="118"/>
                  </a:lnTo>
                  <a:lnTo>
                    <a:pt x="122" y="106"/>
                  </a:lnTo>
                  <a:lnTo>
                    <a:pt x="110" y="93"/>
                  </a:lnTo>
                  <a:lnTo>
                    <a:pt x="107" y="79"/>
                  </a:lnTo>
                  <a:lnTo>
                    <a:pt x="109" y="75"/>
                  </a:lnTo>
                  <a:lnTo>
                    <a:pt x="115" y="76"/>
                  </a:lnTo>
                  <a:lnTo>
                    <a:pt x="110" y="76"/>
                  </a:lnTo>
                  <a:lnTo>
                    <a:pt x="109" y="77"/>
                  </a:lnTo>
                  <a:lnTo>
                    <a:pt x="114" y="77"/>
                  </a:lnTo>
                  <a:lnTo>
                    <a:pt x="119" y="82"/>
                  </a:lnTo>
                  <a:lnTo>
                    <a:pt x="120" y="79"/>
                  </a:lnTo>
                  <a:lnTo>
                    <a:pt x="126" y="79"/>
                  </a:lnTo>
                  <a:lnTo>
                    <a:pt x="130" y="83"/>
                  </a:lnTo>
                  <a:lnTo>
                    <a:pt x="134" y="85"/>
                  </a:lnTo>
                  <a:lnTo>
                    <a:pt x="134" y="82"/>
                  </a:lnTo>
                  <a:lnTo>
                    <a:pt x="136" y="83"/>
                  </a:lnTo>
                  <a:lnTo>
                    <a:pt x="140" y="82"/>
                  </a:lnTo>
                  <a:lnTo>
                    <a:pt x="149" y="85"/>
                  </a:lnTo>
                  <a:lnTo>
                    <a:pt x="153" y="94"/>
                  </a:lnTo>
                  <a:lnTo>
                    <a:pt x="159" y="97"/>
                  </a:lnTo>
                  <a:lnTo>
                    <a:pt x="156" y="89"/>
                  </a:lnTo>
                  <a:lnTo>
                    <a:pt x="160" y="87"/>
                  </a:lnTo>
                  <a:lnTo>
                    <a:pt x="173" y="92"/>
                  </a:lnTo>
                  <a:lnTo>
                    <a:pt x="173" y="96"/>
                  </a:lnTo>
                  <a:lnTo>
                    <a:pt x="182" y="94"/>
                  </a:lnTo>
                  <a:lnTo>
                    <a:pt x="187" y="98"/>
                  </a:lnTo>
                  <a:lnTo>
                    <a:pt x="188" y="98"/>
                  </a:lnTo>
                  <a:lnTo>
                    <a:pt x="194" y="103"/>
                  </a:lnTo>
                  <a:lnTo>
                    <a:pt x="197" y="109"/>
                  </a:lnTo>
                  <a:lnTo>
                    <a:pt x="194" y="104"/>
                  </a:lnTo>
                  <a:lnTo>
                    <a:pt x="195" y="109"/>
                  </a:lnTo>
                  <a:lnTo>
                    <a:pt x="190" y="111"/>
                  </a:lnTo>
                  <a:lnTo>
                    <a:pt x="187" y="115"/>
                  </a:lnTo>
                  <a:lnTo>
                    <a:pt x="179" y="114"/>
                  </a:lnTo>
                  <a:lnTo>
                    <a:pt x="184" y="116"/>
                  </a:lnTo>
                  <a:lnTo>
                    <a:pt x="183" y="121"/>
                  </a:lnTo>
                  <a:lnTo>
                    <a:pt x="184" y="124"/>
                  </a:lnTo>
                  <a:lnTo>
                    <a:pt x="199" y="135"/>
                  </a:lnTo>
                  <a:lnTo>
                    <a:pt x="197" y="140"/>
                  </a:lnTo>
                  <a:lnTo>
                    <a:pt x="206" y="145"/>
                  </a:lnTo>
                  <a:lnTo>
                    <a:pt x="209" y="152"/>
                  </a:lnTo>
                  <a:lnTo>
                    <a:pt x="210" y="151"/>
                  </a:lnTo>
                  <a:lnTo>
                    <a:pt x="213" y="150"/>
                  </a:lnTo>
                  <a:lnTo>
                    <a:pt x="212" y="150"/>
                  </a:lnTo>
                  <a:lnTo>
                    <a:pt x="221" y="146"/>
                  </a:lnTo>
                  <a:lnTo>
                    <a:pt x="227" y="153"/>
                  </a:lnTo>
                  <a:lnTo>
                    <a:pt x="223" y="156"/>
                  </a:lnTo>
                  <a:lnTo>
                    <a:pt x="222" y="156"/>
                  </a:lnTo>
                  <a:lnTo>
                    <a:pt x="225" y="157"/>
                  </a:lnTo>
                  <a:lnTo>
                    <a:pt x="228" y="153"/>
                  </a:lnTo>
                  <a:lnTo>
                    <a:pt x="229" y="149"/>
                  </a:lnTo>
                  <a:lnTo>
                    <a:pt x="221" y="139"/>
                  </a:lnTo>
                  <a:lnTo>
                    <a:pt x="218" y="138"/>
                  </a:lnTo>
                  <a:lnTo>
                    <a:pt x="217" y="141"/>
                  </a:lnTo>
                  <a:lnTo>
                    <a:pt x="216" y="141"/>
                  </a:lnTo>
                  <a:lnTo>
                    <a:pt x="217" y="139"/>
                  </a:lnTo>
                  <a:lnTo>
                    <a:pt x="220" y="136"/>
                  </a:lnTo>
                  <a:lnTo>
                    <a:pt x="222" y="133"/>
                  </a:lnTo>
                  <a:lnTo>
                    <a:pt x="222" y="122"/>
                  </a:lnTo>
                  <a:lnTo>
                    <a:pt x="219" y="118"/>
                  </a:lnTo>
                  <a:lnTo>
                    <a:pt x="220" y="112"/>
                  </a:lnTo>
                  <a:lnTo>
                    <a:pt x="225" y="111"/>
                  </a:lnTo>
                  <a:lnTo>
                    <a:pt x="227" y="112"/>
                  </a:lnTo>
                  <a:lnTo>
                    <a:pt x="227" y="123"/>
                  </a:lnTo>
                  <a:lnTo>
                    <a:pt x="223" y="126"/>
                  </a:lnTo>
                  <a:lnTo>
                    <a:pt x="225" y="140"/>
                  </a:lnTo>
                  <a:lnTo>
                    <a:pt x="233" y="141"/>
                  </a:lnTo>
                  <a:lnTo>
                    <a:pt x="235" y="152"/>
                  </a:lnTo>
                  <a:lnTo>
                    <a:pt x="244" y="158"/>
                  </a:lnTo>
                  <a:lnTo>
                    <a:pt x="247" y="155"/>
                  </a:lnTo>
                  <a:lnTo>
                    <a:pt x="247" y="151"/>
                  </a:lnTo>
                  <a:lnTo>
                    <a:pt x="250" y="150"/>
                  </a:lnTo>
                  <a:lnTo>
                    <a:pt x="244" y="149"/>
                  </a:lnTo>
                  <a:lnTo>
                    <a:pt x="242" y="143"/>
                  </a:lnTo>
                  <a:lnTo>
                    <a:pt x="237" y="139"/>
                  </a:lnTo>
                  <a:lnTo>
                    <a:pt x="233" y="140"/>
                  </a:lnTo>
                  <a:lnTo>
                    <a:pt x="228" y="138"/>
                  </a:lnTo>
                  <a:lnTo>
                    <a:pt x="228" y="126"/>
                  </a:lnTo>
                  <a:lnTo>
                    <a:pt x="234" y="122"/>
                  </a:lnTo>
                  <a:lnTo>
                    <a:pt x="239" y="122"/>
                  </a:lnTo>
                  <a:lnTo>
                    <a:pt x="236" y="116"/>
                  </a:lnTo>
                  <a:lnTo>
                    <a:pt x="230" y="112"/>
                  </a:lnTo>
                  <a:lnTo>
                    <a:pt x="230" y="110"/>
                  </a:lnTo>
                  <a:lnTo>
                    <a:pt x="229" y="111"/>
                  </a:lnTo>
                  <a:lnTo>
                    <a:pt x="226" y="110"/>
                  </a:lnTo>
                  <a:lnTo>
                    <a:pt x="233" y="106"/>
                  </a:lnTo>
                  <a:lnTo>
                    <a:pt x="231" y="105"/>
                  </a:lnTo>
                  <a:lnTo>
                    <a:pt x="225" y="108"/>
                  </a:lnTo>
                  <a:lnTo>
                    <a:pt x="211" y="89"/>
                  </a:lnTo>
                  <a:lnTo>
                    <a:pt x="216" y="80"/>
                  </a:lnTo>
                  <a:lnTo>
                    <a:pt x="218" y="71"/>
                  </a:lnTo>
                  <a:lnTo>
                    <a:pt x="216" y="53"/>
                  </a:lnTo>
                  <a:lnTo>
                    <a:pt x="213" y="40"/>
                  </a:lnTo>
                  <a:lnTo>
                    <a:pt x="212" y="38"/>
                  </a:lnTo>
                  <a:lnTo>
                    <a:pt x="208" y="28"/>
                  </a:lnTo>
                  <a:lnTo>
                    <a:pt x="206" y="18"/>
                  </a:lnTo>
                  <a:lnTo>
                    <a:pt x="201" y="9"/>
                  </a:lnTo>
                  <a:lnTo>
                    <a:pt x="209" y="15"/>
                  </a:lnTo>
                  <a:lnTo>
                    <a:pt x="209" y="12"/>
                  </a:lnTo>
                  <a:lnTo>
                    <a:pt x="214" y="10"/>
                  </a:lnTo>
                  <a:lnTo>
                    <a:pt x="218" y="6"/>
                  </a:lnTo>
                  <a:lnTo>
                    <a:pt x="222" y="0"/>
                  </a:lnTo>
                  <a:lnTo>
                    <a:pt x="250" y="23"/>
                  </a:lnTo>
                  <a:lnTo>
                    <a:pt x="265" y="27"/>
                  </a:lnTo>
                  <a:lnTo>
                    <a:pt x="278" y="23"/>
                  </a:lnTo>
                  <a:lnTo>
                    <a:pt x="273" y="26"/>
                  </a:lnTo>
                  <a:lnTo>
                    <a:pt x="278" y="24"/>
                  </a:lnTo>
                  <a:lnTo>
                    <a:pt x="283" y="20"/>
                  </a:lnTo>
                  <a:lnTo>
                    <a:pt x="283" y="18"/>
                  </a:lnTo>
                  <a:lnTo>
                    <a:pt x="288" y="17"/>
                  </a:lnTo>
                  <a:lnTo>
                    <a:pt x="288" y="16"/>
                  </a:lnTo>
                  <a:lnTo>
                    <a:pt x="290" y="15"/>
                  </a:lnTo>
                  <a:lnTo>
                    <a:pt x="316" y="11"/>
                  </a:lnTo>
                  <a:lnTo>
                    <a:pt x="319" y="15"/>
                  </a:lnTo>
                  <a:lnTo>
                    <a:pt x="316" y="14"/>
                  </a:lnTo>
                  <a:lnTo>
                    <a:pt x="316" y="16"/>
                  </a:lnTo>
                  <a:lnTo>
                    <a:pt x="313" y="14"/>
                  </a:lnTo>
                  <a:lnTo>
                    <a:pt x="311" y="14"/>
                  </a:lnTo>
                  <a:lnTo>
                    <a:pt x="317" y="17"/>
                  </a:lnTo>
                  <a:lnTo>
                    <a:pt x="320" y="16"/>
                  </a:lnTo>
                  <a:lnTo>
                    <a:pt x="330" y="23"/>
                  </a:lnTo>
                  <a:lnTo>
                    <a:pt x="330" y="22"/>
                  </a:lnTo>
                  <a:lnTo>
                    <a:pt x="348" y="23"/>
                  </a:lnTo>
                  <a:lnTo>
                    <a:pt x="350" y="26"/>
                  </a:lnTo>
                  <a:lnTo>
                    <a:pt x="350" y="28"/>
                  </a:lnTo>
                  <a:lnTo>
                    <a:pt x="345" y="27"/>
                  </a:lnTo>
                  <a:lnTo>
                    <a:pt x="348" y="29"/>
                  </a:lnTo>
                  <a:lnTo>
                    <a:pt x="341" y="32"/>
                  </a:lnTo>
                  <a:lnTo>
                    <a:pt x="346" y="33"/>
                  </a:lnTo>
                  <a:lnTo>
                    <a:pt x="343" y="40"/>
                  </a:lnTo>
                  <a:lnTo>
                    <a:pt x="347" y="33"/>
                  </a:lnTo>
                  <a:lnTo>
                    <a:pt x="350" y="30"/>
                  </a:lnTo>
                  <a:lnTo>
                    <a:pt x="351" y="33"/>
                  </a:lnTo>
                  <a:lnTo>
                    <a:pt x="358" y="35"/>
                  </a:lnTo>
                  <a:lnTo>
                    <a:pt x="351" y="32"/>
                  </a:lnTo>
                  <a:lnTo>
                    <a:pt x="351" y="24"/>
                  </a:lnTo>
                  <a:lnTo>
                    <a:pt x="349" y="23"/>
                  </a:lnTo>
                  <a:lnTo>
                    <a:pt x="359" y="23"/>
                  </a:lnTo>
                  <a:lnTo>
                    <a:pt x="368" y="26"/>
                  </a:lnTo>
                  <a:lnTo>
                    <a:pt x="364" y="24"/>
                  </a:lnTo>
                  <a:lnTo>
                    <a:pt x="367" y="28"/>
                  </a:lnTo>
                  <a:lnTo>
                    <a:pt x="362" y="26"/>
                  </a:lnTo>
                  <a:lnTo>
                    <a:pt x="363" y="32"/>
                  </a:lnTo>
                  <a:lnTo>
                    <a:pt x="364" y="28"/>
                  </a:lnTo>
                  <a:lnTo>
                    <a:pt x="368" y="32"/>
                  </a:lnTo>
                  <a:lnTo>
                    <a:pt x="367" y="29"/>
                  </a:lnTo>
                  <a:lnTo>
                    <a:pt x="373" y="34"/>
                  </a:lnTo>
                  <a:lnTo>
                    <a:pt x="379" y="38"/>
                  </a:lnTo>
                  <a:lnTo>
                    <a:pt x="376" y="34"/>
                  </a:lnTo>
                  <a:lnTo>
                    <a:pt x="385" y="41"/>
                  </a:lnTo>
                  <a:lnTo>
                    <a:pt x="398" y="42"/>
                  </a:lnTo>
                  <a:lnTo>
                    <a:pt x="410" y="39"/>
                  </a:lnTo>
                  <a:lnTo>
                    <a:pt x="417" y="40"/>
                  </a:lnTo>
                  <a:lnTo>
                    <a:pt x="417" y="42"/>
                  </a:lnTo>
                  <a:lnTo>
                    <a:pt x="414" y="40"/>
                  </a:lnTo>
                  <a:lnTo>
                    <a:pt x="414" y="45"/>
                  </a:lnTo>
                  <a:lnTo>
                    <a:pt x="418" y="48"/>
                  </a:lnTo>
                  <a:lnTo>
                    <a:pt x="418" y="51"/>
                  </a:lnTo>
                  <a:lnTo>
                    <a:pt x="417" y="51"/>
                  </a:lnTo>
                  <a:lnTo>
                    <a:pt x="420" y="51"/>
                  </a:lnTo>
                  <a:lnTo>
                    <a:pt x="424" y="56"/>
                  </a:lnTo>
                  <a:lnTo>
                    <a:pt x="424" y="59"/>
                  </a:lnTo>
                  <a:lnTo>
                    <a:pt x="418" y="61"/>
                  </a:lnTo>
                  <a:lnTo>
                    <a:pt x="410" y="58"/>
                  </a:lnTo>
                  <a:lnTo>
                    <a:pt x="413" y="62"/>
                  </a:lnTo>
                  <a:lnTo>
                    <a:pt x="410" y="65"/>
                  </a:lnTo>
                  <a:lnTo>
                    <a:pt x="411" y="67"/>
                  </a:lnTo>
                  <a:lnTo>
                    <a:pt x="413" y="64"/>
                  </a:lnTo>
                  <a:lnTo>
                    <a:pt x="417" y="68"/>
                  </a:lnTo>
                  <a:lnTo>
                    <a:pt x="419" y="65"/>
                  </a:lnTo>
                  <a:lnTo>
                    <a:pt x="424" y="64"/>
                  </a:lnTo>
                  <a:lnTo>
                    <a:pt x="426" y="67"/>
                  </a:lnTo>
                  <a:lnTo>
                    <a:pt x="426" y="63"/>
                  </a:lnTo>
                  <a:lnTo>
                    <a:pt x="429" y="65"/>
                  </a:lnTo>
                  <a:lnTo>
                    <a:pt x="431" y="63"/>
                  </a:lnTo>
                  <a:lnTo>
                    <a:pt x="431" y="64"/>
                  </a:lnTo>
                  <a:lnTo>
                    <a:pt x="428" y="67"/>
                  </a:lnTo>
                  <a:lnTo>
                    <a:pt x="429" y="68"/>
                  </a:lnTo>
                  <a:lnTo>
                    <a:pt x="432" y="65"/>
                  </a:lnTo>
                  <a:lnTo>
                    <a:pt x="435" y="73"/>
                  </a:lnTo>
                  <a:lnTo>
                    <a:pt x="432" y="75"/>
                  </a:lnTo>
                  <a:lnTo>
                    <a:pt x="429" y="75"/>
                  </a:lnTo>
                  <a:lnTo>
                    <a:pt x="435" y="85"/>
                  </a:lnTo>
                  <a:lnTo>
                    <a:pt x="442" y="83"/>
                  </a:lnTo>
                  <a:lnTo>
                    <a:pt x="452" y="89"/>
                  </a:lnTo>
                  <a:lnTo>
                    <a:pt x="458" y="96"/>
                  </a:lnTo>
                  <a:lnTo>
                    <a:pt x="458" y="99"/>
                  </a:lnTo>
                  <a:lnTo>
                    <a:pt x="459" y="98"/>
                  </a:lnTo>
                  <a:lnTo>
                    <a:pt x="459" y="97"/>
                  </a:lnTo>
                  <a:lnTo>
                    <a:pt x="462" y="100"/>
                  </a:lnTo>
                  <a:lnTo>
                    <a:pt x="465" y="104"/>
                  </a:lnTo>
                  <a:lnTo>
                    <a:pt x="458" y="105"/>
                  </a:lnTo>
                  <a:lnTo>
                    <a:pt x="457" y="106"/>
                  </a:lnTo>
                  <a:lnTo>
                    <a:pt x="462" y="114"/>
                  </a:lnTo>
                  <a:lnTo>
                    <a:pt x="453" y="109"/>
                  </a:lnTo>
                  <a:lnTo>
                    <a:pt x="467" y="117"/>
                  </a:lnTo>
                  <a:lnTo>
                    <a:pt x="463" y="117"/>
                  </a:lnTo>
                  <a:lnTo>
                    <a:pt x="465" y="120"/>
                  </a:lnTo>
                  <a:lnTo>
                    <a:pt x="461" y="120"/>
                  </a:lnTo>
                  <a:lnTo>
                    <a:pt x="470" y="129"/>
                  </a:lnTo>
                  <a:lnTo>
                    <a:pt x="471" y="129"/>
                  </a:lnTo>
                  <a:lnTo>
                    <a:pt x="471" y="127"/>
                  </a:lnTo>
                  <a:lnTo>
                    <a:pt x="479" y="129"/>
                  </a:lnTo>
                  <a:lnTo>
                    <a:pt x="485" y="134"/>
                  </a:lnTo>
                  <a:lnTo>
                    <a:pt x="483" y="136"/>
                  </a:lnTo>
                  <a:lnTo>
                    <a:pt x="493" y="138"/>
                  </a:lnTo>
                  <a:lnTo>
                    <a:pt x="499" y="141"/>
                  </a:lnTo>
                  <a:lnTo>
                    <a:pt x="510" y="155"/>
                  </a:lnTo>
                  <a:lnTo>
                    <a:pt x="510" y="158"/>
                  </a:lnTo>
                  <a:lnTo>
                    <a:pt x="514" y="159"/>
                  </a:lnTo>
                  <a:lnTo>
                    <a:pt x="519" y="165"/>
                  </a:lnTo>
                  <a:lnTo>
                    <a:pt x="520" y="170"/>
                  </a:lnTo>
                  <a:lnTo>
                    <a:pt x="547" y="190"/>
                  </a:lnTo>
                  <a:lnTo>
                    <a:pt x="548" y="196"/>
                  </a:lnTo>
                  <a:lnTo>
                    <a:pt x="557" y="205"/>
                  </a:lnTo>
                  <a:lnTo>
                    <a:pt x="572" y="209"/>
                  </a:lnTo>
                  <a:lnTo>
                    <a:pt x="571" y="212"/>
                  </a:lnTo>
                  <a:lnTo>
                    <a:pt x="573" y="211"/>
                  </a:lnTo>
                  <a:lnTo>
                    <a:pt x="573" y="209"/>
                  </a:lnTo>
                  <a:lnTo>
                    <a:pt x="578" y="211"/>
                  </a:lnTo>
                  <a:lnTo>
                    <a:pt x="585" y="215"/>
                  </a:lnTo>
                  <a:lnTo>
                    <a:pt x="585" y="217"/>
                  </a:lnTo>
                  <a:lnTo>
                    <a:pt x="586" y="215"/>
                  </a:lnTo>
                  <a:lnTo>
                    <a:pt x="595" y="226"/>
                  </a:lnTo>
                  <a:lnTo>
                    <a:pt x="597" y="234"/>
                  </a:lnTo>
                  <a:lnTo>
                    <a:pt x="604" y="241"/>
                  </a:lnTo>
                  <a:lnTo>
                    <a:pt x="607" y="249"/>
                  </a:lnTo>
                  <a:lnTo>
                    <a:pt x="609" y="250"/>
                  </a:lnTo>
                  <a:lnTo>
                    <a:pt x="611" y="250"/>
                  </a:lnTo>
                  <a:lnTo>
                    <a:pt x="609" y="247"/>
                  </a:lnTo>
                  <a:lnTo>
                    <a:pt x="614" y="252"/>
                  </a:lnTo>
                  <a:lnTo>
                    <a:pt x="592" y="297"/>
                  </a:lnTo>
                  <a:lnTo>
                    <a:pt x="544" y="396"/>
                  </a:lnTo>
                  <a:lnTo>
                    <a:pt x="468" y="555"/>
                  </a:lnTo>
                  <a:lnTo>
                    <a:pt x="436" y="620"/>
                  </a:lnTo>
                  <a:lnTo>
                    <a:pt x="444" y="628"/>
                  </a:lnTo>
                  <a:lnTo>
                    <a:pt x="446" y="626"/>
                  </a:lnTo>
                  <a:lnTo>
                    <a:pt x="453" y="635"/>
                  </a:lnTo>
                  <a:lnTo>
                    <a:pt x="462" y="633"/>
                  </a:lnTo>
                  <a:lnTo>
                    <a:pt x="475" y="639"/>
                  </a:lnTo>
                  <a:lnTo>
                    <a:pt x="468" y="649"/>
                  </a:lnTo>
                  <a:lnTo>
                    <a:pt x="474" y="661"/>
                  </a:lnTo>
                  <a:lnTo>
                    <a:pt x="473" y="668"/>
                  </a:lnTo>
                  <a:lnTo>
                    <a:pt x="484" y="702"/>
                  </a:lnTo>
                  <a:lnTo>
                    <a:pt x="479" y="717"/>
                  </a:lnTo>
                  <a:lnTo>
                    <a:pt x="497" y="713"/>
                  </a:lnTo>
                  <a:lnTo>
                    <a:pt x="503" y="715"/>
                  </a:lnTo>
                  <a:lnTo>
                    <a:pt x="506" y="711"/>
                  </a:lnTo>
                  <a:lnTo>
                    <a:pt x="508" y="710"/>
                  </a:lnTo>
                  <a:lnTo>
                    <a:pt x="511" y="703"/>
                  </a:lnTo>
                  <a:lnTo>
                    <a:pt x="517" y="703"/>
                  </a:lnTo>
                  <a:lnTo>
                    <a:pt x="516" y="698"/>
                  </a:lnTo>
                  <a:lnTo>
                    <a:pt x="530" y="698"/>
                  </a:lnTo>
                  <a:lnTo>
                    <a:pt x="537" y="698"/>
                  </a:lnTo>
                  <a:lnTo>
                    <a:pt x="542" y="713"/>
                  </a:lnTo>
                  <a:lnTo>
                    <a:pt x="540" y="716"/>
                  </a:lnTo>
                  <a:lnTo>
                    <a:pt x="538" y="717"/>
                  </a:lnTo>
                  <a:lnTo>
                    <a:pt x="539" y="720"/>
                  </a:lnTo>
                  <a:lnTo>
                    <a:pt x="539" y="722"/>
                  </a:lnTo>
                  <a:lnTo>
                    <a:pt x="538" y="726"/>
                  </a:lnTo>
                  <a:lnTo>
                    <a:pt x="543" y="730"/>
                  </a:lnTo>
                  <a:lnTo>
                    <a:pt x="544" y="736"/>
                  </a:lnTo>
                  <a:lnTo>
                    <a:pt x="546" y="737"/>
                  </a:lnTo>
                  <a:lnTo>
                    <a:pt x="546" y="745"/>
                  </a:lnTo>
                  <a:lnTo>
                    <a:pt x="545" y="751"/>
                  </a:lnTo>
                  <a:lnTo>
                    <a:pt x="552" y="761"/>
                  </a:lnTo>
                  <a:lnTo>
                    <a:pt x="556" y="777"/>
                  </a:lnTo>
                  <a:lnTo>
                    <a:pt x="554" y="785"/>
                  </a:lnTo>
                  <a:lnTo>
                    <a:pt x="556" y="792"/>
                  </a:lnTo>
                  <a:lnTo>
                    <a:pt x="556" y="793"/>
                  </a:lnTo>
                  <a:lnTo>
                    <a:pt x="560" y="836"/>
                  </a:lnTo>
                  <a:lnTo>
                    <a:pt x="560" y="843"/>
                  </a:lnTo>
                  <a:lnTo>
                    <a:pt x="556" y="848"/>
                  </a:lnTo>
                  <a:lnTo>
                    <a:pt x="562" y="852"/>
                  </a:lnTo>
                  <a:lnTo>
                    <a:pt x="557" y="860"/>
                  </a:lnTo>
                  <a:lnTo>
                    <a:pt x="561" y="865"/>
                  </a:lnTo>
                  <a:lnTo>
                    <a:pt x="559" y="874"/>
                  </a:lnTo>
                  <a:lnTo>
                    <a:pt x="564" y="877"/>
                  </a:lnTo>
                  <a:lnTo>
                    <a:pt x="572" y="890"/>
                  </a:lnTo>
                  <a:lnTo>
                    <a:pt x="578" y="895"/>
                  </a:lnTo>
                  <a:lnTo>
                    <a:pt x="580" y="901"/>
                  </a:lnTo>
                  <a:lnTo>
                    <a:pt x="583" y="903"/>
                  </a:lnTo>
                  <a:lnTo>
                    <a:pt x="582" y="908"/>
                  </a:lnTo>
                  <a:lnTo>
                    <a:pt x="589" y="912"/>
                  </a:lnTo>
                  <a:lnTo>
                    <a:pt x="588" y="922"/>
                  </a:lnTo>
                  <a:lnTo>
                    <a:pt x="582" y="927"/>
                  </a:lnTo>
                  <a:lnTo>
                    <a:pt x="579" y="938"/>
                  </a:lnTo>
                  <a:lnTo>
                    <a:pt x="579" y="951"/>
                  </a:lnTo>
                  <a:lnTo>
                    <a:pt x="576" y="953"/>
                  </a:lnTo>
                  <a:lnTo>
                    <a:pt x="564" y="965"/>
                  </a:lnTo>
                  <a:lnTo>
                    <a:pt x="556" y="967"/>
                  </a:lnTo>
                  <a:lnTo>
                    <a:pt x="559" y="965"/>
                  </a:lnTo>
                  <a:lnTo>
                    <a:pt x="554" y="968"/>
                  </a:lnTo>
                  <a:lnTo>
                    <a:pt x="556" y="959"/>
                  </a:lnTo>
                  <a:lnTo>
                    <a:pt x="554" y="965"/>
                  </a:lnTo>
                  <a:lnTo>
                    <a:pt x="551" y="966"/>
                  </a:lnTo>
                  <a:lnTo>
                    <a:pt x="549" y="963"/>
                  </a:lnTo>
                  <a:lnTo>
                    <a:pt x="552" y="956"/>
                  </a:lnTo>
                  <a:lnTo>
                    <a:pt x="551" y="954"/>
                  </a:lnTo>
                  <a:lnTo>
                    <a:pt x="556" y="951"/>
                  </a:lnTo>
                  <a:lnTo>
                    <a:pt x="559" y="954"/>
                  </a:lnTo>
                  <a:lnTo>
                    <a:pt x="569" y="944"/>
                  </a:lnTo>
                  <a:lnTo>
                    <a:pt x="557" y="953"/>
                  </a:lnTo>
                  <a:lnTo>
                    <a:pt x="557" y="949"/>
                  </a:lnTo>
                  <a:lnTo>
                    <a:pt x="554" y="951"/>
                  </a:lnTo>
                  <a:lnTo>
                    <a:pt x="552" y="948"/>
                  </a:lnTo>
                  <a:lnTo>
                    <a:pt x="553" y="945"/>
                  </a:lnTo>
                  <a:lnTo>
                    <a:pt x="556" y="942"/>
                  </a:lnTo>
                  <a:lnTo>
                    <a:pt x="564" y="944"/>
                  </a:lnTo>
                  <a:lnTo>
                    <a:pt x="564" y="942"/>
                  </a:lnTo>
                  <a:lnTo>
                    <a:pt x="559" y="942"/>
                  </a:lnTo>
                  <a:lnTo>
                    <a:pt x="565" y="924"/>
                  </a:lnTo>
                  <a:lnTo>
                    <a:pt x="564" y="919"/>
                  </a:lnTo>
                  <a:lnTo>
                    <a:pt x="566" y="918"/>
                  </a:lnTo>
                  <a:lnTo>
                    <a:pt x="564" y="918"/>
                  </a:lnTo>
                  <a:lnTo>
                    <a:pt x="562" y="908"/>
                  </a:lnTo>
                  <a:lnTo>
                    <a:pt x="569" y="904"/>
                  </a:lnTo>
                  <a:lnTo>
                    <a:pt x="560" y="908"/>
                  </a:lnTo>
                  <a:lnTo>
                    <a:pt x="559" y="904"/>
                  </a:lnTo>
                  <a:lnTo>
                    <a:pt x="544" y="907"/>
                  </a:lnTo>
                  <a:lnTo>
                    <a:pt x="547" y="910"/>
                  </a:lnTo>
                  <a:lnTo>
                    <a:pt x="543" y="913"/>
                  </a:lnTo>
                  <a:lnTo>
                    <a:pt x="544" y="916"/>
                  </a:lnTo>
                  <a:lnTo>
                    <a:pt x="540" y="919"/>
                  </a:lnTo>
                  <a:lnTo>
                    <a:pt x="539" y="915"/>
                  </a:lnTo>
                  <a:lnTo>
                    <a:pt x="539" y="919"/>
                  </a:lnTo>
                  <a:lnTo>
                    <a:pt x="537" y="922"/>
                  </a:lnTo>
                  <a:lnTo>
                    <a:pt x="534" y="916"/>
                  </a:lnTo>
                  <a:lnTo>
                    <a:pt x="535" y="908"/>
                  </a:lnTo>
                  <a:lnTo>
                    <a:pt x="536" y="909"/>
                  </a:lnTo>
                  <a:lnTo>
                    <a:pt x="536" y="910"/>
                  </a:lnTo>
                  <a:lnTo>
                    <a:pt x="537" y="907"/>
                  </a:lnTo>
                  <a:lnTo>
                    <a:pt x="540" y="908"/>
                  </a:lnTo>
                  <a:lnTo>
                    <a:pt x="543" y="902"/>
                  </a:lnTo>
                  <a:lnTo>
                    <a:pt x="545" y="902"/>
                  </a:lnTo>
                  <a:lnTo>
                    <a:pt x="548" y="892"/>
                  </a:lnTo>
                  <a:lnTo>
                    <a:pt x="560" y="895"/>
                  </a:lnTo>
                  <a:lnTo>
                    <a:pt x="551" y="890"/>
                  </a:lnTo>
                  <a:lnTo>
                    <a:pt x="552" y="884"/>
                  </a:lnTo>
                  <a:lnTo>
                    <a:pt x="547" y="881"/>
                  </a:lnTo>
                  <a:lnTo>
                    <a:pt x="548" y="877"/>
                  </a:lnTo>
                  <a:lnTo>
                    <a:pt x="546" y="872"/>
                  </a:lnTo>
                  <a:lnTo>
                    <a:pt x="548" y="868"/>
                  </a:lnTo>
                  <a:lnTo>
                    <a:pt x="544" y="866"/>
                  </a:lnTo>
                  <a:lnTo>
                    <a:pt x="546" y="865"/>
                  </a:lnTo>
                  <a:lnTo>
                    <a:pt x="545" y="862"/>
                  </a:lnTo>
                  <a:lnTo>
                    <a:pt x="551" y="858"/>
                  </a:lnTo>
                  <a:lnTo>
                    <a:pt x="546" y="861"/>
                  </a:lnTo>
                  <a:lnTo>
                    <a:pt x="543" y="854"/>
                  </a:lnTo>
                  <a:lnTo>
                    <a:pt x="542" y="846"/>
                  </a:lnTo>
                  <a:lnTo>
                    <a:pt x="544" y="849"/>
                  </a:lnTo>
                  <a:lnTo>
                    <a:pt x="546" y="843"/>
                  </a:lnTo>
                  <a:lnTo>
                    <a:pt x="543" y="845"/>
                  </a:lnTo>
                  <a:lnTo>
                    <a:pt x="538" y="840"/>
                  </a:lnTo>
                  <a:lnTo>
                    <a:pt x="539" y="837"/>
                  </a:lnTo>
                  <a:lnTo>
                    <a:pt x="539" y="836"/>
                  </a:lnTo>
                  <a:lnTo>
                    <a:pt x="537" y="834"/>
                  </a:lnTo>
                  <a:lnTo>
                    <a:pt x="535" y="838"/>
                  </a:lnTo>
                  <a:lnTo>
                    <a:pt x="531" y="832"/>
                  </a:lnTo>
                  <a:lnTo>
                    <a:pt x="535" y="828"/>
                  </a:lnTo>
                  <a:lnTo>
                    <a:pt x="539" y="831"/>
                  </a:lnTo>
                  <a:lnTo>
                    <a:pt x="545" y="828"/>
                  </a:lnTo>
                  <a:lnTo>
                    <a:pt x="540" y="828"/>
                  </a:lnTo>
                  <a:lnTo>
                    <a:pt x="536" y="825"/>
                  </a:lnTo>
                  <a:lnTo>
                    <a:pt x="540" y="822"/>
                  </a:lnTo>
                  <a:lnTo>
                    <a:pt x="537" y="821"/>
                  </a:lnTo>
                  <a:lnTo>
                    <a:pt x="538" y="816"/>
                  </a:lnTo>
                  <a:lnTo>
                    <a:pt x="543" y="815"/>
                  </a:lnTo>
                  <a:lnTo>
                    <a:pt x="537" y="814"/>
                  </a:lnTo>
                  <a:lnTo>
                    <a:pt x="536" y="810"/>
                  </a:lnTo>
                  <a:lnTo>
                    <a:pt x="538" y="808"/>
                  </a:lnTo>
                  <a:lnTo>
                    <a:pt x="548" y="822"/>
                  </a:lnTo>
                  <a:lnTo>
                    <a:pt x="542" y="805"/>
                  </a:lnTo>
                  <a:lnTo>
                    <a:pt x="544" y="799"/>
                  </a:lnTo>
                  <a:lnTo>
                    <a:pt x="552" y="805"/>
                  </a:lnTo>
                  <a:lnTo>
                    <a:pt x="544" y="799"/>
                  </a:lnTo>
                  <a:lnTo>
                    <a:pt x="544" y="798"/>
                  </a:lnTo>
                  <a:lnTo>
                    <a:pt x="538" y="803"/>
                  </a:lnTo>
                  <a:lnTo>
                    <a:pt x="538" y="795"/>
                  </a:lnTo>
                  <a:lnTo>
                    <a:pt x="540" y="793"/>
                  </a:lnTo>
                  <a:lnTo>
                    <a:pt x="542" y="797"/>
                  </a:lnTo>
                  <a:lnTo>
                    <a:pt x="543" y="793"/>
                  </a:lnTo>
                  <a:lnTo>
                    <a:pt x="542" y="791"/>
                  </a:lnTo>
                  <a:lnTo>
                    <a:pt x="545" y="787"/>
                  </a:lnTo>
                  <a:lnTo>
                    <a:pt x="537" y="793"/>
                  </a:lnTo>
                  <a:lnTo>
                    <a:pt x="536" y="786"/>
                  </a:lnTo>
                  <a:lnTo>
                    <a:pt x="539" y="778"/>
                  </a:lnTo>
                  <a:lnTo>
                    <a:pt x="542" y="777"/>
                  </a:lnTo>
                  <a:lnTo>
                    <a:pt x="543" y="773"/>
                  </a:lnTo>
                  <a:lnTo>
                    <a:pt x="546" y="769"/>
                  </a:lnTo>
                  <a:lnTo>
                    <a:pt x="549" y="770"/>
                  </a:lnTo>
                  <a:lnTo>
                    <a:pt x="545" y="769"/>
                  </a:lnTo>
                  <a:lnTo>
                    <a:pt x="536" y="780"/>
                  </a:lnTo>
                  <a:lnTo>
                    <a:pt x="531" y="770"/>
                  </a:lnTo>
                  <a:lnTo>
                    <a:pt x="526" y="767"/>
                  </a:lnTo>
                  <a:lnTo>
                    <a:pt x="528" y="762"/>
                  </a:lnTo>
                  <a:lnTo>
                    <a:pt x="527" y="752"/>
                  </a:lnTo>
                  <a:lnTo>
                    <a:pt x="528" y="754"/>
                  </a:lnTo>
                  <a:lnTo>
                    <a:pt x="530" y="746"/>
                  </a:lnTo>
                  <a:lnTo>
                    <a:pt x="527" y="749"/>
                  </a:lnTo>
                  <a:lnTo>
                    <a:pt x="527" y="743"/>
                  </a:lnTo>
                  <a:lnTo>
                    <a:pt x="528" y="737"/>
                  </a:lnTo>
                  <a:lnTo>
                    <a:pt x="529" y="736"/>
                  </a:lnTo>
                  <a:lnTo>
                    <a:pt x="529" y="722"/>
                  </a:lnTo>
                  <a:lnTo>
                    <a:pt x="531" y="719"/>
                  </a:lnTo>
                  <a:lnTo>
                    <a:pt x="534" y="714"/>
                  </a:lnTo>
                  <a:lnTo>
                    <a:pt x="531" y="717"/>
                  </a:lnTo>
                  <a:lnTo>
                    <a:pt x="529" y="720"/>
                  </a:lnTo>
                  <a:lnTo>
                    <a:pt x="527" y="719"/>
                  </a:lnTo>
                  <a:lnTo>
                    <a:pt x="529" y="725"/>
                  </a:lnTo>
                  <a:lnTo>
                    <a:pt x="528" y="731"/>
                  </a:lnTo>
                  <a:lnTo>
                    <a:pt x="527" y="725"/>
                  </a:lnTo>
                  <a:lnTo>
                    <a:pt x="525" y="722"/>
                  </a:lnTo>
                  <a:lnTo>
                    <a:pt x="526" y="730"/>
                  </a:lnTo>
                  <a:lnTo>
                    <a:pt x="523" y="736"/>
                  </a:lnTo>
                  <a:lnTo>
                    <a:pt x="522" y="751"/>
                  </a:lnTo>
                  <a:lnTo>
                    <a:pt x="520" y="752"/>
                  </a:lnTo>
                  <a:lnTo>
                    <a:pt x="520" y="761"/>
                  </a:lnTo>
                  <a:lnTo>
                    <a:pt x="517" y="770"/>
                  </a:lnTo>
                  <a:lnTo>
                    <a:pt x="512" y="766"/>
                  </a:lnTo>
                  <a:lnTo>
                    <a:pt x="513" y="756"/>
                  </a:lnTo>
                  <a:lnTo>
                    <a:pt x="511" y="760"/>
                  </a:lnTo>
                  <a:lnTo>
                    <a:pt x="509" y="756"/>
                  </a:lnTo>
                  <a:lnTo>
                    <a:pt x="502" y="755"/>
                  </a:lnTo>
                  <a:lnTo>
                    <a:pt x="504" y="752"/>
                  </a:lnTo>
                  <a:lnTo>
                    <a:pt x="503" y="751"/>
                  </a:lnTo>
                  <a:lnTo>
                    <a:pt x="505" y="752"/>
                  </a:lnTo>
                  <a:lnTo>
                    <a:pt x="506" y="748"/>
                  </a:lnTo>
                  <a:lnTo>
                    <a:pt x="508" y="746"/>
                  </a:lnTo>
                  <a:lnTo>
                    <a:pt x="506" y="734"/>
                  </a:lnTo>
                  <a:lnTo>
                    <a:pt x="514" y="734"/>
                  </a:lnTo>
                  <a:lnTo>
                    <a:pt x="511" y="732"/>
                  </a:lnTo>
                  <a:lnTo>
                    <a:pt x="508" y="733"/>
                  </a:lnTo>
                  <a:lnTo>
                    <a:pt x="510" y="731"/>
                  </a:lnTo>
                  <a:lnTo>
                    <a:pt x="509" y="725"/>
                  </a:lnTo>
                  <a:lnTo>
                    <a:pt x="508" y="728"/>
                  </a:lnTo>
                  <a:lnTo>
                    <a:pt x="505" y="728"/>
                  </a:lnTo>
                  <a:lnTo>
                    <a:pt x="508" y="730"/>
                  </a:lnTo>
                  <a:lnTo>
                    <a:pt x="506" y="733"/>
                  </a:lnTo>
                  <a:lnTo>
                    <a:pt x="502" y="737"/>
                  </a:lnTo>
                  <a:lnTo>
                    <a:pt x="500" y="732"/>
                  </a:lnTo>
                  <a:lnTo>
                    <a:pt x="503" y="733"/>
                  </a:lnTo>
                  <a:lnTo>
                    <a:pt x="499" y="730"/>
                  </a:lnTo>
                  <a:lnTo>
                    <a:pt x="501" y="725"/>
                  </a:lnTo>
                  <a:lnTo>
                    <a:pt x="499" y="726"/>
                  </a:lnTo>
                  <a:lnTo>
                    <a:pt x="497" y="720"/>
                  </a:lnTo>
                  <a:lnTo>
                    <a:pt x="497" y="726"/>
                  </a:lnTo>
                  <a:lnTo>
                    <a:pt x="496" y="726"/>
                  </a:lnTo>
                  <a:lnTo>
                    <a:pt x="491" y="714"/>
                  </a:lnTo>
                  <a:lnTo>
                    <a:pt x="492" y="721"/>
                  </a:lnTo>
                  <a:lnTo>
                    <a:pt x="488" y="721"/>
                  </a:lnTo>
                  <a:lnTo>
                    <a:pt x="485" y="723"/>
                  </a:lnTo>
                  <a:lnTo>
                    <a:pt x="489" y="722"/>
                  </a:lnTo>
                  <a:lnTo>
                    <a:pt x="496" y="728"/>
                  </a:lnTo>
                  <a:lnTo>
                    <a:pt x="497" y="732"/>
                  </a:lnTo>
                  <a:lnTo>
                    <a:pt x="495" y="730"/>
                  </a:lnTo>
                  <a:lnTo>
                    <a:pt x="495" y="736"/>
                  </a:lnTo>
                  <a:lnTo>
                    <a:pt x="496" y="738"/>
                  </a:lnTo>
                  <a:lnTo>
                    <a:pt x="496" y="733"/>
                  </a:lnTo>
                  <a:lnTo>
                    <a:pt x="499" y="738"/>
                  </a:lnTo>
                  <a:lnTo>
                    <a:pt x="494" y="739"/>
                  </a:lnTo>
                  <a:lnTo>
                    <a:pt x="497" y="742"/>
                  </a:lnTo>
                  <a:lnTo>
                    <a:pt x="500" y="739"/>
                  </a:lnTo>
                  <a:lnTo>
                    <a:pt x="501" y="745"/>
                  </a:lnTo>
                  <a:lnTo>
                    <a:pt x="499" y="746"/>
                  </a:lnTo>
                  <a:lnTo>
                    <a:pt x="501" y="748"/>
                  </a:lnTo>
                  <a:lnTo>
                    <a:pt x="500" y="754"/>
                  </a:lnTo>
                  <a:lnTo>
                    <a:pt x="497" y="756"/>
                  </a:lnTo>
                  <a:lnTo>
                    <a:pt x="493" y="755"/>
                  </a:lnTo>
                  <a:lnTo>
                    <a:pt x="494" y="750"/>
                  </a:lnTo>
                  <a:lnTo>
                    <a:pt x="491" y="746"/>
                  </a:lnTo>
                  <a:lnTo>
                    <a:pt x="489" y="749"/>
                  </a:lnTo>
                  <a:lnTo>
                    <a:pt x="488" y="749"/>
                  </a:lnTo>
                  <a:lnTo>
                    <a:pt x="489" y="751"/>
                  </a:lnTo>
                  <a:lnTo>
                    <a:pt x="492" y="751"/>
                  </a:lnTo>
                  <a:lnTo>
                    <a:pt x="491" y="755"/>
                  </a:lnTo>
                  <a:lnTo>
                    <a:pt x="487" y="750"/>
                  </a:lnTo>
                  <a:lnTo>
                    <a:pt x="486" y="750"/>
                  </a:lnTo>
                  <a:lnTo>
                    <a:pt x="486" y="755"/>
                  </a:lnTo>
                  <a:lnTo>
                    <a:pt x="484" y="755"/>
                  </a:lnTo>
                  <a:lnTo>
                    <a:pt x="483" y="752"/>
                  </a:lnTo>
                  <a:lnTo>
                    <a:pt x="485" y="751"/>
                  </a:lnTo>
                  <a:lnTo>
                    <a:pt x="482" y="749"/>
                  </a:lnTo>
                  <a:lnTo>
                    <a:pt x="482" y="745"/>
                  </a:lnTo>
                  <a:lnTo>
                    <a:pt x="480" y="748"/>
                  </a:lnTo>
                  <a:lnTo>
                    <a:pt x="480" y="744"/>
                  </a:lnTo>
                  <a:lnTo>
                    <a:pt x="477" y="744"/>
                  </a:lnTo>
                  <a:lnTo>
                    <a:pt x="470" y="728"/>
                  </a:lnTo>
                  <a:lnTo>
                    <a:pt x="476" y="728"/>
                  </a:lnTo>
                  <a:lnTo>
                    <a:pt x="470" y="727"/>
                  </a:lnTo>
                  <a:lnTo>
                    <a:pt x="468" y="716"/>
                  </a:lnTo>
                  <a:lnTo>
                    <a:pt x="469" y="711"/>
                  </a:lnTo>
                  <a:lnTo>
                    <a:pt x="466" y="701"/>
                  </a:lnTo>
                  <a:lnTo>
                    <a:pt x="460" y="696"/>
                  </a:lnTo>
                  <a:lnTo>
                    <a:pt x="462" y="697"/>
                  </a:lnTo>
                  <a:lnTo>
                    <a:pt x="465" y="695"/>
                  </a:lnTo>
                  <a:lnTo>
                    <a:pt x="460" y="695"/>
                  </a:lnTo>
                  <a:lnTo>
                    <a:pt x="452" y="681"/>
                  </a:lnTo>
                  <a:lnTo>
                    <a:pt x="453" y="683"/>
                  </a:lnTo>
                  <a:lnTo>
                    <a:pt x="453" y="679"/>
                  </a:lnTo>
                  <a:lnTo>
                    <a:pt x="451" y="679"/>
                  </a:lnTo>
                  <a:lnTo>
                    <a:pt x="443" y="666"/>
                  </a:lnTo>
                  <a:lnTo>
                    <a:pt x="450" y="664"/>
                  </a:lnTo>
                  <a:lnTo>
                    <a:pt x="454" y="662"/>
                  </a:lnTo>
                  <a:lnTo>
                    <a:pt x="454" y="652"/>
                  </a:lnTo>
                  <a:lnTo>
                    <a:pt x="459" y="650"/>
                  </a:lnTo>
                  <a:lnTo>
                    <a:pt x="461" y="657"/>
                  </a:lnTo>
                  <a:lnTo>
                    <a:pt x="458" y="662"/>
                  </a:lnTo>
                  <a:lnTo>
                    <a:pt x="457" y="668"/>
                  </a:lnTo>
                  <a:lnTo>
                    <a:pt x="454" y="668"/>
                  </a:lnTo>
                  <a:lnTo>
                    <a:pt x="456" y="669"/>
                  </a:lnTo>
                  <a:lnTo>
                    <a:pt x="458" y="668"/>
                  </a:lnTo>
                  <a:lnTo>
                    <a:pt x="460" y="658"/>
                  </a:lnTo>
                  <a:lnTo>
                    <a:pt x="468" y="663"/>
                  </a:lnTo>
                  <a:lnTo>
                    <a:pt x="462" y="657"/>
                  </a:lnTo>
                  <a:lnTo>
                    <a:pt x="460" y="646"/>
                  </a:lnTo>
                  <a:lnTo>
                    <a:pt x="457" y="650"/>
                  </a:lnTo>
                  <a:lnTo>
                    <a:pt x="450" y="654"/>
                  </a:lnTo>
                  <a:lnTo>
                    <a:pt x="435" y="652"/>
                  </a:lnTo>
                  <a:lnTo>
                    <a:pt x="426" y="642"/>
                  </a:lnTo>
                  <a:lnTo>
                    <a:pt x="418" y="633"/>
                  </a:lnTo>
                  <a:lnTo>
                    <a:pt x="424" y="631"/>
                  </a:lnTo>
                  <a:lnTo>
                    <a:pt x="426" y="627"/>
                  </a:lnTo>
                  <a:lnTo>
                    <a:pt x="425" y="623"/>
                  </a:lnTo>
                  <a:lnTo>
                    <a:pt x="423" y="623"/>
                  </a:lnTo>
                  <a:lnTo>
                    <a:pt x="423" y="628"/>
                  </a:lnTo>
                  <a:lnTo>
                    <a:pt x="415" y="627"/>
                  </a:lnTo>
                  <a:lnTo>
                    <a:pt x="398" y="610"/>
                  </a:lnTo>
                  <a:lnTo>
                    <a:pt x="373" y="602"/>
                  </a:lnTo>
                  <a:lnTo>
                    <a:pt x="368" y="597"/>
                  </a:lnTo>
                  <a:lnTo>
                    <a:pt x="372" y="598"/>
                  </a:lnTo>
                  <a:lnTo>
                    <a:pt x="369" y="591"/>
                  </a:lnTo>
                  <a:lnTo>
                    <a:pt x="372" y="590"/>
                  </a:lnTo>
                  <a:lnTo>
                    <a:pt x="364" y="585"/>
                  </a:lnTo>
                  <a:lnTo>
                    <a:pt x="364" y="580"/>
                  </a:lnTo>
                  <a:lnTo>
                    <a:pt x="359" y="576"/>
                  </a:lnTo>
                  <a:lnTo>
                    <a:pt x="365" y="572"/>
                  </a:lnTo>
                  <a:lnTo>
                    <a:pt x="366" y="570"/>
                  </a:lnTo>
                  <a:lnTo>
                    <a:pt x="364" y="570"/>
                  </a:lnTo>
                  <a:lnTo>
                    <a:pt x="371" y="563"/>
                  </a:lnTo>
                  <a:lnTo>
                    <a:pt x="375" y="563"/>
                  </a:lnTo>
                  <a:lnTo>
                    <a:pt x="371" y="563"/>
                  </a:lnTo>
                  <a:lnTo>
                    <a:pt x="368" y="566"/>
                  </a:lnTo>
                  <a:lnTo>
                    <a:pt x="356" y="570"/>
                  </a:lnTo>
                  <a:lnTo>
                    <a:pt x="353" y="569"/>
                  </a:lnTo>
                  <a:lnTo>
                    <a:pt x="349" y="561"/>
                  </a:lnTo>
                  <a:lnTo>
                    <a:pt x="343" y="558"/>
                  </a:lnTo>
                  <a:lnTo>
                    <a:pt x="355" y="554"/>
                  </a:lnTo>
                  <a:lnTo>
                    <a:pt x="349" y="552"/>
                  </a:lnTo>
                  <a:lnTo>
                    <a:pt x="350" y="552"/>
                  </a:lnTo>
                  <a:lnTo>
                    <a:pt x="349" y="551"/>
                  </a:lnTo>
                  <a:lnTo>
                    <a:pt x="350" y="550"/>
                  </a:lnTo>
                  <a:lnTo>
                    <a:pt x="347" y="551"/>
                  </a:lnTo>
                  <a:lnTo>
                    <a:pt x="349" y="549"/>
                  </a:lnTo>
                  <a:lnTo>
                    <a:pt x="342" y="548"/>
                  </a:lnTo>
                  <a:lnTo>
                    <a:pt x="349" y="546"/>
                  </a:lnTo>
                  <a:lnTo>
                    <a:pt x="349" y="544"/>
                  </a:lnTo>
                  <a:lnTo>
                    <a:pt x="343" y="544"/>
                  </a:lnTo>
                  <a:lnTo>
                    <a:pt x="343" y="541"/>
                  </a:lnTo>
                  <a:lnTo>
                    <a:pt x="338" y="543"/>
                  </a:lnTo>
                  <a:lnTo>
                    <a:pt x="336" y="540"/>
                  </a:lnTo>
                  <a:lnTo>
                    <a:pt x="336" y="538"/>
                  </a:lnTo>
                  <a:lnTo>
                    <a:pt x="349" y="541"/>
                  </a:lnTo>
                  <a:lnTo>
                    <a:pt x="348" y="538"/>
                  </a:lnTo>
                  <a:lnTo>
                    <a:pt x="343" y="539"/>
                  </a:lnTo>
                  <a:lnTo>
                    <a:pt x="339" y="535"/>
                  </a:lnTo>
                  <a:lnTo>
                    <a:pt x="340" y="533"/>
                  </a:lnTo>
                  <a:lnTo>
                    <a:pt x="339" y="529"/>
                  </a:lnTo>
                  <a:lnTo>
                    <a:pt x="342" y="532"/>
                  </a:lnTo>
                  <a:lnTo>
                    <a:pt x="341" y="528"/>
                  </a:lnTo>
                  <a:lnTo>
                    <a:pt x="343" y="527"/>
                  </a:lnTo>
                  <a:lnTo>
                    <a:pt x="345" y="528"/>
                  </a:lnTo>
                  <a:lnTo>
                    <a:pt x="345" y="526"/>
                  </a:lnTo>
                  <a:lnTo>
                    <a:pt x="351" y="529"/>
                  </a:lnTo>
                  <a:lnTo>
                    <a:pt x="351" y="527"/>
                  </a:lnTo>
                  <a:lnTo>
                    <a:pt x="347" y="523"/>
                  </a:lnTo>
                  <a:lnTo>
                    <a:pt x="336" y="527"/>
                  </a:lnTo>
                  <a:lnTo>
                    <a:pt x="334" y="526"/>
                  </a:lnTo>
                  <a:lnTo>
                    <a:pt x="337" y="523"/>
                  </a:lnTo>
                  <a:lnTo>
                    <a:pt x="334" y="522"/>
                  </a:lnTo>
                  <a:lnTo>
                    <a:pt x="332" y="525"/>
                  </a:lnTo>
                  <a:lnTo>
                    <a:pt x="332" y="521"/>
                  </a:lnTo>
                  <a:lnTo>
                    <a:pt x="331" y="521"/>
                  </a:lnTo>
                  <a:lnTo>
                    <a:pt x="330" y="523"/>
                  </a:lnTo>
                  <a:lnTo>
                    <a:pt x="326" y="525"/>
                  </a:lnTo>
                  <a:lnTo>
                    <a:pt x="325" y="522"/>
                  </a:lnTo>
                  <a:lnTo>
                    <a:pt x="329" y="520"/>
                  </a:lnTo>
                  <a:lnTo>
                    <a:pt x="326" y="520"/>
                  </a:lnTo>
                  <a:lnTo>
                    <a:pt x="328" y="519"/>
                  </a:lnTo>
                  <a:lnTo>
                    <a:pt x="324" y="521"/>
                  </a:lnTo>
                  <a:lnTo>
                    <a:pt x="329" y="515"/>
                  </a:lnTo>
                  <a:lnTo>
                    <a:pt x="329" y="511"/>
                  </a:lnTo>
                  <a:lnTo>
                    <a:pt x="325" y="516"/>
                  </a:lnTo>
                  <a:lnTo>
                    <a:pt x="324" y="515"/>
                  </a:lnTo>
                  <a:lnTo>
                    <a:pt x="324" y="516"/>
                  </a:lnTo>
                  <a:lnTo>
                    <a:pt x="322" y="522"/>
                  </a:lnTo>
                  <a:lnTo>
                    <a:pt x="320" y="520"/>
                  </a:lnTo>
                  <a:lnTo>
                    <a:pt x="322" y="517"/>
                  </a:lnTo>
                  <a:lnTo>
                    <a:pt x="317" y="520"/>
                  </a:lnTo>
                  <a:lnTo>
                    <a:pt x="319" y="521"/>
                  </a:lnTo>
                  <a:lnTo>
                    <a:pt x="316" y="520"/>
                  </a:lnTo>
                  <a:lnTo>
                    <a:pt x="315" y="514"/>
                  </a:lnTo>
                  <a:lnTo>
                    <a:pt x="328" y="508"/>
                  </a:lnTo>
                  <a:lnTo>
                    <a:pt x="326" y="507"/>
                  </a:lnTo>
                  <a:lnTo>
                    <a:pt x="329" y="504"/>
                  </a:lnTo>
                  <a:lnTo>
                    <a:pt x="316" y="510"/>
                  </a:lnTo>
                  <a:lnTo>
                    <a:pt x="317" y="505"/>
                  </a:lnTo>
                  <a:lnTo>
                    <a:pt x="311" y="505"/>
                  </a:lnTo>
                  <a:lnTo>
                    <a:pt x="312" y="505"/>
                  </a:lnTo>
                  <a:lnTo>
                    <a:pt x="310" y="508"/>
                  </a:lnTo>
                  <a:lnTo>
                    <a:pt x="316" y="508"/>
                  </a:lnTo>
                  <a:lnTo>
                    <a:pt x="312" y="511"/>
                  </a:lnTo>
                  <a:lnTo>
                    <a:pt x="311" y="509"/>
                  </a:lnTo>
                  <a:lnTo>
                    <a:pt x="311" y="511"/>
                  </a:lnTo>
                  <a:lnTo>
                    <a:pt x="308" y="515"/>
                  </a:lnTo>
                  <a:lnTo>
                    <a:pt x="306" y="513"/>
                  </a:lnTo>
                  <a:lnTo>
                    <a:pt x="306" y="515"/>
                  </a:lnTo>
                  <a:lnTo>
                    <a:pt x="299" y="511"/>
                  </a:lnTo>
                  <a:lnTo>
                    <a:pt x="305" y="514"/>
                  </a:lnTo>
                  <a:lnTo>
                    <a:pt x="299" y="514"/>
                  </a:lnTo>
                  <a:lnTo>
                    <a:pt x="299" y="515"/>
                  </a:lnTo>
                  <a:lnTo>
                    <a:pt x="297" y="517"/>
                  </a:lnTo>
                  <a:lnTo>
                    <a:pt x="305" y="516"/>
                  </a:lnTo>
                  <a:lnTo>
                    <a:pt x="300" y="522"/>
                  </a:lnTo>
                  <a:lnTo>
                    <a:pt x="307" y="519"/>
                  </a:lnTo>
                  <a:lnTo>
                    <a:pt x="305" y="525"/>
                  </a:lnTo>
                  <a:lnTo>
                    <a:pt x="300" y="527"/>
                  </a:lnTo>
                  <a:lnTo>
                    <a:pt x="298" y="523"/>
                  </a:lnTo>
                  <a:lnTo>
                    <a:pt x="293" y="526"/>
                  </a:lnTo>
                  <a:lnTo>
                    <a:pt x="291" y="526"/>
                  </a:lnTo>
                  <a:lnTo>
                    <a:pt x="293" y="526"/>
                  </a:lnTo>
                  <a:lnTo>
                    <a:pt x="298" y="525"/>
                  </a:lnTo>
                  <a:lnTo>
                    <a:pt x="299" y="531"/>
                  </a:lnTo>
                  <a:lnTo>
                    <a:pt x="302" y="528"/>
                  </a:lnTo>
                  <a:lnTo>
                    <a:pt x="304" y="527"/>
                  </a:lnTo>
                  <a:lnTo>
                    <a:pt x="303" y="529"/>
                  </a:lnTo>
                  <a:lnTo>
                    <a:pt x="306" y="527"/>
                  </a:lnTo>
                  <a:lnTo>
                    <a:pt x="306" y="534"/>
                  </a:lnTo>
                  <a:lnTo>
                    <a:pt x="302" y="535"/>
                  </a:lnTo>
                  <a:lnTo>
                    <a:pt x="300" y="533"/>
                  </a:lnTo>
                  <a:lnTo>
                    <a:pt x="299" y="537"/>
                  </a:lnTo>
                  <a:lnTo>
                    <a:pt x="298" y="534"/>
                  </a:lnTo>
                  <a:lnTo>
                    <a:pt x="298" y="535"/>
                  </a:lnTo>
                  <a:lnTo>
                    <a:pt x="294" y="538"/>
                  </a:lnTo>
                  <a:lnTo>
                    <a:pt x="294" y="535"/>
                  </a:lnTo>
                  <a:lnTo>
                    <a:pt x="293" y="538"/>
                  </a:lnTo>
                  <a:lnTo>
                    <a:pt x="290" y="539"/>
                  </a:lnTo>
                  <a:lnTo>
                    <a:pt x="296" y="539"/>
                  </a:lnTo>
                  <a:lnTo>
                    <a:pt x="295" y="540"/>
                  </a:lnTo>
                  <a:lnTo>
                    <a:pt x="296" y="541"/>
                  </a:lnTo>
                  <a:lnTo>
                    <a:pt x="294" y="544"/>
                  </a:lnTo>
                  <a:lnTo>
                    <a:pt x="297" y="541"/>
                  </a:lnTo>
                  <a:lnTo>
                    <a:pt x="294" y="544"/>
                  </a:lnTo>
                  <a:lnTo>
                    <a:pt x="293" y="541"/>
                  </a:lnTo>
                  <a:lnTo>
                    <a:pt x="287" y="545"/>
                  </a:lnTo>
                  <a:lnTo>
                    <a:pt x="285" y="549"/>
                  </a:lnTo>
                  <a:lnTo>
                    <a:pt x="285" y="544"/>
                  </a:lnTo>
                  <a:lnTo>
                    <a:pt x="283" y="548"/>
                  </a:lnTo>
                  <a:lnTo>
                    <a:pt x="282" y="548"/>
                  </a:lnTo>
                  <a:lnTo>
                    <a:pt x="280" y="548"/>
                  </a:lnTo>
                  <a:lnTo>
                    <a:pt x="273" y="540"/>
                  </a:lnTo>
                  <a:lnTo>
                    <a:pt x="273" y="539"/>
                  </a:lnTo>
                  <a:lnTo>
                    <a:pt x="276" y="537"/>
                  </a:lnTo>
                  <a:lnTo>
                    <a:pt x="274" y="537"/>
                  </a:lnTo>
                  <a:lnTo>
                    <a:pt x="266" y="541"/>
                  </a:lnTo>
                  <a:lnTo>
                    <a:pt x="270" y="535"/>
                  </a:lnTo>
                  <a:lnTo>
                    <a:pt x="270" y="529"/>
                  </a:lnTo>
                  <a:lnTo>
                    <a:pt x="268" y="534"/>
                  </a:lnTo>
                  <a:lnTo>
                    <a:pt x="260" y="539"/>
                  </a:lnTo>
                  <a:lnTo>
                    <a:pt x="259" y="544"/>
                  </a:lnTo>
                  <a:lnTo>
                    <a:pt x="257" y="541"/>
                  </a:lnTo>
                  <a:lnTo>
                    <a:pt x="261" y="535"/>
                  </a:lnTo>
                  <a:lnTo>
                    <a:pt x="261" y="532"/>
                  </a:lnTo>
                  <a:lnTo>
                    <a:pt x="257" y="537"/>
                  </a:lnTo>
                  <a:lnTo>
                    <a:pt x="255" y="534"/>
                  </a:lnTo>
                  <a:lnTo>
                    <a:pt x="256" y="539"/>
                  </a:lnTo>
                  <a:lnTo>
                    <a:pt x="253" y="544"/>
                  </a:lnTo>
                  <a:lnTo>
                    <a:pt x="251" y="534"/>
                  </a:lnTo>
                  <a:lnTo>
                    <a:pt x="252" y="539"/>
                  </a:lnTo>
                  <a:lnTo>
                    <a:pt x="250" y="540"/>
                  </a:lnTo>
                  <a:lnTo>
                    <a:pt x="247" y="541"/>
                  </a:lnTo>
                  <a:lnTo>
                    <a:pt x="247" y="538"/>
                  </a:lnTo>
                  <a:lnTo>
                    <a:pt x="245" y="543"/>
                  </a:lnTo>
                  <a:lnTo>
                    <a:pt x="244" y="540"/>
                  </a:lnTo>
                  <a:lnTo>
                    <a:pt x="242" y="544"/>
                  </a:lnTo>
                  <a:lnTo>
                    <a:pt x="237" y="544"/>
                  </a:lnTo>
                  <a:lnTo>
                    <a:pt x="245" y="535"/>
                  </a:lnTo>
                  <a:lnTo>
                    <a:pt x="235" y="543"/>
                  </a:lnTo>
                  <a:lnTo>
                    <a:pt x="235" y="539"/>
                  </a:lnTo>
                  <a:lnTo>
                    <a:pt x="238" y="537"/>
                  </a:lnTo>
                  <a:lnTo>
                    <a:pt x="234" y="537"/>
                  </a:lnTo>
                  <a:lnTo>
                    <a:pt x="234" y="540"/>
                  </a:lnTo>
                  <a:lnTo>
                    <a:pt x="231" y="540"/>
                  </a:lnTo>
                  <a:lnTo>
                    <a:pt x="231" y="541"/>
                  </a:lnTo>
                  <a:lnTo>
                    <a:pt x="222" y="543"/>
                  </a:lnTo>
                  <a:lnTo>
                    <a:pt x="222" y="545"/>
                  </a:lnTo>
                  <a:lnTo>
                    <a:pt x="219" y="546"/>
                  </a:lnTo>
                  <a:lnTo>
                    <a:pt x="220" y="541"/>
                  </a:lnTo>
                  <a:lnTo>
                    <a:pt x="217" y="538"/>
                  </a:lnTo>
                  <a:lnTo>
                    <a:pt x="217" y="544"/>
                  </a:lnTo>
                  <a:lnTo>
                    <a:pt x="212" y="538"/>
                  </a:lnTo>
                  <a:lnTo>
                    <a:pt x="204" y="538"/>
                  </a:lnTo>
                  <a:lnTo>
                    <a:pt x="204" y="535"/>
                  </a:lnTo>
                  <a:lnTo>
                    <a:pt x="202" y="531"/>
                  </a:lnTo>
                  <a:lnTo>
                    <a:pt x="204" y="528"/>
                  </a:lnTo>
                  <a:lnTo>
                    <a:pt x="206" y="529"/>
                  </a:lnTo>
                  <a:lnTo>
                    <a:pt x="206" y="526"/>
                  </a:lnTo>
                  <a:lnTo>
                    <a:pt x="212" y="526"/>
                  </a:lnTo>
                  <a:lnTo>
                    <a:pt x="218" y="532"/>
                  </a:lnTo>
                  <a:lnTo>
                    <a:pt x="219" y="527"/>
                  </a:lnTo>
                  <a:lnTo>
                    <a:pt x="225" y="528"/>
                  </a:lnTo>
                  <a:lnTo>
                    <a:pt x="226" y="526"/>
                  </a:lnTo>
                  <a:lnTo>
                    <a:pt x="233" y="523"/>
                  </a:lnTo>
                  <a:lnTo>
                    <a:pt x="221" y="522"/>
                  </a:lnTo>
                  <a:lnTo>
                    <a:pt x="220" y="522"/>
                  </a:lnTo>
                  <a:lnTo>
                    <a:pt x="220" y="525"/>
                  </a:lnTo>
                  <a:lnTo>
                    <a:pt x="216" y="513"/>
                  </a:lnTo>
                  <a:lnTo>
                    <a:pt x="226" y="504"/>
                  </a:lnTo>
                  <a:lnTo>
                    <a:pt x="235" y="500"/>
                  </a:lnTo>
                  <a:lnTo>
                    <a:pt x="239" y="494"/>
                  </a:lnTo>
                  <a:lnTo>
                    <a:pt x="242" y="494"/>
                  </a:lnTo>
                  <a:lnTo>
                    <a:pt x="246" y="490"/>
                  </a:lnTo>
                  <a:lnTo>
                    <a:pt x="248" y="480"/>
                  </a:lnTo>
                  <a:lnTo>
                    <a:pt x="256" y="482"/>
                  </a:lnTo>
                  <a:lnTo>
                    <a:pt x="273" y="481"/>
                  </a:lnTo>
                  <a:lnTo>
                    <a:pt x="277" y="491"/>
                  </a:lnTo>
                  <a:lnTo>
                    <a:pt x="283" y="491"/>
                  </a:lnTo>
                  <a:lnTo>
                    <a:pt x="295" y="505"/>
                  </a:lnTo>
                  <a:lnTo>
                    <a:pt x="295" y="500"/>
                  </a:lnTo>
                  <a:lnTo>
                    <a:pt x="290" y="498"/>
                  </a:lnTo>
                  <a:lnTo>
                    <a:pt x="282" y="480"/>
                  </a:lnTo>
                  <a:lnTo>
                    <a:pt x="296" y="475"/>
                  </a:lnTo>
                  <a:lnTo>
                    <a:pt x="306" y="478"/>
                  </a:lnTo>
                  <a:lnTo>
                    <a:pt x="297" y="473"/>
                  </a:lnTo>
                  <a:lnTo>
                    <a:pt x="291" y="474"/>
                  </a:lnTo>
                  <a:lnTo>
                    <a:pt x="286" y="478"/>
                  </a:lnTo>
                  <a:lnTo>
                    <a:pt x="278" y="472"/>
                  </a:lnTo>
                  <a:lnTo>
                    <a:pt x="279" y="466"/>
                  </a:lnTo>
                  <a:lnTo>
                    <a:pt x="277" y="469"/>
                  </a:lnTo>
                  <a:lnTo>
                    <a:pt x="268" y="467"/>
                  </a:lnTo>
                  <a:lnTo>
                    <a:pt x="268" y="468"/>
                  </a:lnTo>
                  <a:lnTo>
                    <a:pt x="261" y="470"/>
                  </a:lnTo>
                  <a:lnTo>
                    <a:pt x="246" y="469"/>
                  </a:lnTo>
                  <a:lnTo>
                    <a:pt x="244" y="472"/>
                  </a:lnTo>
                  <a:lnTo>
                    <a:pt x="243" y="476"/>
                  </a:lnTo>
                  <a:lnTo>
                    <a:pt x="240" y="473"/>
                  </a:lnTo>
                  <a:lnTo>
                    <a:pt x="235" y="474"/>
                  </a:lnTo>
                  <a:lnTo>
                    <a:pt x="226" y="478"/>
                  </a:lnTo>
                  <a:lnTo>
                    <a:pt x="223" y="480"/>
                  </a:lnTo>
                  <a:lnTo>
                    <a:pt x="225" y="482"/>
                  </a:lnTo>
                  <a:lnTo>
                    <a:pt x="219" y="484"/>
                  </a:lnTo>
                  <a:lnTo>
                    <a:pt x="213" y="485"/>
                  </a:lnTo>
                  <a:lnTo>
                    <a:pt x="210" y="480"/>
                  </a:lnTo>
                  <a:lnTo>
                    <a:pt x="210" y="476"/>
                  </a:lnTo>
                  <a:lnTo>
                    <a:pt x="206" y="475"/>
                  </a:lnTo>
                  <a:lnTo>
                    <a:pt x="210" y="478"/>
                  </a:lnTo>
                  <a:lnTo>
                    <a:pt x="209" y="480"/>
                  </a:lnTo>
                  <a:lnTo>
                    <a:pt x="211" y="490"/>
                  </a:lnTo>
                  <a:lnTo>
                    <a:pt x="204" y="494"/>
                  </a:lnTo>
                  <a:lnTo>
                    <a:pt x="194" y="490"/>
                  </a:lnTo>
                  <a:lnTo>
                    <a:pt x="192" y="491"/>
                  </a:lnTo>
                  <a:lnTo>
                    <a:pt x="196" y="494"/>
                  </a:lnTo>
                  <a:lnTo>
                    <a:pt x="193" y="498"/>
                  </a:lnTo>
                  <a:lnTo>
                    <a:pt x="188" y="498"/>
                  </a:lnTo>
                  <a:lnTo>
                    <a:pt x="185" y="496"/>
                  </a:lnTo>
                  <a:lnTo>
                    <a:pt x="188" y="494"/>
                  </a:lnTo>
                  <a:lnTo>
                    <a:pt x="187" y="490"/>
                  </a:lnTo>
                  <a:lnTo>
                    <a:pt x="183" y="494"/>
                  </a:lnTo>
                  <a:lnTo>
                    <a:pt x="182" y="494"/>
                  </a:lnTo>
                  <a:lnTo>
                    <a:pt x="183" y="492"/>
                  </a:lnTo>
                  <a:lnTo>
                    <a:pt x="179" y="492"/>
                  </a:lnTo>
                  <a:lnTo>
                    <a:pt x="180" y="496"/>
                  </a:lnTo>
                  <a:lnTo>
                    <a:pt x="179" y="497"/>
                  </a:lnTo>
                  <a:lnTo>
                    <a:pt x="174" y="493"/>
                  </a:lnTo>
                  <a:lnTo>
                    <a:pt x="175" y="496"/>
                  </a:lnTo>
                  <a:lnTo>
                    <a:pt x="173" y="499"/>
                  </a:lnTo>
                  <a:lnTo>
                    <a:pt x="165" y="497"/>
                  </a:lnTo>
                  <a:lnTo>
                    <a:pt x="167" y="499"/>
                  </a:lnTo>
                  <a:lnTo>
                    <a:pt x="163" y="499"/>
                  </a:lnTo>
                  <a:lnTo>
                    <a:pt x="160" y="503"/>
                  </a:lnTo>
                  <a:lnTo>
                    <a:pt x="156" y="504"/>
                  </a:lnTo>
                  <a:lnTo>
                    <a:pt x="157" y="507"/>
                  </a:lnTo>
                  <a:lnTo>
                    <a:pt x="154" y="510"/>
                  </a:lnTo>
                  <a:lnTo>
                    <a:pt x="159" y="509"/>
                  </a:lnTo>
                  <a:lnTo>
                    <a:pt x="165" y="515"/>
                  </a:lnTo>
                  <a:lnTo>
                    <a:pt x="168" y="522"/>
                  </a:lnTo>
                  <a:lnTo>
                    <a:pt x="167" y="528"/>
                  </a:lnTo>
                  <a:lnTo>
                    <a:pt x="166" y="527"/>
                  </a:lnTo>
                  <a:lnTo>
                    <a:pt x="167" y="529"/>
                  </a:lnTo>
                  <a:lnTo>
                    <a:pt x="167" y="528"/>
                  </a:lnTo>
                  <a:lnTo>
                    <a:pt x="165" y="528"/>
                  </a:lnTo>
                  <a:lnTo>
                    <a:pt x="160" y="532"/>
                  </a:lnTo>
                  <a:lnTo>
                    <a:pt x="156" y="533"/>
                  </a:lnTo>
                  <a:lnTo>
                    <a:pt x="149" y="529"/>
                  </a:lnTo>
                  <a:lnTo>
                    <a:pt x="145" y="532"/>
                  </a:lnTo>
                  <a:lnTo>
                    <a:pt x="145" y="533"/>
                  </a:lnTo>
                  <a:lnTo>
                    <a:pt x="142" y="532"/>
                  </a:lnTo>
                  <a:lnTo>
                    <a:pt x="141" y="538"/>
                  </a:lnTo>
                  <a:lnTo>
                    <a:pt x="132" y="535"/>
                  </a:lnTo>
                  <a:lnTo>
                    <a:pt x="136" y="539"/>
                  </a:lnTo>
                  <a:lnTo>
                    <a:pt x="134" y="539"/>
                  </a:lnTo>
                  <a:lnTo>
                    <a:pt x="134" y="541"/>
                  </a:lnTo>
                  <a:lnTo>
                    <a:pt x="133" y="541"/>
                  </a:lnTo>
                  <a:lnTo>
                    <a:pt x="131" y="54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453" y="3514"/>
              <a:ext cx="265" cy="150"/>
            </a:xfrm>
            <a:custGeom>
              <a:avLst/>
              <a:gdLst/>
              <a:ahLst/>
              <a:cxnLst>
                <a:cxn ang="0">
                  <a:pos x="261" y="124"/>
                </a:cxn>
                <a:cxn ang="0">
                  <a:pos x="254" y="126"/>
                </a:cxn>
                <a:cxn ang="0">
                  <a:pos x="236" y="125"/>
                </a:cxn>
                <a:cxn ang="0">
                  <a:pos x="223" y="126"/>
                </a:cxn>
                <a:cxn ang="0">
                  <a:pos x="213" y="131"/>
                </a:cxn>
                <a:cxn ang="0">
                  <a:pos x="199" y="134"/>
                </a:cxn>
                <a:cxn ang="0">
                  <a:pos x="193" y="138"/>
                </a:cxn>
                <a:cxn ang="0">
                  <a:pos x="182" y="135"/>
                </a:cxn>
                <a:cxn ang="0">
                  <a:pos x="172" y="138"/>
                </a:cxn>
                <a:cxn ang="0">
                  <a:pos x="163" y="141"/>
                </a:cxn>
                <a:cxn ang="0">
                  <a:pos x="154" y="137"/>
                </a:cxn>
                <a:cxn ang="0">
                  <a:pos x="131" y="136"/>
                </a:cxn>
                <a:cxn ang="0">
                  <a:pos x="134" y="141"/>
                </a:cxn>
                <a:cxn ang="0">
                  <a:pos x="130" y="148"/>
                </a:cxn>
                <a:cxn ang="0">
                  <a:pos x="125" y="146"/>
                </a:cxn>
                <a:cxn ang="0">
                  <a:pos x="127" y="142"/>
                </a:cxn>
                <a:cxn ang="0">
                  <a:pos x="122" y="148"/>
                </a:cxn>
                <a:cxn ang="0">
                  <a:pos x="105" y="137"/>
                </a:cxn>
                <a:cxn ang="0">
                  <a:pos x="91" y="144"/>
                </a:cxn>
                <a:cxn ang="0">
                  <a:pos x="99" y="138"/>
                </a:cxn>
                <a:cxn ang="0">
                  <a:pos x="87" y="132"/>
                </a:cxn>
                <a:cxn ang="0">
                  <a:pos x="76" y="130"/>
                </a:cxn>
                <a:cxn ang="0">
                  <a:pos x="67" y="129"/>
                </a:cxn>
                <a:cxn ang="0">
                  <a:pos x="63" y="124"/>
                </a:cxn>
                <a:cxn ang="0">
                  <a:pos x="37" y="120"/>
                </a:cxn>
                <a:cxn ang="0">
                  <a:pos x="30" y="121"/>
                </a:cxn>
                <a:cxn ang="0">
                  <a:pos x="28" y="109"/>
                </a:cxn>
                <a:cxn ang="0">
                  <a:pos x="21" y="117"/>
                </a:cxn>
                <a:cxn ang="0">
                  <a:pos x="12" y="113"/>
                </a:cxn>
                <a:cxn ang="0">
                  <a:pos x="10" y="114"/>
                </a:cxn>
                <a:cxn ang="0">
                  <a:pos x="4" y="108"/>
                </a:cxn>
                <a:cxn ang="0">
                  <a:pos x="20" y="108"/>
                </a:cxn>
                <a:cxn ang="0">
                  <a:pos x="33" y="103"/>
                </a:cxn>
                <a:cxn ang="0">
                  <a:pos x="81" y="111"/>
                </a:cxn>
                <a:cxn ang="0">
                  <a:pos x="74" y="123"/>
                </a:cxn>
                <a:cxn ang="0">
                  <a:pos x="84" y="125"/>
                </a:cxn>
                <a:cxn ang="0">
                  <a:pos x="98" y="109"/>
                </a:cxn>
                <a:cxn ang="0">
                  <a:pos x="145" y="109"/>
                </a:cxn>
                <a:cxn ang="0">
                  <a:pos x="149" y="108"/>
                </a:cxn>
                <a:cxn ang="0">
                  <a:pos x="185" y="101"/>
                </a:cxn>
                <a:cxn ang="0">
                  <a:pos x="188" y="108"/>
                </a:cxn>
                <a:cxn ang="0">
                  <a:pos x="208" y="82"/>
                </a:cxn>
                <a:cxn ang="0">
                  <a:pos x="210" y="72"/>
                </a:cxn>
                <a:cxn ang="0">
                  <a:pos x="234" y="61"/>
                </a:cxn>
                <a:cxn ang="0">
                  <a:pos x="231" y="60"/>
                </a:cxn>
                <a:cxn ang="0">
                  <a:pos x="202" y="41"/>
                </a:cxn>
                <a:cxn ang="0">
                  <a:pos x="214" y="47"/>
                </a:cxn>
                <a:cxn ang="0">
                  <a:pos x="211" y="33"/>
                </a:cxn>
                <a:cxn ang="0">
                  <a:pos x="202" y="33"/>
                </a:cxn>
                <a:cxn ang="0">
                  <a:pos x="196" y="37"/>
                </a:cxn>
                <a:cxn ang="0">
                  <a:pos x="184" y="24"/>
                </a:cxn>
                <a:cxn ang="0">
                  <a:pos x="179" y="17"/>
                </a:cxn>
                <a:cxn ang="0">
                  <a:pos x="163" y="6"/>
                </a:cxn>
              </a:cxnLst>
              <a:rect l="0" t="0" r="r" b="b"/>
              <a:pathLst>
                <a:path w="265" h="150">
                  <a:moveTo>
                    <a:pt x="265" y="126"/>
                  </a:moveTo>
                  <a:lnTo>
                    <a:pt x="265" y="130"/>
                  </a:lnTo>
                  <a:lnTo>
                    <a:pt x="264" y="127"/>
                  </a:lnTo>
                  <a:lnTo>
                    <a:pt x="261" y="130"/>
                  </a:lnTo>
                  <a:lnTo>
                    <a:pt x="261" y="124"/>
                  </a:lnTo>
                  <a:lnTo>
                    <a:pt x="259" y="127"/>
                  </a:lnTo>
                  <a:lnTo>
                    <a:pt x="258" y="125"/>
                  </a:lnTo>
                  <a:lnTo>
                    <a:pt x="257" y="127"/>
                  </a:lnTo>
                  <a:lnTo>
                    <a:pt x="256" y="129"/>
                  </a:lnTo>
                  <a:lnTo>
                    <a:pt x="254" y="126"/>
                  </a:lnTo>
                  <a:lnTo>
                    <a:pt x="251" y="127"/>
                  </a:lnTo>
                  <a:lnTo>
                    <a:pt x="247" y="123"/>
                  </a:lnTo>
                  <a:lnTo>
                    <a:pt x="243" y="124"/>
                  </a:lnTo>
                  <a:lnTo>
                    <a:pt x="242" y="127"/>
                  </a:lnTo>
                  <a:lnTo>
                    <a:pt x="236" y="125"/>
                  </a:lnTo>
                  <a:lnTo>
                    <a:pt x="234" y="130"/>
                  </a:lnTo>
                  <a:lnTo>
                    <a:pt x="230" y="124"/>
                  </a:lnTo>
                  <a:lnTo>
                    <a:pt x="227" y="126"/>
                  </a:lnTo>
                  <a:lnTo>
                    <a:pt x="227" y="129"/>
                  </a:lnTo>
                  <a:lnTo>
                    <a:pt x="223" y="126"/>
                  </a:lnTo>
                  <a:lnTo>
                    <a:pt x="221" y="131"/>
                  </a:lnTo>
                  <a:lnTo>
                    <a:pt x="216" y="125"/>
                  </a:lnTo>
                  <a:lnTo>
                    <a:pt x="215" y="127"/>
                  </a:lnTo>
                  <a:lnTo>
                    <a:pt x="214" y="126"/>
                  </a:lnTo>
                  <a:lnTo>
                    <a:pt x="213" y="131"/>
                  </a:lnTo>
                  <a:lnTo>
                    <a:pt x="210" y="126"/>
                  </a:lnTo>
                  <a:lnTo>
                    <a:pt x="199" y="127"/>
                  </a:lnTo>
                  <a:lnTo>
                    <a:pt x="198" y="130"/>
                  </a:lnTo>
                  <a:lnTo>
                    <a:pt x="202" y="132"/>
                  </a:lnTo>
                  <a:lnTo>
                    <a:pt x="199" y="134"/>
                  </a:lnTo>
                  <a:lnTo>
                    <a:pt x="199" y="135"/>
                  </a:lnTo>
                  <a:lnTo>
                    <a:pt x="199" y="136"/>
                  </a:lnTo>
                  <a:lnTo>
                    <a:pt x="198" y="137"/>
                  </a:lnTo>
                  <a:lnTo>
                    <a:pt x="196" y="137"/>
                  </a:lnTo>
                  <a:lnTo>
                    <a:pt x="193" y="138"/>
                  </a:lnTo>
                  <a:lnTo>
                    <a:pt x="190" y="137"/>
                  </a:lnTo>
                  <a:lnTo>
                    <a:pt x="190" y="141"/>
                  </a:lnTo>
                  <a:lnTo>
                    <a:pt x="188" y="135"/>
                  </a:lnTo>
                  <a:lnTo>
                    <a:pt x="183" y="140"/>
                  </a:lnTo>
                  <a:lnTo>
                    <a:pt x="182" y="135"/>
                  </a:lnTo>
                  <a:lnTo>
                    <a:pt x="181" y="138"/>
                  </a:lnTo>
                  <a:lnTo>
                    <a:pt x="175" y="138"/>
                  </a:lnTo>
                  <a:lnTo>
                    <a:pt x="174" y="136"/>
                  </a:lnTo>
                  <a:lnTo>
                    <a:pt x="174" y="138"/>
                  </a:lnTo>
                  <a:lnTo>
                    <a:pt x="172" y="138"/>
                  </a:lnTo>
                  <a:lnTo>
                    <a:pt x="170" y="132"/>
                  </a:lnTo>
                  <a:lnTo>
                    <a:pt x="168" y="136"/>
                  </a:lnTo>
                  <a:lnTo>
                    <a:pt x="163" y="135"/>
                  </a:lnTo>
                  <a:lnTo>
                    <a:pt x="164" y="138"/>
                  </a:lnTo>
                  <a:lnTo>
                    <a:pt x="163" y="141"/>
                  </a:lnTo>
                  <a:lnTo>
                    <a:pt x="158" y="138"/>
                  </a:lnTo>
                  <a:lnTo>
                    <a:pt x="158" y="134"/>
                  </a:lnTo>
                  <a:lnTo>
                    <a:pt x="149" y="134"/>
                  </a:lnTo>
                  <a:lnTo>
                    <a:pt x="148" y="135"/>
                  </a:lnTo>
                  <a:lnTo>
                    <a:pt x="154" y="137"/>
                  </a:lnTo>
                  <a:lnTo>
                    <a:pt x="151" y="141"/>
                  </a:lnTo>
                  <a:lnTo>
                    <a:pt x="147" y="135"/>
                  </a:lnTo>
                  <a:lnTo>
                    <a:pt x="146" y="137"/>
                  </a:lnTo>
                  <a:lnTo>
                    <a:pt x="140" y="134"/>
                  </a:lnTo>
                  <a:lnTo>
                    <a:pt x="131" y="136"/>
                  </a:lnTo>
                  <a:lnTo>
                    <a:pt x="132" y="138"/>
                  </a:lnTo>
                  <a:lnTo>
                    <a:pt x="133" y="136"/>
                  </a:lnTo>
                  <a:lnTo>
                    <a:pt x="137" y="136"/>
                  </a:lnTo>
                  <a:lnTo>
                    <a:pt x="139" y="142"/>
                  </a:lnTo>
                  <a:lnTo>
                    <a:pt x="134" y="141"/>
                  </a:lnTo>
                  <a:lnTo>
                    <a:pt x="134" y="144"/>
                  </a:lnTo>
                  <a:lnTo>
                    <a:pt x="140" y="146"/>
                  </a:lnTo>
                  <a:lnTo>
                    <a:pt x="132" y="147"/>
                  </a:lnTo>
                  <a:lnTo>
                    <a:pt x="132" y="143"/>
                  </a:lnTo>
                  <a:lnTo>
                    <a:pt x="130" y="148"/>
                  </a:lnTo>
                  <a:lnTo>
                    <a:pt x="129" y="146"/>
                  </a:lnTo>
                  <a:lnTo>
                    <a:pt x="127" y="150"/>
                  </a:lnTo>
                  <a:lnTo>
                    <a:pt x="125" y="147"/>
                  </a:lnTo>
                  <a:lnTo>
                    <a:pt x="128" y="147"/>
                  </a:lnTo>
                  <a:lnTo>
                    <a:pt x="125" y="146"/>
                  </a:lnTo>
                  <a:lnTo>
                    <a:pt x="127" y="143"/>
                  </a:lnTo>
                  <a:lnTo>
                    <a:pt x="132" y="142"/>
                  </a:lnTo>
                  <a:lnTo>
                    <a:pt x="129" y="140"/>
                  </a:lnTo>
                  <a:lnTo>
                    <a:pt x="129" y="142"/>
                  </a:lnTo>
                  <a:lnTo>
                    <a:pt x="127" y="142"/>
                  </a:lnTo>
                  <a:lnTo>
                    <a:pt x="127" y="140"/>
                  </a:lnTo>
                  <a:lnTo>
                    <a:pt x="124" y="144"/>
                  </a:lnTo>
                  <a:lnTo>
                    <a:pt x="123" y="143"/>
                  </a:lnTo>
                  <a:lnTo>
                    <a:pt x="124" y="146"/>
                  </a:lnTo>
                  <a:lnTo>
                    <a:pt x="122" y="148"/>
                  </a:lnTo>
                  <a:lnTo>
                    <a:pt x="120" y="143"/>
                  </a:lnTo>
                  <a:lnTo>
                    <a:pt x="115" y="146"/>
                  </a:lnTo>
                  <a:lnTo>
                    <a:pt x="106" y="140"/>
                  </a:lnTo>
                  <a:lnTo>
                    <a:pt x="103" y="142"/>
                  </a:lnTo>
                  <a:lnTo>
                    <a:pt x="105" y="137"/>
                  </a:lnTo>
                  <a:lnTo>
                    <a:pt x="103" y="137"/>
                  </a:lnTo>
                  <a:lnTo>
                    <a:pt x="101" y="142"/>
                  </a:lnTo>
                  <a:lnTo>
                    <a:pt x="96" y="144"/>
                  </a:lnTo>
                  <a:lnTo>
                    <a:pt x="93" y="147"/>
                  </a:lnTo>
                  <a:lnTo>
                    <a:pt x="91" y="144"/>
                  </a:lnTo>
                  <a:lnTo>
                    <a:pt x="95" y="146"/>
                  </a:lnTo>
                  <a:lnTo>
                    <a:pt x="94" y="142"/>
                  </a:lnTo>
                  <a:lnTo>
                    <a:pt x="96" y="142"/>
                  </a:lnTo>
                  <a:lnTo>
                    <a:pt x="96" y="140"/>
                  </a:lnTo>
                  <a:lnTo>
                    <a:pt x="99" y="138"/>
                  </a:lnTo>
                  <a:lnTo>
                    <a:pt x="96" y="134"/>
                  </a:lnTo>
                  <a:lnTo>
                    <a:pt x="94" y="136"/>
                  </a:lnTo>
                  <a:lnTo>
                    <a:pt x="90" y="132"/>
                  </a:lnTo>
                  <a:lnTo>
                    <a:pt x="88" y="136"/>
                  </a:lnTo>
                  <a:lnTo>
                    <a:pt x="87" y="132"/>
                  </a:lnTo>
                  <a:lnTo>
                    <a:pt x="85" y="136"/>
                  </a:lnTo>
                  <a:lnTo>
                    <a:pt x="79" y="131"/>
                  </a:lnTo>
                  <a:lnTo>
                    <a:pt x="79" y="134"/>
                  </a:lnTo>
                  <a:lnTo>
                    <a:pt x="73" y="136"/>
                  </a:lnTo>
                  <a:lnTo>
                    <a:pt x="76" y="130"/>
                  </a:lnTo>
                  <a:lnTo>
                    <a:pt x="70" y="130"/>
                  </a:lnTo>
                  <a:lnTo>
                    <a:pt x="71" y="134"/>
                  </a:lnTo>
                  <a:lnTo>
                    <a:pt x="70" y="135"/>
                  </a:lnTo>
                  <a:lnTo>
                    <a:pt x="67" y="132"/>
                  </a:lnTo>
                  <a:lnTo>
                    <a:pt x="67" y="129"/>
                  </a:lnTo>
                  <a:lnTo>
                    <a:pt x="55" y="130"/>
                  </a:lnTo>
                  <a:lnTo>
                    <a:pt x="51" y="125"/>
                  </a:lnTo>
                  <a:lnTo>
                    <a:pt x="55" y="120"/>
                  </a:lnTo>
                  <a:lnTo>
                    <a:pt x="60" y="119"/>
                  </a:lnTo>
                  <a:lnTo>
                    <a:pt x="63" y="124"/>
                  </a:lnTo>
                  <a:lnTo>
                    <a:pt x="58" y="114"/>
                  </a:lnTo>
                  <a:lnTo>
                    <a:pt x="52" y="115"/>
                  </a:lnTo>
                  <a:lnTo>
                    <a:pt x="48" y="119"/>
                  </a:lnTo>
                  <a:lnTo>
                    <a:pt x="39" y="124"/>
                  </a:lnTo>
                  <a:lnTo>
                    <a:pt x="37" y="120"/>
                  </a:lnTo>
                  <a:lnTo>
                    <a:pt x="35" y="126"/>
                  </a:lnTo>
                  <a:lnTo>
                    <a:pt x="31" y="125"/>
                  </a:lnTo>
                  <a:lnTo>
                    <a:pt x="31" y="123"/>
                  </a:lnTo>
                  <a:lnTo>
                    <a:pt x="34" y="121"/>
                  </a:lnTo>
                  <a:lnTo>
                    <a:pt x="30" y="121"/>
                  </a:lnTo>
                  <a:lnTo>
                    <a:pt x="28" y="125"/>
                  </a:lnTo>
                  <a:lnTo>
                    <a:pt x="24" y="121"/>
                  </a:lnTo>
                  <a:lnTo>
                    <a:pt x="25" y="117"/>
                  </a:lnTo>
                  <a:lnTo>
                    <a:pt x="27" y="120"/>
                  </a:lnTo>
                  <a:lnTo>
                    <a:pt x="28" y="109"/>
                  </a:lnTo>
                  <a:lnTo>
                    <a:pt x="29" y="109"/>
                  </a:lnTo>
                  <a:lnTo>
                    <a:pt x="28" y="108"/>
                  </a:lnTo>
                  <a:lnTo>
                    <a:pt x="24" y="109"/>
                  </a:lnTo>
                  <a:lnTo>
                    <a:pt x="25" y="113"/>
                  </a:lnTo>
                  <a:lnTo>
                    <a:pt x="21" y="117"/>
                  </a:lnTo>
                  <a:lnTo>
                    <a:pt x="19" y="121"/>
                  </a:lnTo>
                  <a:lnTo>
                    <a:pt x="20" y="117"/>
                  </a:lnTo>
                  <a:lnTo>
                    <a:pt x="16" y="119"/>
                  </a:lnTo>
                  <a:lnTo>
                    <a:pt x="12" y="118"/>
                  </a:lnTo>
                  <a:lnTo>
                    <a:pt x="12" y="113"/>
                  </a:lnTo>
                  <a:lnTo>
                    <a:pt x="14" y="113"/>
                  </a:lnTo>
                  <a:lnTo>
                    <a:pt x="13" y="105"/>
                  </a:lnTo>
                  <a:lnTo>
                    <a:pt x="11" y="106"/>
                  </a:lnTo>
                  <a:lnTo>
                    <a:pt x="9" y="108"/>
                  </a:lnTo>
                  <a:lnTo>
                    <a:pt x="10" y="114"/>
                  </a:lnTo>
                  <a:lnTo>
                    <a:pt x="0" y="114"/>
                  </a:lnTo>
                  <a:lnTo>
                    <a:pt x="1" y="112"/>
                  </a:lnTo>
                  <a:lnTo>
                    <a:pt x="4" y="112"/>
                  </a:lnTo>
                  <a:lnTo>
                    <a:pt x="3" y="109"/>
                  </a:lnTo>
                  <a:lnTo>
                    <a:pt x="4" y="108"/>
                  </a:lnTo>
                  <a:lnTo>
                    <a:pt x="7" y="111"/>
                  </a:lnTo>
                  <a:lnTo>
                    <a:pt x="10" y="103"/>
                  </a:lnTo>
                  <a:lnTo>
                    <a:pt x="19" y="103"/>
                  </a:lnTo>
                  <a:lnTo>
                    <a:pt x="16" y="106"/>
                  </a:lnTo>
                  <a:lnTo>
                    <a:pt x="20" y="108"/>
                  </a:lnTo>
                  <a:lnTo>
                    <a:pt x="22" y="107"/>
                  </a:lnTo>
                  <a:lnTo>
                    <a:pt x="22" y="105"/>
                  </a:lnTo>
                  <a:lnTo>
                    <a:pt x="33" y="108"/>
                  </a:lnTo>
                  <a:lnTo>
                    <a:pt x="35" y="105"/>
                  </a:lnTo>
                  <a:lnTo>
                    <a:pt x="33" y="103"/>
                  </a:lnTo>
                  <a:lnTo>
                    <a:pt x="61" y="100"/>
                  </a:lnTo>
                  <a:lnTo>
                    <a:pt x="76" y="106"/>
                  </a:lnTo>
                  <a:lnTo>
                    <a:pt x="71" y="105"/>
                  </a:lnTo>
                  <a:lnTo>
                    <a:pt x="72" y="107"/>
                  </a:lnTo>
                  <a:lnTo>
                    <a:pt x="81" y="111"/>
                  </a:lnTo>
                  <a:lnTo>
                    <a:pt x="80" y="113"/>
                  </a:lnTo>
                  <a:lnTo>
                    <a:pt x="76" y="112"/>
                  </a:lnTo>
                  <a:lnTo>
                    <a:pt x="77" y="114"/>
                  </a:lnTo>
                  <a:lnTo>
                    <a:pt x="74" y="117"/>
                  </a:lnTo>
                  <a:lnTo>
                    <a:pt x="74" y="123"/>
                  </a:lnTo>
                  <a:lnTo>
                    <a:pt x="78" y="124"/>
                  </a:lnTo>
                  <a:lnTo>
                    <a:pt x="77" y="121"/>
                  </a:lnTo>
                  <a:lnTo>
                    <a:pt x="79" y="117"/>
                  </a:lnTo>
                  <a:lnTo>
                    <a:pt x="85" y="121"/>
                  </a:lnTo>
                  <a:lnTo>
                    <a:pt x="84" y="125"/>
                  </a:lnTo>
                  <a:lnTo>
                    <a:pt x="87" y="130"/>
                  </a:lnTo>
                  <a:lnTo>
                    <a:pt x="87" y="126"/>
                  </a:lnTo>
                  <a:lnTo>
                    <a:pt x="89" y="127"/>
                  </a:lnTo>
                  <a:lnTo>
                    <a:pt x="85" y="118"/>
                  </a:lnTo>
                  <a:lnTo>
                    <a:pt x="98" y="109"/>
                  </a:lnTo>
                  <a:lnTo>
                    <a:pt x="116" y="107"/>
                  </a:lnTo>
                  <a:lnTo>
                    <a:pt x="132" y="111"/>
                  </a:lnTo>
                  <a:lnTo>
                    <a:pt x="131" y="111"/>
                  </a:lnTo>
                  <a:lnTo>
                    <a:pt x="132" y="109"/>
                  </a:lnTo>
                  <a:lnTo>
                    <a:pt x="145" y="109"/>
                  </a:lnTo>
                  <a:lnTo>
                    <a:pt x="138" y="111"/>
                  </a:lnTo>
                  <a:lnTo>
                    <a:pt x="141" y="109"/>
                  </a:lnTo>
                  <a:lnTo>
                    <a:pt x="142" y="113"/>
                  </a:lnTo>
                  <a:lnTo>
                    <a:pt x="145" y="118"/>
                  </a:lnTo>
                  <a:lnTo>
                    <a:pt x="149" y="108"/>
                  </a:lnTo>
                  <a:lnTo>
                    <a:pt x="153" y="106"/>
                  </a:lnTo>
                  <a:lnTo>
                    <a:pt x="167" y="101"/>
                  </a:lnTo>
                  <a:lnTo>
                    <a:pt x="172" y="103"/>
                  </a:lnTo>
                  <a:lnTo>
                    <a:pt x="177" y="100"/>
                  </a:lnTo>
                  <a:lnTo>
                    <a:pt x="185" y="101"/>
                  </a:lnTo>
                  <a:lnTo>
                    <a:pt x="183" y="105"/>
                  </a:lnTo>
                  <a:lnTo>
                    <a:pt x="189" y="108"/>
                  </a:lnTo>
                  <a:lnTo>
                    <a:pt x="190" y="106"/>
                  </a:lnTo>
                  <a:lnTo>
                    <a:pt x="189" y="106"/>
                  </a:lnTo>
                  <a:lnTo>
                    <a:pt x="188" y="108"/>
                  </a:lnTo>
                  <a:lnTo>
                    <a:pt x="184" y="106"/>
                  </a:lnTo>
                  <a:lnTo>
                    <a:pt x="188" y="101"/>
                  </a:lnTo>
                  <a:lnTo>
                    <a:pt x="187" y="97"/>
                  </a:lnTo>
                  <a:lnTo>
                    <a:pt x="200" y="83"/>
                  </a:lnTo>
                  <a:lnTo>
                    <a:pt x="208" y="82"/>
                  </a:lnTo>
                  <a:lnTo>
                    <a:pt x="211" y="86"/>
                  </a:lnTo>
                  <a:lnTo>
                    <a:pt x="209" y="80"/>
                  </a:lnTo>
                  <a:lnTo>
                    <a:pt x="207" y="79"/>
                  </a:lnTo>
                  <a:lnTo>
                    <a:pt x="207" y="74"/>
                  </a:lnTo>
                  <a:lnTo>
                    <a:pt x="210" y="72"/>
                  </a:lnTo>
                  <a:lnTo>
                    <a:pt x="221" y="67"/>
                  </a:lnTo>
                  <a:lnTo>
                    <a:pt x="223" y="67"/>
                  </a:lnTo>
                  <a:lnTo>
                    <a:pt x="231" y="67"/>
                  </a:lnTo>
                  <a:lnTo>
                    <a:pt x="228" y="65"/>
                  </a:lnTo>
                  <a:lnTo>
                    <a:pt x="234" y="61"/>
                  </a:lnTo>
                  <a:lnTo>
                    <a:pt x="239" y="59"/>
                  </a:lnTo>
                  <a:lnTo>
                    <a:pt x="244" y="54"/>
                  </a:lnTo>
                  <a:lnTo>
                    <a:pt x="241" y="55"/>
                  </a:lnTo>
                  <a:lnTo>
                    <a:pt x="239" y="58"/>
                  </a:lnTo>
                  <a:lnTo>
                    <a:pt x="231" y="60"/>
                  </a:lnTo>
                  <a:lnTo>
                    <a:pt x="230" y="60"/>
                  </a:lnTo>
                  <a:lnTo>
                    <a:pt x="204" y="54"/>
                  </a:lnTo>
                  <a:lnTo>
                    <a:pt x="202" y="50"/>
                  </a:lnTo>
                  <a:lnTo>
                    <a:pt x="205" y="46"/>
                  </a:lnTo>
                  <a:lnTo>
                    <a:pt x="202" y="41"/>
                  </a:lnTo>
                  <a:lnTo>
                    <a:pt x="208" y="37"/>
                  </a:lnTo>
                  <a:lnTo>
                    <a:pt x="210" y="37"/>
                  </a:lnTo>
                  <a:lnTo>
                    <a:pt x="209" y="35"/>
                  </a:lnTo>
                  <a:lnTo>
                    <a:pt x="215" y="39"/>
                  </a:lnTo>
                  <a:lnTo>
                    <a:pt x="214" y="47"/>
                  </a:lnTo>
                  <a:lnTo>
                    <a:pt x="216" y="46"/>
                  </a:lnTo>
                  <a:lnTo>
                    <a:pt x="217" y="39"/>
                  </a:lnTo>
                  <a:lnTo>
                    <a:pt x="213" y="32"/>
                  </a:lnTo>
                  <a:lnTo>
                    <a:pt x="214" y="27"/>
                  </a:lnTo>
                  <a:lnTo>
                    <a:pt x="211" y="33"/>
                  </a:lnTo>
                  <a:lnTo>
                    <a:pt x="201" y="36"/>
                  </a:lnTo>
                  <a:lnTo>
                    <a:pt x="202" y="32"/>
                  </a:lnTo>
                  <a:lnTo>
                    <a:pt x="205" y="31"/>
                  </a:lnTo>
                  <a:lnTo>
                    <a:pt x="202" y="31"/>
                  </a:lnTo>
                  <a:lnTo>
                    <a:pt x="202" y="33"/>
                  </a:lnTo>
                  <a:lnTo>
                    <a:pt x="198" y="39"/>
                  </a:lnTo>
                  <a:lnTo>
                    <a:pt x="194" y="39"/>
                  </a:lnTo>
                  <a:lnTo>
                    <a:pt x="198" y="38"/>
                  </a:lnTo>
                  <a:lnTo>
                    <a:pt x="198" y="36"/>
                  </a:lnTo>
                  <a:lnTo>
                    <a:pt x="196" y="37"/>
                  </a:lnTo>
                  <a:lnTo>
                    <a:pt x="191" y="50"/>
                  </a:lnTo>
                  <a:lnTo>
                    <a:pt x="187" y="52"/>
                  </a:lnTo>
                  <a:lnTo>
                    <a:pt x="183" y="48"/>
                  </a:lnTo>
                  <a:lnTo>
                    <a:pt x="187" y="29"/>
                  </a:lnTo>
                  <a:lnTo>
                    <a:pt x="184" y="24"/>
                  </a:lnTo>
                  <a:lnTo>
                    <a:pt x="188" y="19"/>
                  </a:lnTo>
                  <a:lnTo>
                    <a:pt x="184" y="18"/>
                  </a:lnTo>
                  <a:lnTo>
                    <a:pt x="182" y="21"/>
                  </a:lnTo>
                  <a:lnTo>
                    <a:pt x="177" y="21"/>
                  </a:lnTo>
                  <a:lnTo>
                    <a:pt x="179" y="17"/>
                  </a:lnTo>
                  <a:lnTo>
                    <a:pt x="175" y="12"/>
                  </a:lnTo>
                  <a:lnTo>
                    <a:pt x="175" y="9"/>
                  </a:lnTo>
                  <a:lnTo>
                    <a:pt x="177" y="9"/>
                  </a:lnTo>
                  <a:lnTo>
                    <a:pt x="179" y="5"/>
                  </a:lnTo>
                  <a:lnTo>
                    <a:pt x="163" y="6"/>
                  </a:lnTo>
                  <a:lnTo>
                    <a:pt x="164" y="3"/>
                  </a:lnTo>
                  <a:lnTo>
                    <a:pt x="154" y="0"/>
                  </a:lnTo>
                  <a:lnTo>
                    <a:pt x="154" y="1"/>
                  </a:lnTo>
                  <a:lnTo>
                    <a:pt x="151" y="2"/>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466" y="3263"/>
              <a:ext cx="7" cy="22"/>
            </a:xfrm>
            <a:custGeom>
              <a:avLst/>
              <a:gdLst/>
              <a:ahLst/>
              <a:cxnLst>
                <a:cxn ang="0">
                  <a:pos x="6" y="20"/>
                </a:cxn>
                <a:cxn ang="0">
                  <a:pos x="1" y="14"/>
                </a:cxn>
                <a:cxn ang="0">
                  <a:pos x="0" y="1"/>
                </a:cxn>
                <a:cxn ang="0">
                  <a:pos x="1" y="0"/>
                </a:cxn>
                <a:cxn ang="0">
                  <a:pos x="6" y="0"/>
                </a:cxn>
                <a:cxn ang="0">
                  <a:pos x="3" y="5"/>
                </a:cxn>
                <a:cxn ang="0">
                  <a:pos x="7" y="16"/>
                </a:cxn>
                <a:cxn ang="0">
                  <a:pos x="7" y="22"/>
                </a:cxn>
                <a:cxn ang="0">
                  <a:pos x="6" y="20"/>
                </a:cxn>
              </a:cxnLst>
              <a:rect l="0" t="0" r="r" b="b"/>
              <a:pathLst>
                <a:path w="7" h="22">
                  <a:moveTo>
                    <a:pt x="6" y="20"/>
                  </a:moveTo>
                  <a:lnTo>
                    <a:pt x="1" y="14"/>
                  </a:lnTo>
                  <a:lnTo>
                    <a:pt x="0" y="1"/>
                  </a:lnTo>
                  <a:lnTo>
                    <a:pt x="1" y="0"/>
                  </a:lnTo>
                  <a:lnTo>
                    <a:pt x="6" y="0"/>
                  </a:lnTo>
                  <a:lnTo>
                    <a:pt x="3" y="5"/>
                  </a:lnTo>
                  <a:lnTo>
                    <a:pt x="7" y="16"/>
                  </a:lnTo>
                  <a:lnTo>
                    <a:pt x="7" y="22"/>
                  </a:lnTo>
                  <a:lnTo>
                    <a:pt x="6" y="2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542" y="3367"/>
              <a:ext cx="34" cy="39"/>
            </a:xfrm>
            <a:custGeom>
              <a:avLst/>
              <a:gdLst/>
              <a:ahLst/>
              <a:cxnLst>
                <a:cxn ang="0">
                  <a:pos x="31" y="14"/>
                </a:cxn>
                <a:cxn ang="0">
                  <a:pos x="29" y="18"/>
                </a:cxn>
                <a:cxn ang="0">
                  <a:pos x="34" y="25"/>
                </a:cxn>
                <a:cxn ang="0">
                  <a:pos x="30" y="29"/>
                </a:cxn>
                <a:cxn ang="0">
                  <a:pos x="29" y="32"/>
                </a:cxn>
                <a:cxn ang="0">
                  <a:pos x="26" y="32"/>
                </a:cxn>
                <a:cxn ang="0">
                  <a:pos x="27" y="38"/>
                </a:cxn>
                <a:cxn ang="0">
                  <a:pos x="24" y="39"/>
                </a:cxn>
                <a:cxn ang="0">
                  <a:pos x="10" y="31"/>
                </a:cxn>
                <a:cxn ang="0">
                  <a:pos x="13" y="35"/>
                </a:cxn>
                <a:cxn ang="0">
                  <a:pos x="12" y="37"/>
                </a:cxn>
                <a:cxn ang="0">
                  <a:pos x="1" y="12"/>
                </a:cxn>
                <a:cxn ang="0">
                  <a:pos x="0" y="7"/>
                </a:cxn>
                <a:cxn ang="0">
                  <a:pos x="2" y="0"/>
                </a:cxn>
                <a:cxn ang="0">
                  <a:pos x="13" y="9"/>
                </a:cxn>
                <a:cxn ang="0">
                  <a:pos x="15" y="7"/>
                </a:cxn>
                <a:cxn ang="0">
                  <a:pos x="23" y="9"/>
                </a:cxn>
                <a:cxn ang="0">
                  <a:pos x="24" y="12"/>
                </a:cxn>
                <a:cxn ang="0">
                  <a:pos x="31" y="14"/>
                </a:cxn>
              </a:cxnLst>
              <a:rect l="0" t="0" r="r" b="b"/>
              <a:pathLst>
                <a:path w="34" h="39">
                  <a:moveTo>
                    <a:pt x="31" y="14"/>
                  </a:moveTo>
                  <a:lnTo>
                    <a:pt x="29" y="18"/>
                  </a:lnTo>
                  <a:lnTo>
                    <a:pt x="34" y="25"/>
                  </a:lnTo>
                  <a:lnTo>
                    <a:pt x="30" y="29"/>
                  </a:lnTo>
                  <a:lnTo>
                    <a:pt x="29" y="32"/>
                  </a:lnTo>
                  <a:lnTo>
                    <a:pt x="26" y="32"/>
                  </a:lnTo>
                  <a:lnTo>
                    <a:pt x="27" y="38"/>
                  </a:lnTo>
                  <a:lnTo>
                    <a:pt x="24" y="39"/>
                  </a:lnTo>
                  <a:lnTo>
                    <a:pt x="10" y="31"/>
                  </a:lnTo>
                  <a:lnTo>
                    <a:pt x="13" y="35"/>
                  </a:lnTo>
                  <a:lnTo>
                    <a:pt x="12" y="37"/>
                  </a:lnTo>
                  <a:lnTo>
                    <a:pt x="1" y="12"/>
                  </a:lnTo>
                  <a:lnTo>
                    <a:pt x="0" y="7"/>
                  </a:lnTo>
                  <a:lnTo>
                    <a:pt x="2" y="0"/>
                  </a:lnTo>
                  <a:lnTo>
                    <a:pt x="13" y="9"/>
                  </a:lnTo>
                  <a:lnTo>
                    <a:pt x="15" y="7"/>
                  </a:lnTo>
                  <a:lnTo>
                    <a:pt x="23" y="9"/>
                  </a:lnTo>
                  <a:lnTo>
                    <a:pt x="24" y="12"/>
                  </a:lnTo>
                  <a:lnTo>
                    <a:pt x="31" y="14"/>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13" y="3604"/>
              <a:ext cx="43" cy="34"/>
            </a:xfrm>
            <a:custGeom>
              <a:avLst/>
              <a:gdLst/>
              <a:ahLst/>
              <a:cxnLst>
                <a:cxn ang="0">
                  <a:pos x="18" y="17"/>
                </a:cxn>
                <a:cxn ang="0">
                  <a:pos x="9" y="19"/>
                </a:cxn>
                <a:cxn ang="0">
                  <a:pos x="4" y="17"/>
                </a:cxn>
                <a:cxn ang="0">
                  <a:pos x="0" y="12"/>
                </a:cxn>
                <a:cxn ang="0">
                  <a:pos x="4" y="5"/>
                </a:cxn>
                <a:cxn ang="0">
                  <a:pos x="10" y="6"/>
                </a:cxn>
                <a:cxn ang="0">
                  <a:pos x="22" y="0"/>
                </a:cxn>
                <a:cxn ang="0">
                  <a:pos x="26" y="6"/>
                </a:cxn>
                <a:cxn ang="0">
                  <a:pos x="30" y="5"/>
                </a:cxn>
                <a:cxn ang="0">
                  <a:pos x="40" y="7"/>
                </a:cxn>
                <a:cxn ang="0">
                  <a:pos x="43" y="12"/>
                </a:cxn>
                <a:cxn ang="0">
                  <a:pos x="39" y="25"/>
                </a:cxn>
                <a:cxn ang="0">
                  <a:pos x="42" y="29"/>
                </a:cxn>
                <a:cxn ang="0">
                  <a:pos x="41" y="34"/>
                </a:cxn>
                <a:cxn ang="0">
                  <a:pos x="38" y="25"/>
                </a:cxn>
                <a:cxn ang="0">
                  <a:pos x="34" y="28"/>
                </a:cxn>
                <a:cxn ang="0">
                  <a:pos x="30" y="27"/>
                </a:cxn>
                <a:cxn ang="0">
                  <a:pos x="18" y="17"/>
                </a:cxn>
              </a:cxnLst>
              <a:rect l="0" t="0" r="r" b="b"/>
              <a:pathLst>
                <a:path w="43" h="34">
                  <a:moveTo>
                    <a:pt x="18" y="17"/>
                  </a:moveTo>
                  <a:lnTo>
                    <a:pt x="9" y="19"/>
                  </a:lnTo>
                  <a:lnTo>
                    <a:pt x="4" y="17"/>
                  </a:lnTo>
                  <a:lnTo>
                    <a:pt x="0" y="12"/>
                  </a:lnTo>
                  <a:lnTo>
                    <a:pt x="4" y="5"/>
                  </a:lnTo>
                  <a:lnTo>
                    <a:pt x="10" y="6"/>
                  </a:lnTo>
                  <a:lnTo>
                    <a:pt x="22" y="0"/>
                  </a:lnTo>
                  <a:lnTo>
                    <a:pt x="26" y="6"/>
                  </a:lnTo>
                  <a:lnTo>
                    <a:pt x="30" y="5"/>
                  </a:lnTo>
                  <a:lnTo>
                    <a:pt x="40" y="7"/>
                  </a:lnTo>
                  <a:lnTo>
                    <a:pt x="43" y="12"/>
                  </a:lnTo>
                  <a:lnTo>
                    <a:pt x="39" y="25"/>
                  </a:lnTo>
                  <a:lnTo>
                    <a:pt x="42" y="29"/>
                  </a:lnTo>
                  <a:lnTo>
                    <a:pt x="41" y="34"/>
                  </a:lnTo>
                  <a:lnTo>
                    <a:pt x="38" y="25"/>
                  </a:lnTo>
                  <a:lnTo>
                    <a:pt x="34" y="28"/>
                  </a:lnTo>
                  <a:lnTo>
                    <a:pt x="30" y="27"/>
                  </a:lnTo>
                  <a:lnTo>
                    <a:pt x="18" y="17"/>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323" y="3596"/>
              <a:ext cx="51" cy="21"/>
            </a:xfrm>
            <a:custGeom>
              <a:avLst/>
              <a:gdLst/>
              <a:ahLst/>
              <a:cxnLst>
                <a:cxn ang="0">
                  <a:pos x="29" y="21"/>
                </a:cxn>
                <a:cxn ang="0">
                  <a:pos x="29" y="19"/>
                </a:cxn>
                <a:cxn ang="0">
                  <a:pos x="28" y="21"/>
                </a:cxn>
                <a:cxn ang="0">
                  <a:pos x="28" y="17"/>
                </a:cxn>
                <a:cxn ang="0">
                  <a:pos x="25" y="21"/>
                </a:cxn>
                <a:cxn ang="0">
                  <a:pos x="23" y="18"/>
                </a:cxn>
                <a:cxn ang="0">
                  <a:pos x="17" y="15"/>
                </a:cxn>
                <a:cxn ang="0">
                  <a:pos x="5" y="14"/>
                </a:cxn>
                <a:cxn ang="0">
                  <a:pos x="1" y="12"/>
                </a:cxn>
                <a:cxn ang="0">
                  <a:pos x="0" y="7"/>
                </a:cxn>
                <a:cxn ang="0">
                  <a:pos x="5" y="7"/>
                </a:cxn>
                <a:cxn ang="0">
                  <a:pos x="9" y="11"/>
                </a:cxn>
                <a:cxn ang="0">
                  <a:pos x="11" y="8"/>
                </a:cxn>
                <a:cxn ang="0">
                  <a:pos x="13" y="13"/>
                </a:cxn>
                <a:cxn ang="0">
                  <a:pos x="15" y="11"/>
                </a:cxn>
                <a:cxn ang="0">
                  <a:pos x="18" y="13"/>
                </a:cxn>
                <a:cxn ang="0">
                  <a:pos x="19" y="11"/>
                </a:cxn>
                <a:cxn ang="0">
                  <a:pos x="23" y="15"/>
                </a:cxn>
                <a:cxn ang="0">
                  <a:pos x="22" y="9"/>
                </a:cxn>
                <a:cxn ang="0">
                  <a:pos x="26" y="11"/>
                </a:cxn>
                <a:cxn ang="0">
                  <a:pos x="26" y="8"/>
                </a:cxn>
                <a:cxn ang="0">
                  <a:pos x="28" y="7"/>
                </a:cxn>
                <a:cxn ang="0">
                  <a:pos x="30" y="9"/>
                </a:cxn>
                <a:cxn ang="0">
                  <a:pos x="29" y="14"/>
                </a:cxn>
                <a:cxn ang="0">
                  <a:pos x="31" y="11"/>
                </a:cxn>
                <a:cxn ang="0">
                  <a:pos x="34" y="13"/>
                </a:cxn>
                <a:cxn ang="0">
                  <a:pos x="29" y="6"/>
                </a:cxn>
                <a:cxn ang="0">
                  <a:pos x="30" y="0"/>
                </a:cxn>
                <a:cxn ang="0">
                  <a:pos x="43" y="1"/>
                </a:cxn>
                <a:cxn ang="0">
                  <a:pos x="44" y="6"/>
                </a:cxn>
                <a:cxn ang="0">
                  <a:pos x="41" y="7"/>
                </a:cxn>
                <a:cxn ang="0">
                  <a:pos x="39" y="11"/>
                </a:cxn>
                <a:cxn ang="0">
                  <a:pos x="44" y="11"/>
                </a:cxn>
                <a:cxn ang="0">
                  <a:pos x="49" y="8"/>
                </a:cxn>
                <a:cxn ang="0">
                  <a:pos x="47" y="11"/>
                </a:cxn>
                <a:cxn ang="0">
                  <a:pos x="51" y="12"/>
                </a:cxn>
                <a:cxn ang="0">
                  <a:pos x="48" y="14"/>
                </a:cxn>
                <a:cxn ang="0">
                  <a:pos x="49" y="14"/>
                </a:cxn>
                <a:cxn ang="0">
                  <a:pos x="39" y="13"/>
                </a:cxn>
                <a:cxn ang="0">
                  <a:pos x="40" y="14"/>
                </a:cxn>
                <a:cxn ang="0">
                  <a:pos x="36" y="15"/>
                </a:cxn>
                <a:cxn ang="0">
                  <a:pos x="37" y="18"/>
                </a:cxn>
                <a:cxn ang="0">
                  <a:pos x="40" y="17"/>
                </a:cxn>
                <a:cxn ang="0">
                  <a:pos x="40" y="19"/>
                </a:cxn>
                <a:cxn ang="0">
                  <a:pos x="43" y="18"/>
                </a:cxn>
                <a:cxn ang="0">
                  <a:pos x="40" y="21"/>
                </a:cxn>
                <a:cxn ang="0">
                  <a:pos x="35" y="19"/>
                </a:cxn>
                <a:cxn ang="0">
                  <a:pos x="30" y="21"/>
                </a:cxn>
                <a:cxn ang="0">
                  <a:pos x="31" y="18"/>
                </a:cxn>
                <a:cxn ang="0">
                  <a:pos x="29" y="21"/>
                </a:cxn>
              </a:cxnLst>
              <a:rect l="0" t="0" r="r" b="b"/>
              <a:pathLst>
                <a:path w="51" h="21">
                  <a:moveTo>
                    <a:pt x="29" y="21"/>
                  </a:moveTo>
                  <a:lnTo>
                    <a:pt x="29" y="19"/>
                  </a:lnTo>
                  <a:lnTo>
                    <a:pt x="28" y="21"/>
                  </a:lnTo>
                  <a:lnTo>
                    <a:pt x="28" y="17"/>
                  </a:lnTo>
                  <a:lnTo>
                    <a:pt x="25" y="21"/>
                  </a:lnTo>
                  <a:lnTo>
                    <a:pt x="23" y="18"/>
                  </a:lnTo>
                  <a:lnTo>
                    <a:pt x="17" y="15"/>
                  </a:lnTo>
                  <a:lnTo>
                    <a:pt x="5" y="14"/>
                  </a:lnTo>
                  <a:lnTo>
                    <a:pt x="1" y="12"/>
                  </a:lnTo>
                  <a:lnTo>
                    <a:pt x="0" y="7"/>
                  </a:lnTo>
                  <a:lnTo>
                    <a:pt x="5" y="7"/>
                  </a:lnTo>
                  <a:lnTo>
                    <a:pt x="9" y="11"/>
                  </a:lnTo>
                  <a:lnTo>
                    <a:pt x="11" y="8"/>
                  </a:lnTo>
                  <a:lnTo>
                    <a:pt x="13" y="13"/>
                  </a:lnTo>
                  <a:lnTo>
                    <a:pt x="15" y="11"/>
                  </a:lnTo>
                  <a:lnTo>
                    <a:pt x="18" y="13"/>
                  </a:lnTo>
                  <a:lnTo>
                    <a:pt x="19" y="11"/>
                  </a:lnTo>
                  <a:lnTo>
                    <a:pt x="23" y="15"/>
                  </a:lnTo>
                  <a:lnTo>
                    <a:pt x="22" y="9"/>
                  </a:lnTo>
                  <a:lnTo>
                    <a:pt x="26" y="11"/>
                  </a:lnTo>
                  <a:lnTo>
                    <a:pt x="26" y="8"/>
                  </a:lnTo>
                  <a:lnTo>
                    <a:pt x="28" y="7"/>
                  </a:lnTo>
                  <a:lnTo>
                    <a:pt x="30" y="9"/>
                  </a:lnTo>
                  <a:lnTo>
                    <a:pt x="29" y="14"/>
                  </a:lnTo>
                  <a:lnTo>
                    <a:pt x="31" y="11"/>
                  </a:lnTo>
                  <a:lnTo>
                    <a:pt x="34" y="13"/>
                  </a:lnTo>
                  <a:lnTo>
                    <a:pt x="29" y="6"/>
                  </a:lnTo>
                  <a:lnTo>
                    <a:pt x="30" y="0"/>
                  </a:lnTo>
                  <a:lnTo>
                    <a:pt x="43" y="1"/>
                  </a:lnTo>
                  <a:lnTo>
                    <a:pt x="44" y="6"/>
                  </a:lnTo>
                  <a:lnTo>
                    <a:pt x="41" y="7"/>
                  </a:lnTo>
                  <a:lnTo>
                    <a:pt x="39" y="11"/>
                  </a:lnTo>
                  <a:lnTo>
                    <a:pt x="44" y="11"/>
                  </a:lnTo>
                  <a:lnTo>
                    <a:pt x="49" y="8"/>
                  </a:lnTo>
                  <a:lnTo>
                    <a:pt x="47" y="11"/>
                  </a:lnTo>
                  <a:lnTo>
                    <a:pt x="51" y="12"/>
                  </a:lnTo>
                  <a:lnTo>
                    <a:pt x="48" y="14"/>
                  </a:lnTo>
                  <a:lnTo>
                    <a:pt x="49" y="14"/>
                  </a:lnTo>
                  <a:lnTo>
                    <a:pt x="39" y="13"/>
                  </a:lnTo>
                  <a:lnTo>
                    <a:pt x="40" y="14"/>
                  </a:lnTo>
                  <a:lnTo>
                    <a:pt x="36" y="15"/>
                  </a:lnTo>
                  <a:lnTo>
                    <a:pt x="37" y="18"/>
                  </a:lnTo>
                  <a:lnTo>
                    <a:pt x="40" y="17"/>
                  </a:lnTo>
                  <a:lnTo>
                    <a:pt x="40" y="19"/>
                  </a:lnTo>
                  <a:lnTo>
                    <a:pt x="43" y="18"/>
                  </a:lnTo>
                  <a:lnTo>
                    <a:pt x="40" y="21"/>
                  </a:lnTo>
                  <a:lnTo>
                    <a:pt x="35" y="19"/>
                  </a:lnTo>
                  <a:lnTo>
                    <a:pt x="30" y="21"/>
                  </a:lnTo>
                  <a:lnTo>
                    <a:pt x="31" y="18"/>
                  </a:lnTo>
                  <a:lnTo>
                    <a:pt x="29" y="2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66" y="3614"/>
              <a:ext cx="6" cy="3"/>
            </a:xfrm>
            <a:custGeom>
              <a:avLst/>
              <a:gdLst/>
              <a:ahLst/>
              <a:cxnLst>
                <a:cxn ang="0">
                  <a:pos x="0" y="3"/>
                </a:cxn>
                <a:cxn ang="0">
                  <a:pos x="1" y="0"/>
                </a:cxn>
                <a:cxn ang="0">
                  <a:pos x="6" y="1"/>
                </a:cxn>
                <a:cxn ang="0">
                  <a:pos x="0" y="3"/>
                </a:cxn>
              </a:cxnLst>
              <a:rect l="0" t="0" r="r" b="b"/>
              <a:pathLst>
                <a:path w="6" h="3">
                  <a:moveTo>
                    <a:pt x="0" y="3"/>
                  </a:moveTo>
                  <a:lnTo>
                    <a:pt x="1" y="0"/>
                  </a:lnTo>
                  <a:lnTo>
                    <a:pt x="6" y="1"/>
                  </a:lnTo>
                  <a:lnTo>
                    <a:pt x="0" y="3"/>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84" y="3587"/>
              <a:ext cx="45" cy="13"/>
            </a:xfrm>
            <a:custGeom>
              <a:avLst/>
              <a:gdLst/>
              <a:ahLst/>
              <a:cxnLst>
                <a:cxn ang="0">
                  <a:pos x="45" y="10"/>
                </a:cxn>
                <a:cxn ang="0">
                  <a:pos x="41" y="12"/>
                </a:cxn>
                <a:cxn ang="0">
                  <a:pos x="28" y="10"/>
                </a:cxn>
                <a:cxn ang="0">
                  <a:pos x="19" y="13"/>
                </a:cxn>
                <a:cxn ang="0">
                  <a:pos x="0" y="9"/>
                </a:cxn>
                <a:cxn ang="0">
                  <a:pos x="8" y="9"/>
                </a:cxn>
                <a:cxn ang="0">
                  <a:pos x="15" y="6"/>
                </a:cxn>
                <a:cxn ang="0">
                  <a:pos x="16" y="4"/>
                </a:cxn>
                <a:cxn ang="0">
                  <a:pos x="24" y="3"/>
                </a:cxn>
                <a:cxn ang="0">
                  <a:pos x="28" y="7"/>
                </a:cxn>
                <a:cxn ang="0">
                  <a:pos x="30" y="4"/>
                </a:cxn>
                <a:cxn ang="0">
                  <a:pos x="35" y="0"/>
                </a:cxn>
                <a:cxn ang="0">
                  <a:pos x="44" y="4"/>
                </a:cxn>
                <a:cxn ang="0">
                  <a:pos x="45" y="10"/>
                </a:cxn>
              </a:cxnLst>
              <a:rect l="0" t="0" r="r" b="b"/>
              <a:pathLst>
                <a:path w="45" h="13">
                  <a:moveTo>
                    <a:pt x="45" y="10"/>
                  </a:moveTo>
                  <a:lnTo>
                    <a:pt x="41" y="12"/>
                  </a:lnTo>
                  <a:lnTo>
                    <a:pt x="28" y="10"/>
                  </a:lnTo>
                  <a:lnTo>
                    <a:pt x="19" y="13"/>
                  </a:lnTo>
                  <a:lnTo>
                    <a:pt x="0" y="9"/>
                  </a:lnTo>
                  <a:lnTo>
                    <a:pt x="8" y="9"/>
                  </a:lnTo>
                  <a:lnTo>
                    <a:pt x="15" y="6"/>
                  </a:lnTo>
                  <a:lnTo>
                    <a:pt x="16" y="4"/>
                  </a:lnTo>
                  <a:lnTo>
                    <a:pt x="24" y="3"/>
                  </a:lnTo>
                  <a:lnTo>
                    <a:pt x="28" y="7"/>
                  </a:lnTo>
                  <a:lnTo>
                    <a:pt x="30" y="4"/>
                  </a:lnTo>
                  <a:lnTo>
                    <a:pt x="35" y="0"/>
                  </a:lnTo>
                  <a:lnTo>
                    <a:pt x="44" y="4"/>
                  </a:lnTo>
                  <a:lnTo>
                    <a:pt x="45" y="1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146" y="3500"/>
              <a:ext cx="34" cy="22"/>
            </a:xfrm>
            <a:custGeom>
              <a:avLst/>
              <a:gdLst/>
              <a:ahLst/>
              <a:cxnLst>
                <a:cxn ang="0">
                  <a:pos x="34" y="10"/>
                </a:cxn>
                <a:cxn ang="0">
                  <a:pos x="34" y="17"/>
                </a:cxn>
                <a:cxn ang="0">
                  <a:pos x="29" y="20"/>
                </a:cxn>
                <a:cxn ang="0">
                  <a:pos x="27" y="16"/>
                </a:cxn>
                <a:cxn ang="0">
                  <a:pos x="25" y="22"/>
                </a:cxn>
                <a:cxn ang="0">
                  <a:pos x="18" y="16"/>
                </a:cxn>
                <a:cxn ang="0">
                  <a:pos x="19" y="17"/>
                </a:cxn>
                <a:cxn ang="0">
                  <a:pos x="17" y="19"/>
                </a:cxn>
                <a:cxn ang="0">
                  <a:pos x="17" y="15"/>
                </a:cxn>
                <a:cxn ang="0">
                  <a:pos x="15" y="17"/>
                </a:cxn>
                <a:cxn ang="0">
                  <a:pos x="12" y="13"/>
                </a:cxn>
                <a:cxn ang="0">
                  <a:pos x="10" y="14"/>
                </a:cxn>
                <a:cxn ang="0">
                  <a:pos x="0" y="0"/>
                </a:cxn>
                <a:cxn ang="0">
                  <a:pos x="6" y="6"/>
                </a:cxn>
                <a:cxn ang="0">
                  <a:pos x="10" y="5"/>
                </a:cxn>
                <a:cxn ang="0">
                  <a:pos x="16" y="13"/>
                </a:cxn>
                <a:cxn ang="0">
                  <a:pos x="18" y="14"/>
                </a:cxn>
                <a:cxn ang="0">
                  <a:pos x="19" y="11"/>
                </a:cxn>
                <a:cxn ang="0">
                  <a:pos x="27" y="15"/>
                </a:cxn>
                <a:cxn ang="0">
                  <a:pos x="25" y="9"/>
                </a:cxn>
                <a:cxn ang="0">
                  <a:pos x="34" y="10"/>
                </a:cxn>
              </a:cxnLst>
              <a:rect l="0" t="0" r="r" b="b"/>
              <a:pathLst>
                <a:path w="34" h="22">
                  <a:moveTo>
                    <a:pt x="34" y="10"/>
                  </a:moveTo>
                  <a:lnTo>
                    <a:pt x="34" y="17"/>
                  </a:lnTo>
                  <a:lnTo>
                    <a:pt x="29" y="20"/>
                  </a:lnTo>
                  <a:lnTo>
                    <a:pt x="27" y="16"/>
                  </a:lnTo>
                  <a:lnTo>
                    <a:pt x="25" y="22"/>
                  </a:lnTo>
                  <a:lnTo>
                    <a:pt x="18" y="16"/>
                  </a:lnTo>
                  <a:lnTo>
                    <a:pt x="19" y="17"/>
                  </a:lnTo>
                  <a:lnTo>
                    <a:pt x="17" y="19"/>
                  </a:lnTo>
                  <a:lnTo>
                    <a:pt x="17" y="15"/>
                  </a:lnTo>
                  <a:lnTo>
                    <a:pt x="15" y="17"/>
                  </a:lnTo>
                  <a:lnTo>
                    <a:pt x="12" y="13"/>
                  </a:lnTo>
                  <a:lnTo>
                    <a:pt x="10" y="14"/>
                  </a:lnTo>
                  <a:lnTo>
                    <a:pt x="0" y="0"/>
                  </a:lnTo>
                  <a:lnTo>
                    <a:pt x="6" y="6"/>
                  </a:lnTo>
                  <a:lnTo>
                    <a:pt x="10" y="5"/>
                  </a:lnTo>
                  <a:lnTo>
                    <a:pt x="16" y="13"/>
                  </a:lnTo>
                  <a:lnTo>
                    <a:pt x="18" y="14"/>
                  </a:lnTo>
                  <a:lnTo>
                    <a:pt x="19" y="11"/>
                  </a:lnTo>
                  <a:lnTo>
                    <a:pt x="27" y="15"/>
                  </a:lnTo>
                  <a:lnTo>
                    <a:pt x="25" y="9"/>
                  </a:lnTo>
                  <a:lnTo>
                    <a:pt x="34" y="1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103" y="3473"/>
              <a:ext cx="20" cy="14"/>
            </a:xfrm>
            <a:custGeom>
              <a:avLst/>
              <a:gdLst/>
              <a:ahLst/>
              <a:cxnLst>
                <a:cxn ang="0">
                  <a:pos x="0" y="8"/>
                </a:cxn>
                <a:cxn ang="0">
                  <a:pos x="2" y="5"/>
                </a:cxn>
                <a:cxn ang="0">
                  <a:pos x="8" y="5"/>
                </a:cxn>
                <a:cxn ang="0">
                  <a:pos x="8" y="1"/>
                </a:cxn>
                <a:cxn ang="0">
                  <a:pos x="11" y="7"/>
                </a:cxn>
                <a:cxn ang="0">
                  <a:pos x="11" y="3"/>
                </a:cxn>
                <a:cxn ang="0">
                  <a:pos x="14" y="5"/>
                </a:cxn>
                <a:cxn ang="0">
                  <a:pos x="16" y="0"/>
                </a:cxn>
                <a:cxn ang="0">
                  <a:pos x="20" y="3"/>
                </a:cxn>
                <a:cxn ang="0">
                  <a:pos x="18" y="6"/>
                </a:cxn>
                <a:cxn ang="0">
                  <a:pos x="15" y="6"/>
                </a:cxn>
                <a:cxn ang="0">
                  <a:pos x="17" y="11"/>
                </a:cxn>
                <a:cxn ang="0">
                  <a:pos x="14" y="14"/>
                </a:cxn>
                <a:cxn ang="0">
                  <a:pos x="14" y="12"/>
                </a:cxn>
                <a:cxn ang="0">
                  <a:pos x="3" y="11"/>
                </a:cxn>
                <a:cxn ang="0">
                  <a:pos x="7" y="6"/>
                </a:cxn>
                <a:cxn ang="0">
                  <a:pos x="0" y="8"/>
                </a:cxn>
              </a:cxnLst>
              <a:rect l="0" t="0" r="r" b="b"/>
              <a:pathLst>
                <a:path w="20" h="14">
                  <a:moveTo>
                    <a:pt x="0" y="8"/>
                  </a:moveTo>
                  <a:lnTo>
                    <a:pt x="2" y="5"/>
                  </a:lnTo>
                  <a:lnTo>
                    <a:pt x="8" y="5"/>
                  </a:lnTo>
                  <a:lnTo>
                    <a:pt x="8" y="1"/>
                  </a:lnTo>
                  <a:lnTo>
                    <a:pt x="11" y="7"/>
                  </a:lnTo>
                  <a:lnTo>
                    <a:pt x="11" y="3"/>
                  </a:lnTo>
                  <a:lnTo>
                    <a:pt x="14" y="5"/>
                  </a:lnTo>
                  <a:lnTo>
                    <a:pt x="16" y="0"/>
                  </a:lnTo>
                  <a:lnTo>
                    <a:pt x="20" y="3"/>
                  </a:lnTo>
                  <a:lnTo>
                    <a:pt x="18" y="6"/>
                  </a:lnTo>
                  <a:lnTo>
                    <a:pt x="15" y="6"/>
                  </a:lnTo>
                  <a:lnTo>
                    <a:pt x="17" y="11"/>
                  </a:lnTo>
                  <a:lnTo>
                    <a:pt x="14" y="14"/>
                  </a:lnTo>
                  <a:lnTo>
                    <a:pt x="14" y="12"/>
                  </a:lnTo>
                  <a:lnTo>
                    <a:pt x="3" y="11"/>
                  </a:lnTo>
                  <a:lnTo>
                    <a:pt x="7" y="6"/>
                  </a:lnTo>
                  <a:lnTo>
                    <a:pt x="0" y="8"/>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86" y="3445"/>
              <a:ext cx="15" cy="16"/>
            </a:xfrm>
            <a:custGeom>
              <a:avLst/>
              <a:gdLst/>
              <a:ahLst/>
              <a:cxnLst>
                <a:cxn ang="0">
                  <a:pos x="0" y="16"/>
                </a:cxn>
                <a:cxn ang="0">
                  <a:pos x="0" y="8"/>
                </a:cxn>
                <a:cxn ang="0">
                  <a:pos x="6" y="8"/>
                </a:cxn>
                <a:cxn ang="0">
                  <a:pos x="6" y="0"/>
                </a:cxn>
                <a:cxn ang="0">
                  <a:pos x="11" y="4"/>
                </a:cxn>
                <a:cxn ang="0">
                  <a:pos x="10" y="8"/>
                </a:cxn>
                <a:cxn ang="0">
                  <a:pos x="15" y="13"/>
                </a:cxn>
                <a:cxn ang="0">
                  <a:pos x="9" y="11"/>
                </a:cxn>
                <a:cxn ang="0">
                  <a:pos x="0" y="16"/>
                </a:cxn>
              </a:cxnLst>
              <a:rect l="0" t="0" r="r" b="b"/>
              <a:pathLst>
                <a:path w="15" h="16">
                  <a:moveTo>
                    <a:pt x="0" y="16"/>
                  </a:moveTo>
                  <a:lnTo>
                    <a:pt x="0" y="8"/>
                  </a:lnTo>
                  <a:lnTo>
                    <a:pt x="6" y="8"/>
                  </a:lnTo>
                  <a:lnTo>
                    <a:pt x="6" y="0"/>
                  </a:lnTo>
                  <a:lnTo>
                    <a:pt x="11" y="4"/>
                  </a:lnTo>
                  <a:lnTo>
                    <a:pt x="10" y="8"/>
                  </a:lnTo>
                  <a:lnTo>
                    <a:pt x="15" y="13"/>
                  </a:lnTo>
                  <a:lnTo>
                    <a:pt x="9" y="11"/>
                  </a:lnTo>
                  <a:lnTo>
                    <a:pt x="0" y="16"/>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576" y="3180"/>
              <a:ext cx="42" cy="66"/>
            </a:xfrm>
            <a:custGeom>
              <a:avLst/>
              <a:gdLst/>
              <a:ahLst/>
              <a:cxnLst>
                <a:cxn ang="0">
                  <a:pos x="11" y="22"/>
                </a:cxn>
                <a:cxn ang="0">
                  <a:pos x="2" y="20"/>
                </a:cxn>
                <a:cxn ang="0">
                  <a:pos x="0" y="14"/>
                </a:cxn>
                <a:cxn ang="0">
                  <a:pos x="2" y="7"/>
                </a:cxn>
                <a:cxn ang="0">
                  <a:pos x="9" y="5"/>
                </a:cxn>
                <a:cxn ang="0">
                  <a:pos x="13" y="0"/>
                </a:cxn>
                <a:cxn ang="0">
                  <a:pos x="14" y="1"/>
                </a:cxn>
                <a:cxn ang="0">
                  <a:pos x="11" y="5"/>
                </a:cxn>
                <a:cxn ang="0">
                  <a:pos x="13" y="11"/>
                </a:cxn>
                <a:cxn ang="0">
                  <a:pos x="11" y="8"/>
                </a:cxn>
                <a:cxn ang="0">
                  <a:pos x="10" y="9"/>
                </a:cxn>
                <a:cxn ang="0">
                  <a:pos x="10" y="11"/>
                </a:cxn>
                <a:cxn ang="0">
                  <a:pos x="14" y="12"/>
                </a:cxn>
                <a:cxn ang="0">
                  <a:pos x="17" y="20"/>
                </a:cxn>
                <a:cxn ang="0">
                  <a:pos x="25" y="20"/>
                </a:cxn>
                <a:cxn ang="0">
                  <a:pos x="31" y="26"/>
                </a:cxn>
                <a:cxn ang="0">
                  <a:pos x="31" y="32"/>
                </a:cxn>
                <a:cxn ang="0">
                  <a:pos x="30" y="35"/>
                </a:cxn>
                <a:cxn ang="0">
                  <a:pos x="27" y="36"/>
                </a:cxn>
                <a:cxn ang="0">
                  <a:pos x="35" y="55"/>
                </a:cxn>
                <a:cxn ang="0">
                  <a:pos x="42" y="64"/>
                </a:cxn>
                <a:cxn ang="0">
                  <a:pos x="35" y="66"/>
                </a:cxn>
                <a:cxn ang="0">
                  <a:pos x="30" y="58"/>
                </a:cxn>
                <a:cxn ang="0">
                  <a:pos x="17" y="60"/>
                </a:cxn>
                <a:cxn ang="0">
                  <a:pos x="21" y="52"/>
                </a:cxn>
                <a:cxn ang="0">
                  <a:pos x="18" y="48"/>
                </a:cxn>
                <a:cxn ang="0">
                  <a:pos x="18" y="40"/>
                </a:cxn>
                <a:cxn ang="0">
                  <a:pos x="15" y="25"/>
                </a:cxn>
                <a:cxn ang="0">
                  <a:pos x="11" y="22"/>
                </a:cxn>
              </a:cxnLst>
              <a:rect l="0" t="0" r="r" b="b"/>
              <a:pathLst>
                <a:path w="42" h="66">
                  <a:moveTo>
                    <a:pt x="11" y="22"/>
                  </a:moveTo>
                  <a:lnTo>
                    <a:pt x="2" y="20"/>
                  </a:lnTo>
                  <a:lnTo>
                    <a:pt x="0" y="14"/>
                  </a:lnTo>
                  <a:lnTo>
                    <a:pt x="2" y="7"/>
                  </a:lnTo>
                  <a:lnTo>
                    <a:pt x="9" y="5"/>
                  </a:lnTo>
                  <a:lnTo>
                    <a:pt x="13" y="0"/>
                  </a:lnTo>
                  <a:lnTo>
                    <a:pt x="14" y="1"/>
                  </a:lnTo>
                  <a:lnTo>
                    <a:pt x="11" y="5"/>
                  </a:lnTo>
                  <a:lnTo>
                    <a:pt x="13" y="11"/>
                  </a:lnTo>
                  <a:lnTo>
                    <a:pt x="11" y="8"/>
                  </a:lnTo>
                  <a:lnTo>
                    <a:pt x="10" y="9"/>
                  </a:lnTo>
                  <a:lnTo>
                    <a:pt x="10" y="11"/>
                  </a:lnTo>
                  <a:lnTo>
                    <a:pt x="14" y="12"/>
                  </a:lnTo>
                  <a:lnTo>
                    <a:pt x="17" y="20"/>
                  </a:lnTo>
                  <a:lnTo>
                    <a:pt x="25" y="20"/>
                  </a:lnTo>
                  <a:lnTo>
                    <a:pt x="31" y="26"/>
                  </a:lnTo>
                  <a:lnTo>
                    <a:pt x="31" y="32"/>
                  </a:lnTo>
                  <a:lnTo>
                    <a:pt x="30" y="35"/>
                  </a:lnTo>
                  <a:lnTo>
                    <a:pt x="27" y="36"/>
                  </a:lnTo>
                  <a:lnTo>
                    <a:pt x="35" y="55"/>
                  </a:lnTo>
                  <a:lnTo>
                    <a:pt x="42" y="64"/>
                  </a:lnTo>
                  <a:lnTo>
                    <a:pt x="35" y="66"/>
                  </a:lnTo>
                  <a:lnTo>
                    <a:pt x="30" y="58"/>
                  </a:lnTo>
                  <a:lnTo>
                    <a:pt x="17" y="60"/>
                  </a:lnTo>
                  <a:lnTo>
                    <a:pt x="21" y="52"/>
                  </a:lnTo>
                  <a:lnTo>
                    <a:pt x="18" y="48"/>
                  </a:lnTo>
                  <a:lnTo>
                    <a:pt x="18" y="40"/>
                  </a:lnTo>
                  <a:lnTo>
                    <a:pt x="15" y="25"/>
                  </a:lnTo>
                  <a:lnTo>
                    <a:pt x="11" y="22"/>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912" y="3650"/>
              <a:ext cx="14" cy="10"/>
            </a:xfrm>
            <a:custGeom>
              <a:avLst/>
              <a:gdLst/>
              <a:ahLst/>
              <a:cxnLst>
                <a:cxn ang="0">
                  <a:pos x="14" y="10"/>
                </a:cxn>
                <a:cxn ang="0">
                  <a:pos x="1" y="10"/>
                </a:cxn>
                <a:cxn ang="0">
                  <a:pos x="0" y="6"/>
                </a:cxn>
                <a:cxn ang="0">
                  <a:pos x="6" y="6"/>
                </a:cxn>
                <a:cxn ang="0">
                  <a:pos x="1" y="2"/>
                </a:cxn>
                <a:cxn ang="0">
                  <a:pos x="7" y="0"/>
                </a:cxn>
                <a:cxn ang="0">
                  <a:pos x="14" y="10"/>
                </a:cxn>
              </a:cxnLst>
              <a:rect l="0" t="0" r="r" b="b"/>
              <a:pathLst>
                <a:path w="14" h="10">
                  <a:moveTo>
                    <a:pt x="14" y="10"/>
                  </a:moveTo>
                  <a:lnTo>
                    <a:pt x="1" y="10"/>
                  </a:lnTo>
                  <a:lnTo>
                    <a:pt x="0" y="6"/>
                  </a:lnTo>
                  <a:lnTo>
                    <a:pt x="6" y="6"/>
                  </a:lnTo>
                  <a:lnTo>
                    <a:pt x="1" y="2"/>
                  </a:lnTo>
                  <a:lnTo>
                    <a:pt x="7" y="0"/>
                  </a:lnTo>
                  <a:lnTo>
                    <a:pt x="14" y="1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878" y="3648"/>
              <a:ext cx="30" cy="16"/>
            </a:xfrm>
            <a:custGeom>
              <a:avLst/>
              <a:gdLst/>
              <a:ahLst/>
              <a:cxnLst>
                <a:cxn ang="0">
                  <a:pos x="30" y="6"/>
                </a:cxn>
                <a:cxn ang="0">
                  <a:pos x="21" y="8"/>
                </a:cxn>
                <a:cxn ang="0">
                  <a:pos x="16" y="10"/>
                </a:cxn>
                <a:cxn ang="0">
                  <a:pos x="15" y="13"/>
                </a:cxn>
                <a:cxn ang="0">
                  <a:pos x="12" y="13"/>
                </a:cxn>
                <a:cxn ang="0">
                  <a:pos x="11" y="16"/>
                </a:cxn>
                <a:cxn ang="0">
                  <a:pos x="0" y="14"/>
                </a:cxn>
                <a:cxn ang="0">
                  <a:pos x="6" y="12"/>
                </a:cxn>
                <a:cxn ang="0">
                  <a:pos x="5" y="9"/>
                </a:cxn>
                <a:cxn ang="0">
                  <a:pos x="8" y="9"/>
                </a:cxn>
                <a:cxn ang="0">
                  <a:pos x="9" y="8"/>
                </a:cxn>
                <a:cxn ang="0">
                  <a:pos x="24" y="4"/>
                </a:cxn>
                <a:cxn ang="0">
                  <a:pos x="26" y="0"/>
                </a:cxn>
                <a:cxn ang="0">
                  <a:pos x="30" y="2"/>
                </a:cxn>
                <a:cxn ang="0">
                  <a:pos x="26" y="4"/>
                </a:cxn>
                <a:cxn ang="0">
                  <a:pos x="30" y="6"/>
                </a:cxn>
              </a:cxnLst>
              <a:rect l="0" t="0" r="r" b="b"/>
              <a:pathLst>
                <a:path w="30" h="16">
                  <a:moveTo>
                    <a:pt x="30" y="6"/>
                  </a:moveTo>
                  <a:lnTo>
                    <a:pt x="21" y="8"/>
                  </a:lnTo>
                  <a:lnTo>
                    <a:pt x="16" y="10"/>
                  </a:lnTo>
                  <a:lnTo>
                    <a:pt x="15" y="13"/>
                  </a:lnTo>
                  <a:lnTo>
                    <a:pt x="12" y="13"/>
                  </a:lnTo>
                  <a:lnTo>
                    <a:pt x="11" y="16"/>
                  </a:lnTo>
                  <a:lnTo>
                    <a:pt x="0" y="14"/>
                  </a:lnTo>
                  <a:lnTo>
                    <a:pt x="6" y="12"/>
                  </a:lnTo>
                  <a:lnTo>
                    <a:pt x="5" y="9"/>
                  </a:lnTo>
                  <a:lnTo>
                    <a:pt x="8" y="9"/>
                  </a:lnTo>
                  <a:lnTo>
                    <a:pt x="9" y="8"/>
                  </a:lnTo>
                  <a:lnTo>
                    <a:pt x="24" y="4"/>
                  </a:lnTo>
                  <a:lnTo>
                    <a:pt x="26" y="0"/>
                  </a:lnTo>
                  <a:lnTo>
                    <a:pt x="30" y="2"/>
                  </a:lnTo>
                  <a:lnTo>
                    <a:pt x="26" y="4"/>
                  </a:lnTo>
                  <a:lnTo>
                    <a:pt x="30" y="6"/>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737" y="3652"/>
              <a:ext cx="28" cy="21"/>
            </a:xfrm>
            <a:custGeom>
              <a:avLst/>
              <a:gdLst/>
              <a:ahLst/>
              <a:cxnLst>
                <a:cxn ang="0">
                  <a:pos x="27" y="12"/>
                </a:cxn>
                <a:cxn ang="0">
                  <a:pos x="23" y="17"/>
                </a:cxn>
                <a:cxn ang="0">
                  <a:pos x="28" y="15"/>
                </a:cxn>
                <a:cxn ang="0">
                  <a:pos x="27" y="17"/>
                </a:cxn>
                <a:cxn ang="0">
                  <a:pos x="23" y="21"/>
                </a:cxn>
                <a:cxn ang="0">
                  <a:pos x="20" y="18"/>
                </a:cxn>
                <a:cxn ang="0">
                  <a:pos x="21" y="14"/>
                </a:cxn>
                <a:cxn ang="0">
                  <a:pos x="19" y="14"/>
                </a:cxn>
                <a:cxn ang="0">
                  <a:pos x="19" y="16"/>
                </a:cxn>
                <a:cxn ang="0">
                  <a:pos x="18" y="15"/>
                </a:cxn>
                <a:cxn ang="0">
                  <a:pos x="18" y="20"/>
                </a:cxn>
                <a:cxn ang="0">
                  <a:pos x="11" y="17"/>
                </a:cxn>
                <a:cxn ang="0">
                  <a:pos x="15" y="12"/>
                </a:cxn>
                <a:cxn ang="0">
                  <a:pos x="10" y="16"/>
                </a:cxn>
                <a:cxn ang="0">
                  <a:pos x="7" y="15"/>
                </a:cxn>
                <a:cxn ang="0">
                  <a:pos x="4" y="17"/>
                </a:cxn>
                <a:cxn ang="0">
                  <a:pos x="0" y="4"/>
                </a:cxn>
                <a:cxn ang="0">
                  <a:pos x="2" y="3"/>
                </a:cxn>
                <a:cxn ang="0">
                  <a:pos x="7" y="9"/>
                </a:cxn>
                <a:cxn ang="0">
                  <a:pos x="6" y="3"/>
                </a:cxn>
                <a:cxn ang="0">
                  <a:pos x="8" y="2"/>
                </a:cxn>
                <a:cxn ang="0">
                  <a:pos x="11" y="8"/>
                </a:cxn>
                <a:cxn ang="0">
                  <a:pos x="15" y="3"/>
                </a:cxn>
                <a:cxn ang="0">
                  <a:pos x="13" y="0"/>
                </a:cxn>
                <a:cxn ang="0">
                  <a:pos x="17" y="2"/>
                </a:cxn>
                <a:cxn ang="0">
                  <a:pos x="19" y="0"/>
                </a:cxn>
                <a:cxn ang="0">
                  <a:pos x="21" y="3"/>
                </a:cxn>
                <a:cxn ang="0">
                  <a:pos x="20" y="4"/>
                </a:cxn>
                <a:cxn ang="0">
                  <a:pos x="20" y="10"/>
                </a:cxn>
                <a:cxn ang="0">
                  <a:pos x="24" y="6"/>
                </a:cxn>
                <a:cxn ang="0">
                  <a:pos x="27" y="12"/>
                </a:cxn>
              </a:cxnLst>
              <a:rect l="0" t="0" r="r" b="b"/>
              <a:pathLst>
                <a:path w="28" h="21">
                  <a:moveTo>
                    <a:pt x="27" y="12"/>
                  </a:moveTo>
                  <a:lnTo>
                    <a:pt x="23" y="17"/>
                  </a:lnTo>
                  <a:lnTo>
                    <a:pt x="28" y="15"/>
                  </a:lnTo>
                  <a:lnTo>
                    <a:pt x="27" y="17"/>
                  </a:lnTo>
                  <a:lnTo>
                    <a:pt x="23" y="21"/>
                  </a:lnTo>
                  <a:lnTo>
                    <a:pt x="20" y="18"/>
                  </a:lnTo>
                  <a:lnTo>
                    <a:pt x="21" y="14"/>
                  </a:lnTo>
                  <a:lnTo>
                    <a:pt x="19" y="14"/>
                  </a:lnTo>
                  <a:lnTo>
                    <a:pt x="19" y="16"/>
                  </a:lnTo>
                  <a:lnTo>
                    <a:pt x="18" y="15"/>
                  </a:lnTo>
                  <a:lnTo>
                    <a:pt x="18" y="20"/>
                  </a:lnTo>
                  <a:lnTo>
                    <a:pt x="11" y="17"/>
                  </a:lnTo>
                  <a:lnTo>
                    <a:pt x="15" y="12"/>
                  </a:lnTo>
                  <a:lnTo>
                    <a:pt x="10" y="16"/>
                  </a:lnTo>
                  <a:lnTo>
                    <a:pt x="7" y="15"/>
                  </a:lnTo>
                  <a:lnTo>
                    <a:pt x="4" y="17"/>
                  </a:lnTo>
                  <a:lnTo>
                    <a:pt x="0" y="4"/>
                  </a:lnTo>
                  <a:lnTo>
                    <a:pt x="2" y="3"/>
                  </a:lnTo>
                  <a:lnTo>
                    <a:pt x="7" y="9"/>
                  </a:lnTo>
                  <a:lnTo>
                    <a:pt x="6" y="3"/>
                  </a:lnTo>
                  <a:lnTo>
                    <a:pt x="8" y="2"/>
                  </a:lnTo>
                  <a:lnTo>
                    <a:pt x="11" y="8"/>
                  </a:lnTo>
                  <a:lnTo>
                    <a:pt x="15" y="3"/>
                  </a:lnTo>
                  <a:lnTo>
                    <a:pt x="13" y="0"/>
                  </a:lnTo>
                  <a:lnTo>
                    <a:pt x="17" y="2"/>
                  </a:lnTo>
                  <a:lnTo>
                    <a:pt x="19" y="0"/>
                  </a:lnTo>
                  <a:lnTo>
                    <a:pt x="21" y="3"/>
                  </a:lnTo>
                  <a:lnTo>
                    <a:pt x="20" y="4"/>
                  </a:lnTo>
                  <a:lnTo>
                    <a:pt x="20" y="10"/>
                  </a:lnTo>
                  <a:lnTo>
                    <a:pt x="24" y="6"/>
                  </a:lnTo>
                  <a:lnTo>
                    <a:pt x="27" y="12"/>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1092" y="3863"/>
              <a:ext cx="30" cy="65"/>
            </a:xfrm>
            <a:custGeom>
              <a:avLst/>
              <a:gdLst/>
              <a:ahLst/>
              <a:cxnLst>
                <a:cxn ang="0">
                  <a:pos x="20" y="59"/>
                </a:cxn>
                <a:cxn ang="0">
                  <a:pos x="16" y="53"/>
                </a:cxn>
                <a:cxn ang="0">
                  <a:pos x="16" y="61"/>
                </a:cxn>
                <a:cxn ang="0">
                  <a:pos x="7" y="65"/>
                </a:cxn>
                <a:cxn ang="0">
                  <a:pos x="0" y="65"/>
                </a:cxn>
                <a:cxn ang="0">
                  <a:pos x="3" y="59"/>
                </a:cxn>
                <a:cxn ang="0">
                  <a:pos x="3" y="57"/>
                </a:cxn>
                <a:cxn ang="0">
                  <a:pos x="6" y="57"/>
                </a:cxn>
                <a:cxn ang="0">
                  <a:pos x="5" y="55"/>
                </a:cxn>
                <a:cxn ang="0">
                  <a:pos x="8" y="53"/>
                </a:cxn>
                <a:cxn ang="0">
                  <a:pos x="8" y="50"/>
                </a:cxn>
                <a:cxn ang="0">
                  <a:pos x="12" y="55"/>
                </a:cxn>
                <a:cxn ang="0">
                  <a:pos x="13" y="52"/>
                </a:cxn>
                <a:cxn ang="0">
                  <a:pos x="9" y="50"/>
                </a:cxn>
                <a:cxn ang="0">
                  <a:pos x="9" y="45"/>
                </a:cxn>
                <a:cxn ang="0">
                  <a:pos x="15" y="45"/>
                </a:cxn>
                <a:cxn ang="0">
                  <a:pos x="9" y="44"/>
                </a:cxn>
                <a:cxn ang="0">
                  <a:pos x="9" y="39"/>
                </a:cxn>
                <a:cxn ang="0">
                  <a:pos x="14" y="18"/>
                </a:cxn>
                <a:cxn ang="0">
                  <a:pos x="18" y="12"/>
                </a:cxn>
                <a:cxn ang="0">
                  <a:pos x="16" y="16"/>
                </a:cxn>
                <a:cxn ang="0">
                  <a:pos x="15" y="10"/>
                </a:cxn>
                <a:cxn ang="0">
                  <a:pos x="16" y="9"/>
                </a:cxn>
                <a:cxn ang="0">
                  <a:pos x="15" y="6"/>
                </a:cxn>
                <a:cxn ang="0">
                  <a:pos x="17" y="0"/>
                </a:cxn>
                <a:cxn ang="0">
                  <a:pos x="20" y="6"/>
                </a:cxn>
                <a:cxn ang="0">
                  <a:pos x="18" y="14"/>
                </a:cxn>
                <a:cxn ang="0">
                  <a:pos x="30" y="20"/>
                </a:cxn>
                <a:cxn ang="0">
                  <a:pos x="29" y="22"/>
                </a:cxn>
                <a:cxn ang="0">
                  <a:pos x="30" y="38"/>
                </a:cxn>
                <a:cxn ang="0">
                  <a:pos x="27" y="44"/>
                </a:cxn>
                <a:cxn ang="0">
                  <a:pos x="27" y="47"/>
                </a:cxn>
                <a:cxn ang="0">
                  <a:pos x="26" y="42"/>
                </a:cxn>
                <a:cxn ang="0">
                  <a:pos x="26" y="24"/>
                </a:cxn>
                <a:cxn ang="0">
                  <a:pos x="27" y="27"/>
                </a:cxn>
                <a:cxn ang="0">
                  <a:pos x="25" y="21"/>
                </a:cxn>
                <a:cxn ang="0">
                  <a:pos x="25" y="24"/>
                </a:cxn>
                <a:cxn ang="0">
                  <a:pos x="24" y="23"/>
                </a:cxn>
                <a:cxn ang="0">
                  <a:pos x="25" y="27"/>
                </a:cxn>
                <a:cxn ang="0">
                  <a:pos x="24" y="26"/>
                </a:cxn>
                <a:cxn ang="0">
                  <a:pos x="22" y="33"/>
                </a:cxn>
                <a:cxn ang="0">
                  <a:pos x="23" y="32"/>
                </a:cxn>
                <a:cxn ang="0">
                  <a:pos x="24" y="41"/>
                </a:cxn>
                <a:cxn ang="0">
                  <a:pos x="23" y="42"/>
                </a:cxn>
                <a:cxn ang="0">
                  <a:pos x="25" y="45"/>
                </a:cxn>
                <a:cxn ang="0">
                  <a:pos x="24" y="53"/>
                </a:cxn>
                <a:cxn ang="0">
                  <a:pos x="20" y="50"/>
                </a:cxn>
                <a:cxn ang="0">
                  <a:pos x="21" y="51"/>
                </a:cxn>
                <a:cxn ang="0">
                  <a:pos x="20" y="51"/>
                </a:cxn>
                <a:cxn ang="0">
                  <a:pos x="22" y="53"/>
                </a:cxn>
                <a:cxn ang="0">
                  <a:pos x="21" y="55"/>
                </a:cxn>
                <a:cxn ang="0">
                  <a:pos x="23" y="55"/>
                </a:cxn>
                <a:cxn ang="0">
                  <a:pos x="22" y="58"/>
                </a:cxn>
                <a:cxn ang="0">
                  <a:pos x="20" y="59"/>
                </a:cxn>
              </a:cxnLst>
              <a:rect l="0" t="0" r="r" b="b"/>
              <a:pathLst>
                <a:path w="30" h="65">
                  <a:moveTo>
                    <a:pt x="20" y="59"/>
                  </a:moveTo>
                  <a:lnTo>
                    <a:pt x="16" y="53"/>
                  </a:lnTo>
                  <a:lnTo>
                    <a:pt x="16" y="61"/>
                  </a:lnTo>
                  <a:lnTo>
                    <a:pt x="7" y="65"/>
                  </a:lnTo>
                  <a:lnTo>
                    <a:pt x="0" y="65"/>
                  </a:lnTo>
                  <a:lnTo>
                    <a:pt x="3" y="59"/>
                  </a:lnTo>
                  <a:lnTo>
                    <a:pt x="3" y="57"/>
                  </a:lnTo>
                  <a:lnTo>
                    <a:pt x="6" y="57"/>
                  </a:lnTo>
                  <a:lnTo>
                    <a:pt x="5" y="55"/>
                  </a:lnTo>
                  <a:lnTo>
                    <a:pt x="8" y="53"/>
                  </a:lnTo>
                  <a:lnTo>
                    <a:pt x="8" y="50"/>
                  </a:lnTo>
                  <a:lnTo>
                    <a:pt x="12" y="55"/>
                  </a:lnTo>
                  <a:lnTo>
                    <a:pt x="13" y="52"/>
                  </a:lnTo>
                  <a:lnTo>
                    <a:pt x="9" y="50"/>
                  </a:lnTo>
                  <a:lnTo>
                    <a:pt x="9" y="45"/>
                  </a:lnTo>
                  <a:lnTo>
                    <a:pt x="15" y="45"/>
                  </a:lnTo>
                  <a:lnTo>
                    <a:pt x="9" y="44"/>
                  </a:lnTo>
                  <a:lnTo>
                    <a:pt x="9" y="39"/>
                  </a:lnTo>
                  <a:lnTo>
                    <a:pt x="14" y="18"/>
                  </a:lnTo>
                  <a:lnTo>
                    <a:pt x="18" y="12"/>
                  </a:lnTo>
                  <a:lnTo>
                    <a:pt x="16" y="16"/>
                  </a:lnTo>
                  <a:lnTo>
                    <a:pt x="15" y="10"/>
                  </a:lnTo>
                  <a:lnTo>
                    <a:pt x="16" y="9"/>
                  </a:lnTo>
                  <a:lnTo>
                    <a:pt x="15" y="6"/>
                  </a:lnTo>
                  <a:lnTo>
                    <a:pt x="17" y="0"/>
                  </a:lnTo>
                  <a:lnTo>
                    <a:pt x="20" y="6"/>
                  </a:lnTo>
                  <a:lnTo>
                    <a:pt x="18" y="14"/>
                  </a:lnTo>
                  <a:lnTo>
                    <a:pt x="30" y="20"/>
                  </a:lnTo>
                  <a:lnTo>
                    <a:pt x="29" y="22"/>
                  </a:lnTo>
                  <a:lnTo>
                    <a:pt x="30" y="38"/>
                  </a:lnTo>
                  <a:lnTo>
                    <a:pt x="27" y="44"/>
                  </a:lnTo>
                  <a:lnTo>
                    <a:pt x="27" y="47"/>
                  </a:lnTo>
                  <a:lnTo>
                    <a:pt x="26" y="42"/>
                  </a:lnTo>
                  <a:lnTo>
                    <a:pt x="26" y="24"/>
                  </a:lnTo>
                  <a:lnTo>
                    <a:pt x="27" y="27"/>
                  </a:lnTo>
                  <a:lnTo>
                    <a:pt x="25" y="21"/>
                  </a:lnTo>
                  <a:lnTo>
                    <a:pt x="25" y="24"/>
                  </a:lnTo>
                  <a:lnTo>
                    <a:pt x="24" y="23"/>
                  </a:lnTo>
                  <a:lnTo>
                    <a:pt x="25" y="27"/>
                  </a:lnTo>
                  <a:lnTo>
                    <a:pt x="24" y="26"/>
                  </a:lnTo>
                  <a:lnTo>
                    <a:pt x="22" y="33"/>
                  </a:lnTo>
                  <a:lnTo>
                    <a:pt x="23" y="32"/>
                  </a:lnTo>
                  <a:lnTo>
                    <a:pt x="24" y="41"/>
                  </a:lnTo>
                  <a:lnTo>
                    <a:pt x="23" y="42"/>
                  </a:lnTo>
                  <a:lnTo>
                    <a:pt x="25" y="45"/>
                  </a:lnTo>
                  <a:lnTo>
                    <a:pt x="24" y="53"/>
                  </a:lnTo>
                  <a:lnTo>
                    <a:pt x="20" y="50"/>
                  </a:lnTo>
                  <a:lnTo>
                    <a:pt x="21" y="51"/>
                  </a:lnTo>
                  <a:lnTo>
                    <a:pt x="20" y="51"/>
                  </a:lnTo>
                  <a:lnTo>
                    <a:pt x="22" y="53"/>
                  </a:lnTo>
                  <a:lnTo>
                    <a:pt x="21" y="55"/>
                  </a:lnTo>
                  <a:lnTo>
                    <a:pt x="23" y="55"/>
                  </a:lnTo>
                  <a:lnTo>
                    <a:pt x="22" y="58"/>
                  </a:lnTo>
                  <a:lnTo>
                    <a:pt x="20" y="59"/>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1114" y="3870"/>
              <a:ext cx="7" cy="10"/>
            </a:xfrm>
            <a:custGeom>
              <a:avLst/>
              <a:gdLst/>
              <a:ahLst/>
              <a:cxnLst>
                <a:cxn ang="0">
                  <a:pos x="3" y="0"/>
                </a:cxn>
                <a:cxn ang="0">
                  <a:pos x="7" y="10"/>
                </a:cxn>
                <a:cxn ang="0">
                  <a:pos x="0" y="4"/>
                </a:cxn>
                <a:cxn ang="0">
                  <a:pos x="0" y="0"/>
                </a:cxn>
                <a:cxn ang="0">
                  <a:pos x="3" y="0"/>
                </a:cxn>
              </a:cxnLst>
              <a:rect l="0" t="0" r="r" b="b"/>
              <a:pathLst>
                <a:path w="7" h="10">
                  <a:moveTo>
                    <a:pt x="3" y="0"/>
                  </a:moveTo>
                  <a:lnTo>
                    <a:pt x="7" y="10"/>
                  </a:lnTo>
                  <a:lnTo>
                    <a:pt x="0" y="4"/>
                  </a:lnTo>
                  <a:lnTo>
                    <a:pt x="0" y="0"/>
                  </a:lnTo>
                  <a:lnTo>
                    <a:pt x="3" y="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1069" y="3858"/>
              <a:ext cx="35" cy="47"/>
            </a:xfrm>
            <a:custGeom>
              <a:avLst/>
              <a:gdLst/>
              <a:ahLst/>
              <a:cxnLst>
                <a:cxn ang="0">
                  <a:pos x="13" y="15"/>
                </a:cxn>
                <a:cxn ang="0">
                  <a:pos x="21" y="28"/>
                </a:cxn>
                <a:cxn ang="0">
                  <a:pos x="21" y="31"/>
                </a:cxn>
                <a:cxn ang="0">
                  <a:pos x="20" y="32"/>
                </a:cxn>
                <a:cxn ang="0">
                  <a:pos x="30" y="35"/>
                </a:cxn>
                <a:cxn ang="0">
                  <a:pos x="27" y="47"/>
                </a:cxn>
                <a:cxn ang="0">
                  <a:pos x="22" y="47"/>
                </a:cxn>
                <a:cxn ang="0">
                  <a:pos x="11" y="26"/>
                </a:cxn>
                <a:cxn ang="0">
                  <a:pos x="12" y="31"/>
                </a:cxn>
                <a:cxn ang="0">
                  <a:pos x="9" y="31"/>
                </a:cxn>
                <a:cxn ang="0">
                  <a:pos x="13" y="35"/>
                </a:cxn>
                <a:cxn ang="0">
                  <a:pos x="10" y="37"/>
                </a:cxn>
                <a:cxn ang="0">
                  <a:pos x="12" y="38"/>
                </a:cxn>
                <a:cxn ang="0">
                  <a:pos x="11" y="41"/>
                </a:cxn>
                <a:cxn ang="0">
                  <a:pos x="6" y="44"/>
                </a:cxn>
                <a:cxn ang="0">
                  <a:pos x="3" y="41"/>
                </a:cxn>
                <a:cxn ang="0">
                  <a:pos x="2" y="34"/>
                </a:cxn>
                <a:cxn ang="0">
                  <a:pos x="5" y="40"/>
                </a:cxn>
                <a:cxn ang="0">
                  <a:pos x="2" y="31"/>
                </a:cxn>
                <a:cxn ang="0">
                  <a:pos x="5" y="31"/>
                </a:cxn>
                <a:cxn ang="0">
                  <a:pos x="2" y="28"/>
                </a:cxn>
                <a:cxn ang="0">
                  <a:pos x="3" y="26"/>
                </a:cxn>
                <a:cxn ang="0">
                  <a:pos x="2" y="20"/>
                </a:cxn>
                <a:cxn ang="0">
                  <a:pos x="0" y="17"/>
                </a:cxn>
                <a:cxn ang="0">
                  <a:pos x="0" y="16"/>
                </a:cxn>
                <a:cxn ang="0">
                  <a:pos x="4" y="10"/>
                </a:cxn>
                <a:cxn ang="0">
                  <a:pos x="7" y="20"/>
                </a:cxn>
                <a:cxn ang="0">
                  <a:pos x="4" y="4"/>
                </a:cxn>
                <a:cxn ang="0">
                  <a:pos x="7" y="5"/>
                </a:cxn>
                <a:cxn ang="0">
                  <a:pos x="7" y="0"/>
                </a:cxn>
                <a:cxn ang="0">
                  <a:pos x="10" y="0"/>
                </a:cxn>
                <a:cxn ang="0">
                  <a:pos x="9" y="8"/>
                </a:cxn>
                <a:cxn ang="0">
                  <a:pos x="10" y="10"/>
                </a:cxn>
                <a:cxn ang="0">
                  <a:pos x="11" y="4"/>
                </a:cxn>
                <a:cxn ang="0">
                  <a:pos x="13" y="3"/>
                </a:cxn>
                <a:cxn ang="0">
                  <a:pos x="14" y="6"/>
                </a:cxn>
                <a:cxn ang="0">
                  <a:pos x="21" y="3"/>
                </a:cxn>
                <a:cxn ang="0">
                  <a:pos x="24" y="11"/>
                </a:cxn>
                <a:cxn ang="0">
                  <a:pos x="20" y="15"/>
                </a:cxn>
                <a:cxn ang="0">
                  <a:pos x="17" y="14"/>
                </a:cxn>
                <a:cxn ang="0">
                  <a:pos x="19" y="16"/>
                </a:cxn>
                <a:cxn ang="0">
                  <a:pos x="15" y="16"/>
                </a:cxn>
                <a:cxn ang="0">
                  <a:pos x="18" y="19"/>
                </a:cxn>
                <a:cxn ang="0">
                  <a:pos x="27" y="12"/>
                </a:cxn>
                <a:cxn ang="0">
                  <a:pos x="35" y="22"/>
                </a:cxn>
                <a:cxn ang="0">
                  <a:pos x="34" y="27"/>
                </a:cxn>
                <a:cxn ang="0">
                  <a:pos x="31" y="28"/>
                </a:cxn>
                <a:cxn ang="0">
                  <a:pos x="31" y="31"/>
                </a:cxn>
                <a:cxn ang="0">
                  <a:pos x="27" y="23"/>
                </a:cxn>
                <a:cxn ang="0">
                  <a:pos x="30" y="32"/>
                </a:cxn>
                <a:cxn ang="0">
                  <a:pos x="28" y="33"/>
                </a:cxn>
                <a:cxn ang="0">
                  <a:pos x="23" y="31"/>
                </a:cxn>
                <a:cxn ang="0">
                  <a:pos x="13" y="15"/>
                </a:cxn>
              </a:cxnLst>
              <a:rect l="0" t="0" r="r" b="b"/>
              <a:pathLst>
                <a:path w="35" h="47">
                  <a:moveTo>
                    <a:pt x="13" y="15"/>
                  </a:moveTo>
                  <a:lnTo>
                    <a:pt x="21" y="28"/>
                  </a:lnTo>
                  <a:lnTo>
                    <a:pt x="21" y="31"/>
                  </a:lnTo>
                  <a:lnTo>
                    <a:pt x="20" y="32"/>
                  </a:lnTo>
                  <a:lnTo>
                    <a:pt x="30" y="35"/>
                  </a:lnTo>
                  <a:lnTo>
                    <a:pt x="27" y="47"/>
                  </a:lnTo>
                  <a:lnTo>
                    <a:pt x="22" y="47"/>
                  </a:lnTo>
                  <a:lnTo>
                    <a:pt x="11" y="26"/>
                  </a:lnTo>
                  <a:lnTo>
                    <a:pt x="12" y="31"/>
                  </a:lnTo>
                  <a:lnTo>
                    <a:pt x="9" y="31"/>
                  </a:lnTo>
                  <a:lnTo>
                    <a:pt x="13" y="35"/>
                  </a:lnTo>
                  <a:lnTo>
                    <a:pt x="10" y="37"/>
                  </a:lnTo>
                  <a:lnTo>
                    <a:pt x="12" y="38"/>
                  </a:lnTo>
                  <a:lnTo>
                    <a:pt x="11" y="41"/>
                  </a:lnTo>
                  <a:lnTo>
                    <a:pt x="6" y="44"/>
                  </a:lnTo>
                  <a:lnTo>
                    <a:pt x="3" y="41"/>
                  </a:lnTo>
                  <a:lnTo>
                    <a:pt x="2" y="34"/>
                  </a:lnTo>
                  <a:lnTo>
                    <a:pt x="5" y="40"/>
                  </a:lnTo>
                  <a:lnTo>
                    <a:pt x="2" y="31"/>
                  </a:lnTo>
                  <a:lnTo>
                    <a:pt x="5" y="31"/>
                  </a:lnTo>
                  <a:lnTo>
                    <a:pt x="2" y="28"/>
                  </a:lnTo>
                  <a:lnTo>
                    <a:pt x="3" y="26"/>
                  </a:lnTo>
                  <a:lnTo>
                    <a:pt x="2" y="20"/>
                  </a:lnTo>
                  <a:lnTo>
                    <a:pt x="0" y="17"/>
                  </a:lnTo>
                  <a:lnTo>
                    <a:pt x="0" y="16"/>
                  </a:lnTo>
                  <a:lnTo>
                    <a:pt x="4" y="10"/>
                  </a:lnTo>
                  <a:lnTo>
                    <a:pt x="7" y="20"/>
                  </a:lnTo>
                  <a:lnTo>
                    <a:pt x="4" y="4"/>
                  </a:lnTo>
                  <a:lnTo>
                    <a:pt x="7" y="5"/>
                  </a:lnTo>
                  <a:lnTo>
                    <a:pt x="7" y="0"/>
                  </a:lnTo>
                  <a:lnTo>
                    <a:pt x="10" y="0"/>
                  </a:lnTo>
                  <a:lnTo>
                    <a:pt x="9" y="8"/>
                  </a:lnTo>
                  <a:lnTo>
                    <a:pt x="10" y="10"/>
                  </a:lnTo>
                  <a:lnTo>
                    <a:pt x="11" y="4"/>
                  </a:lnTo>
                  <a:lnTo>
                    <a:pt x="13" y="3"/>
                  </a:lnTo>
                  <a:lnTo>
                    <a:pt x="14" y="6"/>
                  </a:lnTo>
                  <a:lnTo>
                    <a:pt x="21" y="3"/>
                  </a:lnTo>
                  <a:lnTo>
                    <a:pt x="24" y="11"/>
                  </a:lnTo>
                  <a:lnTo>
                    <a:pt x="20" y="15"/>
                  </a:lnTo>
                  <a:lnTo>
                    <a:pt x="17" y="14"/>
                  </a:lnTo>
                  <a:lnTo>
                    <a:pt x="19" y="16"/>
                  </a:lnTo>
                  <a:lnTo>
                    <a:pt x="15" y="16"/>
                  </a:lnTo>
                  <a:lnTo>
                    <a:pt x="18" y="19"/>
                  </a:lnTo>
                  <a:lnTo>
                    <a:pt x="27" y="12"/>
                  </a:lnTo>
                  <a:lnTo>
                    <a:pt x="35" y="22"/>
                  </a:lnTo>
                  <a:lnTo>
                    <a:pt x="34" y="27"/>
                  </a:lnTo>
                  <a:lnTo>
                    <a:pt x="31" y="28"/>
                  </a:lnTo>
                  <a:lnTo>
                    <a:pt x="31" y="31"/>
                  </a:lnTo>
                  <a:lnTo>
                    <a:pt x="27" y="23"/>
                  </a:lnTo>
                  <a:lnTo>
                    <a:pt x="30" y="32"/>
                  </a:lnTo>
                  <a:lnTo>
                    <a:pt x="28" y="33"/>
                  </a:lnTo>
                  <a:lnTo>
                    <a:pt x="23" y="31"/>
                  </a:lnTo>
                  <a:lnTo>
                    <a:pt x="13" y="15"/>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683" y="3661"/>
              <a:ext cx="63" cy="41"/>
            </a:xfrm>
            <a:custGeom>
              <a:avLst/>
              <a:gdLst/>
              <a:ahLst/>
              <a:cxnLst>
                <a:cxn ang="0">
                  <a:pos x="23" y="34"/>
                </a:cxn>
                <a:cxn ang="0">
                  <a:pos x="21" y="35"/>
                </a:cxn>
                <a:cxn ang="0">
                  <a:pos x="19" y="35"/>
                </a:cxn>
                <a:cxn ang="0">
                  <a:pos x="18" y="38"/>
                </a:cxn>
                <a:cxn ang="0">
                  <a:pos x="15" y="36"/>
                </a:cxn>
                <a:cxn ang="0">
                  <a:pos x="12" y="41"/>
                </a:cxn>
                <a:cxn ang="0">
                  <a:pos x="0" y="38"/>
                </a:cxn>
                <a:cxn ang="0">
                  <a:pos x="10" y="31"/>
                </a:cxn>
                <a:cxn ang="0">
                  <a:pos x="18" y="27"/>
                </a:cxn>
                <a:cxn ang="0">
                  <a:pos x="9" y="27"/>
                </a:cxn>
                <a:cxn ang="0">
                  <a:pos x="4" y="19"/>
                </a:cxn>
                <a:cxn ang="0">
                  <a:pos x="3" y="24"/>
                </a:cxn>
                <a:cxn ang="0">
                  <a:pos x="11" y="25"/>
                </a:cxn>
                <a:cxn ang="0">
                  <a:pos x="2" y="30"/>
                </a:cxn>
                <a:cxn ang="0">
                  <a:pos x="2" y="32"/>
                </a:cxn>
                <a:cxn ang="0">
                  <a:pos x="2" y="29"/>
                </a:cxn>
                <a:cxn ang="0">
                  <a:pos x="3" y="17"/>
                </a:cxn>
                <a:cxn ang="0">
                  <a:pos x="2" y="8"/>
                </a:cxn>
                <a:cxn ang="0">
                  <a:pos x="3" y="6"/>
                </a:cxn>
                <a:cxn ang="0">
                  <a:pos x="6" y="3"/>
                </a:cxn>
                <a:cxn ang="0">
                  <a:pos x="13" y="3"/>
                </a:cxn>
                <a:cxn ang="0">
                  <a:pos x="17" y="2"/>
                </a:cxn>
                <a:cxn ang="0">
                  <a:pos x="20" y="0"/>
                </a:cxn>
                <a:cxn ang="0">
                  <a:pos x="26" y="6"/>
                </a:cxn>
                <a:cxn ang="0">
                  <a:pos x="21" y="8"/>
                </a:cxn>
                <a:cxn ang="0">
                  <a:pos x="22" y="17"/>
                </a:cxn>
                <a:cxn ang="0">
                  <a:pos x="23" y="18"/>
                </a:cxn>
                <a:cxn ang="0">
                  <a:pos x="30" y="14"/>
                </a:cxn>
                <a:cxn ang="0">
                  <a:pos x="34" y="13"/>
                </a:cxn>
                <a:cxn ang="0">
                  <a:pos x="32" y="0"/>
                </a:cxn>
                <a:cxn ang="0">
                  <a:pos x="36" y="13"/>
                </a:cxn>
                <a:cxn ang="0">
                  <a:pos x="38" y="11"/>
                </a:cxn>
                <a:cxn ang="0">
                  <a:pos x="41" y="12"/>
                </a:cxn>
                <a:cxn ang="0">
                  <a:pos x="45" y="11"/>
                </a:cxn>
                <a:cxn ang="0">
                  <a:pos x="47" y="6"/>
                </a:cxn>
                <a:cxn ang="0">
                  <a:pos x="49" y="1"/>
                </a:cxn>
                <a:cxn ang="0">
                  <a:pos x="52" y="13"/>
                </a:cxn>
                <a:cxn ang="0">
                  <a:pos x="53" y="14"/>
                </a:cxn>
                <a:cxn ang="0">
                  <a:pos x="60" y="13"/>
                </a:cxn>
                <a:cxn ang="0">
                  <a:pos x="55" y="24"/>
                </a:cxn>
                <a:cxn ang="0">
                  <a:pos x="55" y="26"/>
                </a:cxn>
                <a:cxn ang="0">
                  <a:pos x="55" y="29"/>
                </a:cxn>
                <a:cxn ang="0">
                  <a:pos x="53" y="37"/>
                </a:cxn>
                <a:cxn ang="0">
                  <a:pos x="43" y="27"/>
                </a:cxn>
                <a:cxn ang="0">
                  <a:pos x="45" y="29"/>
                </a:cxn>
                <a:cxn ang="0">
                  <a:pos x="44" y="37"/>
                </a:cxn>
                <a:cxn ang="0">
                  <a:pos x="40" y="32"/>
                </a:cxn>
                <a:cxn ang="0">
                  <a:pos x="34" y="31"/>
                </a:cxn>
                <a:cxn ang="0">
                  <a:pos x="27" y="31"/>
                </a:cxn>
              </a:cxnLst>
              <a:rect l="0" t="0" r="r" b="b"/>
              <a:pathLst>
                <a:path w="63" h="41">
                  <a:moveTo>
                    <a:pt x="26" y="34"/>
                  </a:moveTo>
                  <a:lnTo>
                    <a:pt x="23" y="34"/>
                  </a:lnTo>
                  <a:lnTo>
                    <a:pt x="22" y="30"/>
                  </a:lnTo>
                  <a:lnTo>
                    <a:pt x="21" y="35"/>
                  </a:lnTo>
                  <a:lnTo>
                    <a:pt x="15" y="32"/>
                  </a:lnTo>
                  <a:lnTo>
                    <a:pt x="19" y="35"/>
                  </a:lnTo>
                  <a:lnTo>
                    <a:pt x="17" y="35"/>
                  </a:lnTo>
                  <a:lnTo>
                    <a:pt x="18" y="38"/>
                  </a:lnTo>
                  <a:lnTo>
                    <a:pt x="15" y="38"/>
                  </a:lnTo>
                  <a:lnTo>
                    <a:pt x="15" y="36"/>
                  </a:lnTo>
                  <a:lnTo>
                    <a:pt x="11" y="38"/>
                  </a:lnTo>
                  <a:lnTo>
                    <a:pt x="12" y="41"/>
                  </a:lnTo>
                  <a:lnTo>
                    <a:pt x="3" y="41"/>
                  </a:lnTo>
                  <a:lnTo>
                    <a:pt x="0" y="38"/>
                  </a:lnTo>
                  <a:lnTo>
                    <a:pt x="13" y="35"/>
                  </a:lnTo>
                  <a:lnTo>
                    <a:pt x="10" y="31"/>
                  </a:lnTo>
                  <a:lnTo>
                    <a:pt x="18" y="29"/>
                  </a:lnTo>
                  <a:lnTo>
                    <a:pt x="18" y="27"/>
                  </a:lnTo>
                  <a:lnTo>
                    <a:pt x="6" y="31"/>
                  </a:lnTo>
                  <a:lnTo>
                    <a:pt x="9" y="27"/>
                  </a:lnTo>
                  <a:lnTo>
                    <a:pt x="13" y="26"/>
                  </a:lnTo>
                  <a:lnTo>
                    <a:pt x="4" y="19"/>
                  </a:lnTo>
                  <a:lnTo>
                    <a:pt x="2" y="21"/>
                  </a:lnTo>
                  <a:lnTo>
                    <a:pt x="3" y="24"/>
                  </a:lnTo>
                  <a:lnTo>
                    <a:pt x="7" y="23"/>
                  </a:lnTo>
                  <a:lnTo>
                    <a:pt x="11" y="25"/>
                  </a:lnTo>
                  <a:lnTo>
                    <a:pt x="5" y="30"/>
                  </a:lnTo>
                  <a:lnTo>
                    <a:pt x="2" y="30"/>
                  </a:lnTo>
                  <a:lnTo>
                    <a:pt x="1" y="32"/>
                  </a:lnTo>
                  <a:lnTo>
                    <a:pt x="2" y="32"/>
                  </a:lnTo>
                  <a:lnTo>
                    <a:pt x="0" y="32"/>
                  </a:lnTo>
                  <a:lnTo>
                    <a:pt x="2" y="29"/>
                  </a:lnTo>
                  <a:lnTo>
                    <a:pt x="0" y="24"/>
                  </a:lnTo>
                  <a:lnTo>
                    <a:pt x="3" y="17"/>
                  </a:lnTo>
                  <a:lnTo>
                    <a:pt x="4" y="12"/>
                  </a:lnTo>
                  <a:lnTo>
                    <a:pt x="2" y="8"/>
                  </a:lnTo>
                  <a:lnTo>
                    <a:pt x="3" y="8"/>
                  </a:lnTo>
                  <a:lnTo>
                    <a:pt x="3" y="6"/>
                  </a:lnTo>
                  <a:lnTo>
                    <a:pt x="5" y="7"/>
                  </a:lnTo>
                  <a:lnTo>
                    <a:pt x="6" y="3"/>
                  </a:lnTo>
                  <a:lnTo>
                    <a:pt x="13" y="1"/>
                  </a:lnTo>
                  <a:lnTo>
                    <a:pt x="13" y="3"/>
                  </a:lnTo>
                  <a:lnTo>
                    <a:pt x="14" y="1"/>
                  </a:lnTo>
                  <a:lnTo>
                    <a:pt x="17" y="2"/>
                  </a:lnTo>
                  <a:lnTo>
                    <a:pt x="17" y="1"/>
                  </a:lnTo>
                  <a:lnTo>
                    <a:pt x="20" y="0"/>
                  </a:lnTo>
                  <a:lnTo>
                    <a:pt x="22" y="1"/>
                  </a:lnTo>
                  <a:lnTo>
                    <a:pt x="26" y="6"/>
                  </a:lnTo>
                  <a:lnTo>
                    <a:pt x="24" y="8"/>
                  </a:lnTo>
                  <a:lnTo>
                    <a:pt x="21" y="8"/>
                  </a:lnTo>
                  <a:lnTo>
                    <a:pt x="24" y="9"/>
                  </a:lnTo>
                  <a:lnTo>
                    <a:pt x="22" y="17"/>
                  </a:lnTo>
                  <a:lnTo>
                    <a:pt x="23" y="25"/>
                  </a:lnTo>
                  <a:lnTo>
                    <a:pt x="23" y="18"/>
                  </a:lnTo>
                  <a:lnTo>
                    <a:pt x="27" y="11"/>
                  </a:lnTo>
                  <a:lnTo>
                    <a:pt x="30" y="14"/>
                  </a:lnTo>
                  <a:lnTo>
                    <a:pt x="29" y="7"/>
                  </a:lnTo>
                  <a:lnTo>
                    <a:pt x="34" y="13"/>
                  </a:lnTo>
                  <a:lnTo>
                    <a:pt x="30" y="5"/>
                  </a:lnTo>
                  <a:lnTo>
                    <a:pt x="32" y="0"/>
                  </a:lnTo>
                  <a:lnTo>
                    <a:pt x="39" y="1"/>
                  </a:lnTo>
                  <a:lnTo>
                    <a:pt x="36" y="13"/>
                  </a:lnTo>
                  <a:lnTo>
                    <a:pt x="37" y="9"/>
                  </a:lnTo>
                  <a:lnTo>
                    <a:pt x="38" y="11"/>
                  </a:lnTo>
                  <a:lnTo>
                    <a:pt x="39" y="7"/>
                  </a:lnTo>
                  <a:lnTo>
                    <a:pt x="41" y="12"/>
                  </a:lnTo>
                  <a:lnTo>
                    <a:pt x="41" y="5"/>
                  </a:lnTo>
                  <a:lnTo>
                    <a:pt x="45" y="11"/>
                  </a:lnTo>
                  <a:lnTo>
                    <a:pt x="44" y="14"/>
                  </a:lnTo>
                  <a:lnTo>
                    <a:pt x="47" y="6"/>
                  </a:lnTo>
                  <a:lnTo>
                    <a:pt x="49" y="12"/>
                  </a:lnTo>
                  <a:lnTo>
                    <a:pt x="49" y="1"/>
                  </a:lnTo>
                  <a:lnTo>
                    <a:pt x="56" y="11"/>
                  </a:lnTo>
                  <a:lnTo>
                    <a:pt x="52" y="13"/>
                  </a:lnTo>
                  <a:lnTo>
                    <a:pt x="49" y="18"/>
                  </a:lnTo>
                  <a:lnTo>
                    <a:pt x="53" y="14"/>
                  </a:lnTo>
                  <a:lnTo>
                    <a:pt x="58" y="17"/>
                  </a:lnTo>
                  <a:lnTo>
                    <a:pt x="60" y="13"/>
                  </a:lnTo>
                  <a:lnTo>
                    <a:pt x="63" y="21"/>
                  </a:lnTo>
                  <a:lnTo>
                    <a:pt x="55" y="24"/>
                  </a:lnTo>
                  <a:lnTo>
                    <a:pt x="58" y="24"/>
                  </a:lnTo>
                  <a:lnTo>
                    <a:pt x="55" y="26"/>
                  </a:lnTo>
                  <a:lnTo>
                    <a:pt x="58" y="26"/>
                  </a:lnTo>
                  <a:lnTo>
                    <a:pt x="55" y="29"/>
                  </a:lnTo>
                  <a:lnTo>
                    <a:pt x="61" y="32"/>
                  </a:lnTo>
                  <a:lnTo>
                    <a:pt x="53" y="37"/>
                  </a:lnTo>
                  <a:lnTo>
                    <a:pt x="43" y="25"/>
                  </a:lnTo>
                  <a:lnTo>
                    <a:pt x="43" y="27"/>
                  </a:lnTo>
                  <a:lnTo>
                    <a:pt x="39" y="27"/>
                  </a:lnTo>
                  <a:lnTo>
                    <a:pt x="45" y="29"/>
                  </a:lnTo>
                  <a:lnTo>
                    <a:pt x="46" y="36"/>
                  </a:lnTo>
                  <a:lnTo>
                    <a:pt x="44" y="37"/>
                  </a:lnTo>
                  <a:lnTo>
                    <a:pt x="39" y="37"/>
                  </a:lnTo>
                  <a:lnTo>
                    <a:pt x="40" y="32"/>
                  </a:lnTo>
                  <a:lnTo>
                    <a:pt x="35" y="29"/>
                  </a:lnTo>
                  <a:lnTo>
                    <a:pt x="34" y="31"/>
                  </a:lnTo>
                  <a:lnTo>
                    <a:pt x="36" y="36"/>
                  </a:lnTo>
                  <a:lnTo>
                    <a:pt x="27" y="31"/>
                  </a:lnTo>
                  <a:lnTo>
                    <a:pt x="26" y="34"/>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1072" y="3898"/>
              <a:ext cx="19" cy="68"/>
            </a:xfrm>
            <a:custGeom>
              <a:avLst/>
              <a:gdLst/>
              <a:ahLst/>
              <a:cxnLst>
                <a:cxn ang="0">
                  <a:pos x="3" y="68"/>
                </a:cxn>
                <a:cxn ang="0">
                  <a:pos x="2" y="47"/>
                </a:cxn>
                <a:cxn ang="0">
                  <a:pos x="9" y="42"/>
                </a:cxn>
                <a:cxn ang="0">
                  <a:pos x="6" y="45"/>
                </a:cxn>
                <a:cxn ang="0">
                  <a:pos x="8" y="41"/>
                </a:cxn>
                <a:cxn ang="0">
                  <a:pos x="7" y="40"/>
                </a:cxn>
                <a:cxn ang="0">
                  <a:pos x="1" y="44"/>
                </a:cxn>
                <a:cxn ang="0">
                  <a:pos x="2" y="41"/>
                </a:cxn>
                <a:cxn ang="0">
                  <a:pos x="7" y="38"/>
                </a:cxn>
                <a:cxn ang="0">
                  <a:pos x="1" y="40"/>
                </a:cxn>
                <a:cxn ang="0">
                  <a:pos x="6" y="34"/>
                </a:cxn>
                <a:cxn ang="0">
                  <a:pos x="1" y="34"/>
                </a:cxn>
                <a:cxn ang="0">
                  <a:pos x="0" y="30"/>
                </a:cxn>
                <a:cxn ang="0">
                  <a:pos x="3" y="29"/>
                </a:cxn>
                <a:cxn ang="0">
                  <a:pos x="3" y="26"/>
                </a:cxn>
                <a:cxn ang="0">
                  <a:pos x="8" y="24"/>
                </a:cxn>
                <a:cxn ang="0">
                  <a:pos x="4" y="20"/>
                </a:cxn>
                <a:cxn ang="0">
                  <a:pos x="6" y="17"/>
                </a:cxn>
                <a:cxn ang="0">
                  <a:pos x="9" y="17"/>
                </a:cxn>
                <a:cxn ang="0">
                  <a:pos x="6" y="17"/>
                </a:cxn>
                <a:cxn ang="0">
                  <a:pos x="9" y="13"/>
                </a:cxn>
                <a:cxn ang="0">
                  <a:pos x="4" y="12"/>
                </a:cxn>
                <a:cxn ang="0">
                  <a:pos x="3" y="5"/>
                </a:cxn>
                <a:cxn ang="0">
                  <a:pos x="8" y="7"/>
                </a:cxn>
                <a:cxn ang="0">
                  <a:pos x="6" y="4"/>
                </a:cxn>
                <a:cxn ang="0">
                  <a:pos x="8" y="3"/>
                </a:cxn>
                <a:cxn ang="0">
                  <a:pos x="9" y="0"/>
                </a:cxn>
                <a:cxn ang="0">
                  <a:pos x="15" y="0"/>
                </a:cxn>
                <a:cxn ang="0">
                  <a:pos x="15" y="3"/>
                </a:cxn>
                <a:cxn ang="0">
                  <a:pos x="10" y="4"/>
                </a:cxn>
                <a:cxn ang="0">
                  <a:pos x="17" y="5"/>
                </a:cxn>
                <a:cxn ang="0">
                  <a:pos x="15" y="6"/>
                </a:cxn>
                <a:cxn ang="0">
                  <a:pos x="18" y="10"/>
                </a:cxn>
                <a:cxn ang="0">
                  <a:pos x="19" y="13"/>
                </a:cxn>
                <a:cxn ang="0">
                  <a:pos x="17" y="12"/>
                </a:cxn>
                <a:cxn ang="0">
                  <a:pos x="18" y="13"/>
                </a:cxn>
                <a:cxn ang="0">
                  <a:pos x="17" y="15"/>
                </a:cxn>
                <a:cxn ang="0">
                  <a:pos x="19" y="18"/>
                </a:cxn>
                <a:cxn ang="0">
                  <a:pos x="15" y="44"/>
                </a:cxn>
                <a:cxn ang="0">
                  <a:pos x="3" y="68"/>
                </a:cxn>
              </a:cxnLst>
              <a:rect l="0" t="0" r="r" b="b"/>
              <a:pathLst>
                <a:path w="19" h="68">
                  <a:moveTo>
                    <a:pt x="3" y="68"/>
                  </a:moveTo>
                  <a:lnTo>
                    <a:pt x="2" y="47"/>
                  </a:lnTo>
                  <a:lnTo>
                    <a:pt x="9" y="42"/>
                  </a:lnTo>
                  <a:lnTo>
                    <a:pt x="6" y="45"/>
                  </a:lnTo>
                  <a:lnTo>
                    <a:pt x="8" y="41"/>
                  </a:lnTo>
                  <a:lnTo>
                    <a:pt x="7" y="40"/>
                  </a:lnTo>
                  <a:lnTo>
                    <a:pt x="1" y="44"/>
                  </a:lnTo>
                  <a:lnTo>
                    <a:pt x="2" y="41"/>
                  </a:lnTo>
                  <a:lnTo>
                    <a:pt x="7" y="38"/>
                  </a:lnTo>
                  <a:lnTo>
                    <a:pt x="1" y="40"/>
                  </a:lnTo>
                  <a:lnTo>
                    <a:pt x="6" y="34"/>
                  </a:lnTo>
                  <a:lnTo>
                    <a:pt x="1" y="34"/>
                  </a:lnTo>
                  <a:lnTo>
                    <a:pt x="0" y="30"/>
                  </a:lnTo>
                  <a:lnTo>
                    <a:pt x="3" y="29"/>
                  </a:lnTo>
                  <a:lnTo>
                    <a:pt x="3" y="26"/>
                  </a:lnTo>
                  <a:lnTo>
                    <a:pt x="8" y="24"/>
                  </a:lnTo>
                  <a:lnTo>
                    <a:pt x="4" y="20"/>
                  </a:lnTo>
                  <a:lnTo>
                    <a:pt x="6" y="17"/>
                  </a:lnTo>
                  <a:lnTo>
                    <a:pt x="9" y="17"/>
                  </a:lnTo>
                  <a:lnTo>
                    <a:pt x="6" y="17"/>
                  </a:lnTo>
                  <a:lnTo>
                    <a:pt x="9" y="13"/>
                  </a:lnTo>
                  <a:lnTo>
                    <a:pt x="4" y="12"/>
                  </a:lnTo>
                  <a:lnTo>
                    <a:pt x="3" y="5"/>
                  </a:lnTo>
                  <a:lnTo>
                    <a:pt x="8" y="7"/>
                  </a:lnTo>
                  <a:lnTo>
                    <a:pt x="6" y="4"/>
                  </a:lnTo>
                  <a:lnTo>
                    <a:pt x="8" y="3"/>
                  </a:lnTo>
                  <a:lnTo>
                    <a:pt x="9" y="0"/>
                  </a:lnTo>
                  <a:lnTo>
                    <a:pt x="15" y="0"/>
                  </a:lnTo>
                  <a:lnTo>
                    <a:pt x="15" y="3"/>
                  </a:lnTo>
                  <a:lnTo>
                    <a:pt x="10" y="4"/>
                  </a:lnTo>
                  <a:lnTo>
                    <a:pt x="17" y="5"/>
                  </a:lnTo>
                  <a:lnTo>
                    <a:pt x="15" y="6"/>
                  </a:lnTo>
                  <a:lnTo>
                    <a:pt x="18" y="10"/>
                  </a:lnTo>
                  <a:lnTo>
                    <a:pt x="19" y="13"/>
                  </a:lnTo>
                  <a:lnTo>
                    <a:pt x="17" y="12"/>
                  </a:lnTo>
                  <a:lnTo>
                    <a:pt x="18" y="13"/>
                  </a:lnTo>
                  <a:lnTo>
                    <a:pt x="17" y="15"/>
                  </a:lnTo>
                  <a:lnTo>
                    <a:pt x="19" y="18"/>
                  </a:lnTo>
                  <a:lnTo>
                    <a:pt x="15" y="44"/>
                  </a:lnTo>
                  <a:lnTo>
                    <a:pt x="3" y="68"/>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1065" y="3903"/>
              <a:ext cx="10" cy="16"/>
            </a:xfrm>
            <a:custGeom>
              <a:avLst/>
              <a:gdLst/>
              <a:ahLst/>
              <a:cxnLst>
                <a:cxn ang="0">
                  <a:pos x="9" y="1"/>
                </a:cxn>
                <a:cxn ang="0">
                  <a:pos x="10" y="6"/>
                </a:cxn>
                <a:cxn ang="0">
                  <a:pos x="9" y="6"/>
                </a:cxn>
                <a:cxn ang="0">
                  <a:pos x="9" y="11"/>
                </a:cxn>
                <a:cxn ang="0">
                  <a:pos x="5" y="16"/>
                </a:cxn>
                <a:cxn ang="0">
                  <a:pos x="0" y="15"/>
                </a:cxn>
                <a:cxn ang="0">
                  <a:pos x="2" y="10"/>
                </a:cxn>
                <a:cxn ang="0">
                  <a:pos x="6" y="8"/>
                </a:cxn>
                <a:cxn ang="0">
                  <a:pos x="4" y="6"/>
                </a:cxn>
                <a:cxn ang="0">
                  <a:pos x="6" y="0"/>
                </a:cxn>
                <a:cxn ang="0">
                  <a:pos x="9" y="1"/>
                </a:cxn>
              </a:cxnLst>
              <a:rect l="0" t="0" r="r" b="b"/>
              <a:pathLst>
                <a:path w="10" h="16">
                  <a:moveTo>
                    <a:pt x="9" y="1"/>
                  </a:moveTo>
                  <a:lnTo>
                    <a:pt x="10" y="6"/>
                  </a:lnTo>
                  <a:lnTo>
                    <a:pt x="9" y="6"/>
                  </a:lnTo>
                  <a:lnTo>
                    <a:pt x="9" y="11"/>
                  </a:lnTo>
                  <a:lnTo>
                    <a:pt x="5" y="16"/>
                  </a:lnTo>
                  <a:lnTo>
                    <a:pt x="0" y="15"/>
                  </a:lnTo>
                  <a:lnTo>
                    <a:pt x="2" y="10"/>
                  </a:lnTo>
                  <a:lnTo>
                    <a:pt x="6" y="8"/>
                  </a:lnTo>
                  <a:lnTo>
                    <a:pt x="4" y="6"/>
                  </a:lnTo>
                  <a:lnTo>
                    <a:pt x="6" y="0"/>
                  </a:lnTo>
                  <a:lnTo>
                    <a:pt x="9" y="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1103" y="3933"/>
              <a:ext cx="23" cy="35"/>
            </a:xfrm>
            <a:custGeom>
              <a:avLst/>
              <a:gdLst/>
              <a:ahLst/>
              <a:cxnLst>
                <a:cxn ang="0">
                  <a:pos x="22" y="12"/>
                </a:cxn>
                <a:cxn ang="0">
                  <a:pos x="23" y="18"/>
                </a:cxn>
                <a:cxn ang="0">
                  <a:pos x="21" y="21"/>
                </a:cxn>
                <a:cxn ang="0">
                  <a:pos x="19" y="29"/>
                </a:cxn>
                <a:cxn ang="0">
                  <a:pos x="16" y="29"/>
                </a:cxn>
                <a:cxn ang="0">
                  <a:pos x="13" y="16"/>
                </a:cxn>
                <a:cxn ang="0">
                  <a:pos x="12" y="21"/>
                </a:cxn>
                <a:cxn ang="0">
                  <a:pos x="14" y="23"/>
                </a:cxn>
                <a:cxn ang="0">
                  <a:pos x="12" y="25"/>
                </a:cxn>
                <a:cxn ang="0">
                  <a:pos x="15" y="28"/>
                </a:cxn>
                <a:cxn ang="0">
                  <a:pos x="13" y="28"/>
                </a:cxn>
                <a:cxn ang="0">
                  <a:pos x="14" y="33"/>
                </a:cxn>
                <a:cxn ang="0">
                  <a:pos x="11" y="35"/>
                </a:cxn>
                <a:cxn ang="0">
                  <a:pos x="5" y="30"/>
                </a:cxn>
                <a:cxn ang="0">
                  <a:pos x="5" y="33"/>
                </a:cxn>
                <a:cxn ang="0">
                  <a:pos x="2" y="32"/>
                </a:cxn>
                <a:cxn ang="0">
                  <a:pos x="0" y="30"/>
                </a:cxn>
                <a:cxn ang="0">
                  <a:pos x="2" y="25"/>
                </a:cxn>
                <a:cxn ang="0">
                  <a:pos x="1" y="24"/>
                </a:cxn>
                <a:cxn ang="0">
                  <a:pos x="3" y="24"/>
                </a:cxn>
                <a:cxn ang="0">
                  <a:pos x="3" y="19"/>
                </a:cxn>
                <a:cxn ang="0">
                  <a:pos x="6" y="12"/>
                </a:cxn>
                <a:cxn ang="0">
                  <a:pos x="4" y="13"/>
                </a:cxn>
                <a:cxn ang="0">
                  <a:pos x="3" y="7"/>
                </a:cxn>
                <a:cxn ang="0">
                  <a:pos x="6" y="10"/>
                </a:cxn>
                <a:cxn ang="0">
                  <a:pos x="2" y="1"/>
                </a:cxn>
                <a:cxn ang="0">
                  <a:pos x="6" y="0"/>
                </a:cxn>
                <a:cxn ang="0">
                  <a:pos x="16" y="9"/>
                </a:cxn>
                <a:cxn ang="0">
                  <a:pos x="16" y="13"/>
                </a:cxn>
                <a:cxn ang="0">
                  <a:pos x="18" y="9"/>
                </a:cxn>
                <a:cxn ang="0">
                  <a:pos x="22" y="12"/>
                </a:cxn>
              </a:cxnLst>
              <a:rect l="0" t="0" r="r" b="b"/>
              <a:pathLst>
                <a:path w="23" h="35">
                  <a:moveTo>
                    <a:pt x="22" y="12"/>
                  </a:moveTo>
                  <a:lnTo>
                    <a:pt x="23" y="18"/>
                  </a:lnTo>
                  <a:lnTo>
                    <a:pt x="21" y="21"/>
                  </a:lnTo>
                  <a:lnTo>
                    <a:pt x="19" y="29"/>
                  </a:lnTo>
                  <a:lnTo>
                    <a:pt x="16" y="29"/>
                  </a:lnTo>
                  <a:lnTo>
                    <a:pt x="13" y="16"/>
                  </a:lnTo>
                  <a:lnTo>
                    <a:pt x="12" y="21"/>
                  </a:lnTo>
                  <a:lnTo>
                    <a:pt x="14" y="23"/>
                  </a:lnTo>
                  <a:lnTo>
                    <a:pt x="12" y="25"/>
                  </a:lnTo>
                  <a:lnTo>
                    <a:pt x="15" y="28"/>
                  </a:lnTo>
                  <a:lnTo>
                    <a:pt x="13" y="28"/>
                  </a:lnTo>
                  <a:lnTo>
                    <a:pt x="14" y="33"/>
                  </a:lnTo>
                  <a:lnTo>
                    <a:pt x="11" y="35"/>
                  </a:lnTo>
                  <a:lnTo>
                    <a:pt x="5" y="30"/>
                  </a:lnTo>
                  <a:lnTo>
                    <a:pt x="5" y="33"/>
                  </a:lnTo>
                  <a:lnTo>
                    <a:pt x="2" y="32"/>
                  </a:lnTo>
                  <a:lnTo>
                    <a:pt x="0" y="30"/>
                  </a:lnTo>
                  <a:lnTo>
                    <a:pt x="2" y="25"/>
                  </a:lnTo>
                  <a:lnTo>
                    <a:pt x="1" y="24"/>
                  </a:lnTo>
                  <a:lnTo>
                    <a:pt x="3" y="24"/>
                  </a:lnTo>
                  <a:lnTo>
                    <a:pt x="3" y="19"/>
                  </a:lnTo>
                  <a:lnTo>
                    <a:pt x="6" y="12"/>
                  </a:lnTo>
                  <a:lnTo>
                    <a:pt x="4" y="13"/>
                  </a:lnTo>
                  <a:lnTo>
                    <a:pt x="3" y="7"/>
                  </a:lnTo>
                  <a:lnTo>
                    <a:pt x="6" y="10"/>
                  </a:lnTo>
                  <a:lnTo>
                    <a:pt x="2" y="1"/>
                  </a:lnTo>
                  <a:lnTo>
                    <a:pt x="6" y="0"/>
                  </a:lnTo>
                  <a:lnTo>
                    <a:pt x="16" y="9"/>
                  </a:lnTo>
                  <a:lnTo>
                    <a:pt x="16" y="13"/>
                  </a:lnTo>
                  <a:lnTo>
                    <a:pt x="18" y="9"/>
                  </a:lnTo>
                  <a:lnTo>
                    <a:pt x="22" y="12"/>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1083" y="3936"/>
              <a:ext cx="24" cy="43"/>
            </a:xfrm>
            <a:custGeom>
              <a:avLst/>
              <a:gdLst/>
              <a:ahLst/>
              <a:cxnLst>
                <a:cxn ang="0">
                  <a:pos x="6" y="41"/>
                </a:cxn>
                <a:cxn ang="0">
                  <a:pos x="5" y="38"/>
                </a:cxn>
                <a:cxn ang="0">
                  <a:pos x="8" y="30"/>
                </a:cxn>
                <a:cxn ang="0">
                  <a:pos x="5" y="35"/>
                </a:cxn>
                <a:cxn ang="0">
                  <a:pos x="4" y="35"/>
                </a:cxn>
                <a:cxn ang="0">
                  <a:pos x="5" y="37"/>
                </a:cxn>
                <a:cxn ang="0">
                  <a:pos x="1" y="43"/>
                </a:cxn>
                <a:cxn ang="0">
                  <a:pos x="0" y="38"/>
                </a:cxn>
                <a:cxn ang="0">
                  <a:pos x="3" y="35"/>
                </a:cxn>
                <a:cxn ang="0">
                  <a:pos x="3" y="30"/>
                </a:cxn>
                <a:cxn ang="0">
                  <a:pos x="6" y="29"/>
                </a:cxn>
                <a:cxn ang="0">
                  <a:pos x="4" y="29"/>
                </a:cxn>
                <a:cxn ang="0">
                  <a:pos x="5" y="25"/>
                </a:cxn>
                <a:cxn ang="0">
                  <a:pos x="8" y="22"/>
                </a:cxn>
                <a:cxn ang="0">
                  <a:pos x="7" y="26"/>
                </a:cxn>
                <a:cxn ang="0">
                  <a:pos x="9" y="25"/>
                </a:cxn>
                <a:cxn ang="0">
                  <a:pos x="9" y="27"/>
                </a:cxn>
                <a:cxn ang="0">
                  <a:pos x="12" y="22"/>
                </a:cxn>
                <a:cxn ang="0">
                  <a:pos x="13" y="19"/>
                </a:cxn>
                <a:cxn ang="0">
                  <a:pos x="10" y="21"/>
                </a:cxn>
                <a:cxn ang="0">
                  <a:pos x="7" y="15"/>
                </a:cxn>
                <a:cxn ang="0">
                  <a:pos x="14" y="14"/>
                </a:cxn>
                <a:cxn ang="0">
                  <a:pos x="9" y="14"/>
                </a:cxn>
                <a:cxn ang="0">
                  <a:pos x="12" y="10"/>
                </a:cxn>
                <a:cxn ang="0">
                  <a:pos x="9" y="12"/>
                </a:cxn>
                <a:cxn ang="0">
                  <a:pos x="8" y="8"/>
                </a:cxn>
                <a:cxn ang="0">
                  <a:pos x="10" y="2"/>
                </a:cxn>
                <a:cxn ang="0">
                  <a:pos x="13" y="6"/>
                </a:cxn>
                <a:cxn ang="0">
                  <a:pos x="13" y="1"/>
                </a:cxn>
                <a:cxn ang="0">
                  <a:pos x="17" y="6"/>
                </a:cxn>
                <a:cxn ang="0">
                  <a:pos x="15" y="0"/>
                </a:cxn>
                <a:cxn ang="0">
                  <a:pos x="20" y="4"/>
                </a:cxn>
                <a:cxn ang="0">
                  <a:pos x="20" y="9"/>
                </a:cxn>
                <a:cxn ang="0">
                  <a:pos x="18" y="13"/>
                </a:cxn>
                <a:cxn ang="0">
                  <a:pos x="15" y="15"/>
                </a:cxn>
                <a:cxn ang="0">
                  <a:pos x="20" y="13"/>
                </a:cxn>
                <a:cxn ang="0">
                  <a:pos x="22" y="9"/>
                </a:cxn>
                <a:cxn ang="0">
                  <a:pos x="24" y="13"/>
                </a:cxn>
                <a:cxn ang="0">
                  <a:pos x="22" y="15"/>
                </a:cxn>
                <a:cxn ang="0">
                  <a:pos x="22" y="20"/>
                </a:cxn>
                <a:cxn ang="0">
                  <a:pos x="20" y="21"/>
                </a:cxn>
                <a:cxn ang="0">
                  <a:pos x="17" y="18"/>
                </a:cxn>
                <a:cxn ang="0">
                  <a:pos x="17" y="20"/>
                </a:cxn>
                <a:cxn ang="0">
                  <a:pos x="15" y="22"/>
                </a:cxn>
                <a:cxn ang="0">
                  <a:pos x="16" y="26"/>
                </a:cxn>
                <a:cxn ang="0">
                  <a:pos x="14" y="26"/>
                </a:cxn>
                <a:cxn ang="0">
                  <a:pos x="13" y="33"/>
                </a:cxn>
                <a:cxn ang="0">
                  <a:pos x="12" y="29"/>
                </a:cxn>
                <a:cxn ang="0">
                  <a:pos x="9" y="32"/>
                </a:cxn>
                <a:cxn ang="0">
                  <a:pos x="10" y="35"/>
                </a:cxn>
                <a:cxn ang="0">
                  <a:pos x="9" y="36"/>
                </a:cxn>
                <a:cxn ang="0">
                  <a:pos x="6" y="41"/>
                </a:cxn>
              </a:cxnLst>
              <a:rect l="0" t="0" r="r" b="b"/>
              <a:pathLst>
                <a:path w="24" h="43">
                  <a:moveTo>
                    <a:pt x="6" y="41"/>
                  </a:moveTo>
                  <a:lnTo>
                    <a:pt x="5" y="38"/>
                  </a:lnTo>
                  <a:lnTo>
                    <a:pt x="8" y="30"/>
                  </a:lnTo>
                  <a:lnTo>
                    <a:pt x="5" y="35"/>
                  </a:lnTo>
                  <a:lnTo>
                    <a:pt x="4" y="35"/>
                  </a:lnTo>
                  <a:lnTo>
                    <a:pt x="5" y="37"/>
                  </a:lnTo>
                  <a:lnTo>
                    <a:pt x="1" y="43"/>
                  </a:lnTo>
                  <a:lnTo>
                    <a:pt x="0" y="38"/>
                  </a:lnTo>
                  <a:lnTo>
                    <a:pt x="3" y="35"/>
                  </a:lnTo>
                  <a:lnTo>
                    <a:pt x="3" y="30"/>
                  </a:lnTo>
                  <a:lnTo>
                    <a:pt x="6" y="29"/>
                  </a:lnTo>
                  <a:lnTo>
                    <a:pt x="4" y="29"/>
                  </a:lnTo>
                  <a:lnTo>
                    <a:pt x="5" y="25"/>
                  </a:lnTo>
                  <a:lnTo>
                    <a:pt x="8" y="22"/>
                  </a:lnTo>
                  <a:lnTo>
                    <a:pt x="7" y="26"/>
                  </a:lnTo>
                  <a:lnTo>
                    <a:pt x="9" y="25"/>
                  </a:lnTo>
                  <a:lnTo>
                    <a:pt x="9" y="27"/>
                  </a:lnTo>
                  <a:lnTo>
                    <a:pt x="12" y="22"/>
                  </a:lnTo>
                  <a:lnTo>
                    <a:pt x="13" y="19"/>
                  </a:lnTo>
                  <a:lnTo>
                    <a:pt x="10" y="21"/>
                  </a:lnTo>
                  <a:lnTo>
                    <a:pt x="7" y="15"/>
                  </a:lnTo>
                  <a:lnTo>
                    <a:pt x="14" y="14"/>
                  </a:lnTo>
                  <a:lnTo>
                    <a:pt x="9" y="14"/>
                  </a:lnTo>
                  <a:lnTo>
                    <a:pt x="12" y="10"/>
                  </a:lnTo>
                  <a:lnTo>
                    <a:pt x="9" y="12"/>
                  </a:lnTo>
                  <a:lnTo>
                    <a:pt x="8" y="8"/>
                  </a:lnTo>
                  <a:lnTo>
                    <a:pt x="10" y="2"/>
                  </a:lnTo>
                  <a:lnTo>
                    <a:pt x="13" y="6"/>
                  </a:lnTo>
                  <a:lnTo>
                    <a:pt x="13" y="1"/>
                  </a:lnTo>
                  <a:lnTo>
                    <a:pt x="17" y="6"/>
                  </a:lnTo>
                  <a:lnTo>
                    <a:pt x="15" y="0"/>
                  </a:lnTo>
                  <a:lnTo>
                    <a:pt x="20" y="4"/>
                  </a:lnTo>
                  <a:lnTo>
                    <a:pt x="20" y="9"/>
                  </a:lnTo>
                  <a:lnTo>
                    <a:pt x="18" y="13"/>
                  </a:lnTo>
                  <a:lnTo>
                    <a:pt x="15" y="15"/>
                  </a:lnTo>
                  <a:lnTo>
                    <a:pt x="20" y="13"/>
                  </a:lnTo>
                  <a:lnTo>
                    <a:pt x="22" y="9"/>
                  </a:lnTo>
                  <a:lnTo>
                    <a:pt x="24" y="13"/>
                  </a:lnTo>
                  <a:lnTo>
                    <a:pt x="22" y="15"/>
                  </a:lnTo>
                  <a:lnTo>
                    <a:pt x="22" y="20"/>
                  </a:lnTo>
                  <a:lnTo>
                    <a:pt x="20" y="21"/>
                  </a:lnTo>
                  <a:lnTo>
                    <a:pt x="17" y="18"/>
                  </a:lnTo>
                  <a:lnTo>
                    <a:pt x="17" y="20"/>
                  </a:lnTo>
                  <a:lnTo>
                    <a:pt x="15" y="22"/>
                  </a:lnTo>
                  <a:lnTo>
                    <a:pt x="16" y="26"/>
                  </a:lnTo>
                  <a:lnTo>
                    <a:pt x="14" y="26"/>
                  </a:lnTo>
                  <a:lnTo>
                    <a:pt x="13" y="33"/>
                  </a:lnTo>
                  <a:lnTo>
                    <a:pt x="12" y="29"/>
                  </a:lnTo>
                  <a:lnTo>
                    <a:pt x="9" y="32"/>
                  </a:lnTo>
                  <a:lnTo>
                    <a:pt x="10" y="35"/>
                  </a:lnTo>
                  <a:lnTo>
                    <a:pt x="9" y="36"/>
                  </a:lnTo>
                  <a:lnTo>
                    <a:pt x="6" y="4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1119" y="3955"/>
              <a:ext cx="11" cy="14"/>
            </a:xfrm>
            <a:custGeom>
              <a:avLst/>
              <a:gdLst/>
              <a:ahLst/>
              <a:cxnLst>
                <a:cxn ang="0">
                  <a:pos x="8" y="1"/>
                </a:cxn>
                <a:cxn ang="0">
                  <a:pos x="11" y="13"/>
                </a:cxn>
                <a:cxn ang="0">
                  <a:pos x="5" y="12"/>
                </a:cxn>
                <a:cxn ang="0">
                  <a:pos x="5" y="14"/>
                </a:cxn>
                <a:cxn ang="0">
                  <a:pos x="4" y="14"/>
                </a:cxn>
                <a:cxn ang="0">
                  <a:pos x="0" y="12"/>
                </a:cxn>
                <a:cxn ang="0">
                  <a:pos x="2" y="8"/>
                </a:cxn>
                <a:cxn ang="0">
                  <a:pos x="4" y="7"/>
                </a:cxn>
                <a:cxn ang="0">
                  <a:pos x="5" y="0"/>
                </a:cxn>
                <a:cxn ang="0">
                  <a:pos x="8" y="1"/>
                </a:cxn>
              </a:cxnLst>
              <a:rect l="0" t="0" r="r" b="b"/>
              <a:pathLst>
                <a:path w="11" h="14">
                  <a:moveTo>
                    <a:pt x="8" y="1"/>
                  </a:moveTo>
                  <a:lnTo>
                    <a:pt x="11" y="13"/>
                  </a:lnTo>
                  <a:lnTo>
                    <a:pt x="5" y="12"/>
                  </a:lnTo>
                  <a:lnTo>
                    <a:pt x="5" y="14"/>
                  </a:lnTo>
                  <a:lnTo>
                    <a:pt x="4" y="14"/>
                  </a:lnTo>
                  <a:lnTo>
                    <a:pt x="0" y="12"/>
                  </a:lnTo>
                  <a:lnTo>
                    <a:pt x="2" y="8"/>
                  </a:lnTo>
                  <a:lnTo>
                    <a:pt x="4" y="7"/>
                  </a:lnTo>
                  <a:lnTo>
                    <a:pt x="5" y="0"/>
                  </a:lnTo>
                  <a:lnTo>
                    <a:pt x="8" y="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1129" y="3974"/>
              <a:ext cx="9" cy="19"/>
            </a:xfrm>
            <a:custGeom>
              <a:avLst/>
              <a:gdLst/>
              <a:ahLst/>
              <a:cxnLst>
                <a:cxn ang="0">
                  <a:pos x="3" y="0"/>
                </a:cxn>
                <a:cxn ang="0">
                  <a:pos x="5" y="7"/>
                </a:cxn>
                <a:cxn ang="0">
                  <a:pos x="9" y="10"/>
                </a:cxn>
                <a:cxn ang="0">
                  <a:pos x="7" y="17"/>
                </a:cxn>
                <a:cxn ang="0">
                  <a:pos x="3" y="19"/>
                </a:cxn>
                <a:cxn ang="0">
                  <a:pos x="0" y="12"/>
                </a:cxn>
                <a:cxn ang="0">
                  <a:pos x="0" y="10"/>
                </a:cxn>
                <a:cxn ang="0">
                  <a:pos x="3" y="0"/>
                </a:cxn>
              </a:cxnLst>
              <a:rect l="0" t="0" r="r" b="b"/>
              <a:pathLst>
                <a:path w="9" h="19">
                  <a:moveTo>
                    <a:pt x="3" y="0"/>
                  </a:moveTo>
                  <a:lnTo>
                    <a:pt x="5" y="7"/>
                  </a:lnTo>
                  <a:lnTo>
                    <a:pt x="9" y="10"/>
                  </a:lnTo>
                  <a:lnTo>
                    <a:pt x="7" y="17"/>
                  </a:lnTo>
                  <a:lnTo>
                    <a:pt x="3" y="19"/>
                  </a:lnTo>
                  <a:lnTo>
                    <a:pt x="0" y="12"/>
                  </a:lnTo>
                  <a:lnTo>
                    <a:pt x="0" y="10"/>
                  </a:lnTo>
                  <a:lnTo>
                    <a:pt x="3" y="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1114" y="3971"/>
              <a:ext cx="11" cy="10"/>
            </a:xfrm>
            <a:custGeom>
              <a:avLst/>
              <a:gdLst/>
              <a:ahLst/>
              <a:cxnLst>
                <a:cxn ang="0">
                  <a:pos x="10" y="1"/>
                </a:cxn>
                <a:cxn ang="0">
                  <a:pos x="11" y="4"/>
                </a:cxn>
                <a:cxn ang="0">
                  <a:pos x="8" y="10"/>
                </a:cxn>
                <a:cxn ang="0">
                  <a:pos x="3" y="10"/>
                </a:cxn>
                <a:cxn ang="0">
                  <a:pos x="0" y="3"/>
                </a:cxn>
                <a:cxn ang="0">
                  <a:pos x="4" y="0"/>
                </a:cxn>
                <a:cxn ang="0">
                  <a:pos x="10" y="1"/>
                </a:cxn>
              </a:cxnLst>
              <a:rect l="0" t="0" r="r" b="b"/>
              <a:pathLst>
                <a:path w="11" h="10">
                  <a:moveTo>
                    <a:pt x="10" y="1"/>
                  </a:moveTo>
                  <a:lnTo>
                    <a:pt x="11" y="4"/>
                  </a:lnTo>
                  <a:lnTo>
                    <a:pt x="8" y="10"/>
                  </a:lnTo>
                  <a:lnTo>
                    <a:pt x="3" y="10"/>
                  </a:lnTo>
                  <a:lnTo>
                    <a:pt x="0" y="3"/>
                  </a:lnTo>
                  <a:lnTo>
                    <a:pt x="4" y="0"/>
                  </a:lnTo>
                  <a:lnTo>
                    <a:pt x="10" y="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1092" y="3968"/>
              <a:ext cx="27" cy="91"/>
            </a:xfrm>
            <a:custGeom>
              <a:avLst/>
              <a:gdLst/>
              <a:ahLst/>
              <a:cxnLst>
                <a:cxn ang="0">
                  <a:pos x="24" y="54"/>
                </a:cxn>
                <a:cxn ang="0">
                  <a:pos x="24" y="56"/>
                </a:cxn>
                <a:cxn ang="0">
                  <a:pos x="25" y="64"/>
                </a:cxn>
                <a:cxn ang="0">
                  <a:pos x="21" y="65"/>
                </a:cxn>
                <a:cxn ang="0">
                  <a:pos x="27" y="64"/>
                </a:cxn>
                <a:cxn ang="0">
                  <a:pos x="24" y="72"/>
                </a:cxn>
                <a:cxn ang="0">
                  <a:pos x="22" y="74"/>
                </a:cxn>
                <a:cxn ang="0">
                  <a:pos x="24" y="76"/>
                </a:cxn>
                <a:cxn ang="0">
                  <a:pos x="22" y="82"/>
                </a:cxn>
                <a:cxn ang="0">
                  <a:pos x="21" y="87"/>
                </a:cxn>
                <a:cxn ang="0">
                  <a:pos x="17" y="91"/>
                </a:cxn>
                <a:cxn ang="0">
                  <a:pos x="14" y="83"/>
                </a:cxn>
                <a:cxn ang="0">
                  <a:pos x="14" y="81"/>
                </a:cxn>
                <a:cxn ang="0">
                  <a:pos x="14" y="72"/>
                </a:cxn>
                <a:cxn ang="0">
                  <a:pos x="13" y="72"/>
                </a:cxn>
                <a:cxn ang="0">
                  <a:pos x="8" y="72"/>
                </a:cxn>
                <a:cxn ang="0">
                  <a:pos x="11" y="69"/>
                </a:cxn>
                <a:cxn ang="0">
                  <a:pos x="13" y="65"/>
                </a:cxn>
                <a:cxn ang="0">
                  <a:pos x="13" y="64"/>
                </a:cxn>
                <a:cxn ang="0">
                  <a:pos x="12" y="63"/>
                </a:cxn>
                <a:cxn ang="0">
                  <a:pos x="8" y="60"/>
                </a:cxn>
                <a:cxn ang="0">
                  <a:pos x="4" y="58"/>
                </a:cxn>
                <a:cxn ang="0">
                  <a:pos x="0" y="52"/>
                </a:cxn>
                <a:cxn ang="0">
                  <a:pos x="3" y="47"/>
                </a:cxn>
                <a:cxn ang="0">
                  <a:pos x="7" y="50"/>
                </a:cxn>
                <a:cxn ang="0">
                  <a:pos x="8" y="47"/>
                </a:cxn>
                <a:cxn ang="0">
                  <a:pos x="8" y="40"/>
                </a:cxn>
                <a:cxn ang="0">
                  <a:pos x="5" y="39"/>
                </a:cxn>
                <a:cxn ang="0">
                  <a:pos x="4" y="30"/>
                </a:cxn>
                <a:cxn ang="0">
                  <a:pos x="13" y="25"/>
                </a:cxn>
                <a:cxn ang="0">
                  <a:pos x="14" y="12"/>
                </a:cxn>
                <a:cxn ang="0">
                  <a:pos x="8" y="3"/>
                </a:cxn>
                <a:cxn ang="0">
                  <a:pos x="11" y="0"/>
                </a:cxn>
                <a:cxn ang="0">
                  <a:pos x="15" y="6"/>
                </a:cxn>
                <a:cxn ang="0">
                  <a:pos x="21" y="10"/>
                </a:cxn>
                <a:cxn ang="0">
                  <a:pos x="16" y="15"/>
                </a:cxn>
                <a:cxn ang="0">
                  <a:pos x="23" y="24"/>
                </a:cxn>
                <a:cxn ang="0">
                  <a:pos x="24" y="45"/>
                </a:cxn>
                <a:cxn ang="0">
                  <a:pos x="25" y="50"/>
                </a:cxn>
                <a:cxn ang="0">
                  <a:pos x="26" y="54"/>
                </a:cxn>
                <a:cxn ang="0">
                  <a:pos x="20" y="46"/>
                </a:cxn>
                <a:cxn ang="0">
                  <a:pos x="15" y="50"/>
                </a:cxn>
              </a:cxnLst>
              <a:rect l="0" t="0" r="r" b="b"/>
              <a:pathLst>
                <a:path w="27" h="91">
                  <a:moveTo>
                    <a:pt x="21" y="50"/>
                  </a:moveTo>
                  <a:lnTo>
                    <a:pt x="24" y="54"/>
                  </a:lnTo>
                  <a:lnTo>
                    <a:pt x="18" y="54"/>
                  </a:lnTo>
                  <a:lnTo>
                    <a:pt x="24" y="56"/>
                  </a:lnTo>
                  <a:lnTo>
                    <a:pt x="25" y="59"/>
                  </a:lnTo>
                  <a:lnTo>
                    <a:pt x="25" y="64"/>
                  </a:lnTo>
                  <a:lnTo>
                    <a:pt x="22" y="63"/>
                  </a:lnTo>
                  <a:lnTo>
                    <a:pt x="21" y="65"/>
                  </a:lnTo>
                  <a:lnTo>
                    <a:pt x="24" y="66"/>
                  </a:lnTo>
                  <a:lnTo>
                    <a:pt x="27" y="64"/>
                  </a:lnTo>
                  <a:lnTo>
                    <a:pt x="27" y="66"/>
                  </a:lnTo>
                  <a:lnTo>
                    <a:pt x="24" y="72"/>
                  </a:lnTo>
                  <a:lnTo>
                    <a:pt x="23" y="71"/>
                  </a:lnTo>
                  <a:lnTo>
                    <a:pt x="22" y="74"/>
                  </a:lnTo>
                  <a:lnTo>
                    <a:pt x="17" y="75"/>
                  </a:lnTo>
                  <a:lnTo>
                    <a:pt x="24" y="76"/>
                  </a:lnTo>
                  <a:lnTo>
                    <a:pt x="22" y="78"/>
                  </a:lnTo>
                  <a:lnTo>
                    <a:pt x="22" y="82"/>
                  </a:lnTo>
                  <a:lnTo>
                    <a:pt x="20" y="81"/>
                  </a:lnTo>
                  <a:lnTo>
                    <a:pt x="21" y="87"/>
                  </a:lnTo>
                  <a:lnTo>
                    <a:pt x="18" y="87"/>
                  </a:lnTo>
                  <a:lnTo>
                    <a:pt x="17" y="91"/>
                  </a:lnTo>
                  <a:lnTo>
                    <a:pt x="12" y="87"/>
                  </a:lnTo>
                  <a:lnTo>
                    <a:pt x="14" y="83"/>
                  </a:lnTo>
                  <a:lnTo>
                    <a:pt x="12" y="82"/>
                  </a:lnTo>
                  <a:lnTo>
                    <a:pt x="14" y="81"/>
                  </a:lnTo>
                  <a:lnTo>
                    <a:pt x="13" y="76"/>
                  </a:lnTo>
                  <a:lnTo>
                    <a:pt x="14" y="72"/>
                  </a:lnTo>
                  <a:lnTo>
                    <a:pt x="11" y="76"/>
                  </a:lnTo>
                  <a:lnTo>
                    <a:pt x="13" y="72"/>
                  </a:lnTo>
                  <a:lnTo>
                    <a:pt x="9" y="75"/>
                  </a:lnTo>
                  <a:lnTo>
                    <a:pt x="8" y="72"/>
                  </a:lnTo>
                  <a:lnTo>
                    <a:pt x="11" y="71"/>
                  </a:lnTo>
                  <a:lnTo>
                    <a:pt x="11" y="69"/>
                  </a:lnTo>
                  <a:lnTo>
                    <a:pt x="13" y="70"/>
                  </a:lnTo>
                  <a:lnTo>
                    <a:pt x="13" y="65"/>
                  </a:lnTo>
                  <a:lnTo>
                    <a:pt x="9" y="68"/>
                  </a:lnTo>
                  <a:lnTo>
                    <a:pt x="13" y="64"/>
                  </a:lnTo>
                  <a:lnTo>
                    <a:pt x="13" y="59"/>
                  </a:lnTo>
                  <a:lnTo>
                    <a:pt x="12" y="63"/>
                  </a:lnTo>
                  <a:lnTo>
                    <a:pt x="11" y="64"/>
                  </a:lnTo>
                  <a:lnTo>
                    <a:pt x="8" y="60"/>
                  </a:lnTo>
                  <a:lnTo>
                    <a:pt x="9" y="57"/>
                  </a:lnTo>
                  <a:lnTo>
                    <a:pt x="4" y="58"/>
                  </a:lnTo>
                  <a:lnTo>
                    <a:pt x="7" y="56"/>
                  </a:lnTo>
                  <a:lnTo>
                    <a:pt x="0" y="52"/>
                  </a:lnTo>
                  <a:lnTo>
                    <a:pt x="0" y="48"/>
                  </a:lnTo>
                  <a:lnTo>
                    <a:pt x="3" y="47"/>
                  </a:lnTo>
                  <a:lnTo>
                    <a:pt x="9" y="52"/>
                  </a:lnTo>
                  <a:lnTo>
                    <a:pt x="7" y="50"/>
                  </a:lnTo>
                  <a:lnTo>
                    <a:pt x="6" y="47"/>
                  </a:lnTo>
                  <a:lnTo>
                    <a:pt x="8" y="47"/>
                  </a:lnTo>
                  <a:lnTo>
                    <a:pt x="6" y="44"/>
                  </a:lnTo>
                  <a:lnTo>
                    <a:pt x="8" y="40"/>
                  </a:lnTo>
                  <a:lnTo>
                    <a:pt x="13" y="40"/>
                  </a:lnTo>
                  <a:lnTo>
                    <a:pt x="5" y="39"/>
                  </a:lnTo>
                  <a:lnTo>
                    <a:pt x="3" y="36"/>
                  </a:lnTo>
                  <a:lnTo>
                    <a:pt x="4" y="30"/>
                  </a:lnTo>
                  <a:lnTo>
                    <a:pt x="8" y="30"/>
                  </a:lnTo>
                  <a:lnTo>
                    <a:pt x="13" y="25"/>
                  </a:lnTo>
                  <a:lnTo>
                    <a:pt x="11" y="24"/>
                  </a:lnTo>
                  <a:lnTo>
                    <a:pt x="14" y="12"/>
                  </a:lnTo>
                  <a:lnTo>
                    <a:pt x="7" y="6"/>
                  </a:lnTo>
                  <a:lnTo>
                    <a:pt x="8" y="3"/>
                  </a:lnTo>
                  <a:lnTo>
                    <a:pt x="11" y="3"/>
                  </a:lnTo>
                  <a:lnTo>
                    <a:pt x="11" y="0"/>
                  </a:lnTo>
                  <a:lnTo>
                    <a:pt x="16" y="4"/>
                  </a:lnTo>
                  <a:lnTo>
                    <a:pt x="15" y="6"/>
                  </a:lnTo>
                  <a:lnTo>
                    <a:pt x="20" y="5"/>
                  </a:lnTo>
                  <a:lnTo>
                    <a:pt x="21" y="10"/>
                  </a:lnTo>
                  <a:lnTo>
                    <a:pt x="20" y="13"/>
                  </a:lnTo>
                  <a:lnTo>
                    <a:pt x="16" y="15"/>
                  </a:lnTo>
                  <a:lnTo>
                    <a:pt x="16" y="18"/>
                  </a:lnTo>
                  <a:lnTo>
                    <a:pt x="23" y="24"/>
                  </a:lnTo>
                  <a:lnTo>
                    <a:pt x="25" y="35"/>
                  </a:lnTo>
                  <a:lnTo>
                    <a:pt x="24" y="45"/>
                  </a:lnTo>
                  <a:lnTo>
                    <a:pt x="25" y="42"/>
                  </a:lnTo>
                  <a:lnTo>
                    <a:pt x="25" y="50"/>
                  </a:lnTo>
                  <a:lnTo>
                    <a:pt x="27" y="53"/>
                  </a:lnTo>
                  <a:lnTo>
                    <a:pt x="26" y="54"/>
                  </a:lnTo>
                  <a:lnTo>
                    <a:pt x="21" y="44"/>
                  </a:lnTo>
                  <a:lnTo>
                    <a:pt x="20" y="46"/>
                  </a:lnTo>
                  <a:lnTo>
                    <a:pt x="21" y="47"/>
                  </a:lnTo>
                  <a:lnTo>
                    <a:pt x="15" y="50"/>
                  </a:lnTo>
                  <a:lnTo>
                    <a:pt x="21" y="5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1118" y="3979"/>
              <a:ext cx="13" cy="23"/>
            </a:xfrm>
            <a:custGeom>
              <a:avLst/>
              <a:gdLst/>
              <a:ahLst/>
              <a:cxnLst>
                <a:cxn ang="0">
                  <a:pos x="11" y="1"/>
                </a:cxn>
                <a:cxn ang="0">
                  <a:pos x="8" y="6"/>
                </a:cxn>
                <a:cxn ang="0">
                  <a:pos x="6" y="7"/>
                </a:cxn>
                <a:cxn ang="0">
                  <a:pos x="9" y="7"/>
                </a:cxn>
                <a:cxn ang="0">
                  <a:pos x="13" y="14"/>
                </a:cxn>
                <a:cxn ang="0">
                  <a:pos x="11" y="14"/>
                </a:cxn>
                <a:cxn ang="0">
                  <a:pos x="9" y="23"/>
                </a:cxn>
                <a:cxn ang="0">
                  <a:pos x="9" y="20"/>
                </a:cxn>
                <a:cxn ang="0">
                  <a:pos x="5" y="20"/>
                </a:cxn>
                <a:cxn ang="0">
                  <a:pos x="4" y="18"/>
                </a:cxn>
                <a:cxn ang="0">
                  <a:pos x="6" y="16"/>
                </a:cxn>
                <a:cxn ang="0">
                  <a:pos x="0" y="12"/>
                </a:cxn>
                <a:cxn ang="0">
                  <a:pos x="0" y="8"/>
                </a:cxn>
                <a:cxn ang="0">
                  <a:pos x="3" y="4"/>
                </a:cxn>
                <a:cxn ang="0">
                  <a:pos x="4" y="4"/>
                </a:cxn>
                <a:cxn ang="0">
                  <a:pos x="8" y="0"/>
                </a:cxn>
                <a:cxn ang="0">
                  <a:pos x="11" y="1"/>
                </a:cxn>
              </a:cxnLst>
              <a:rect l="0" t="0" r="r" b="b"/>
              <a:pathLst>
                <a:path w="13" h="23">
                  <a:moveTo>
                    <a:pt x="11" y="1"/>
                  </a:moveTo>
                  <a:lnTo>
                    <a:pt x="8" y="6"/>
                  </a:lnTo>
                  <a:lnTo>
                    <a:pt x="6" y="7"/>
                  </a:lnTo>
                  <a:lnTo>
                    <a:pt x="9" y="7"/>
                  </a:lnTo>
                  <a:lnTo>
                    <a:pt x="13" y="14"/>
                  </a:lnTo>
                  <a:lnTo>
                    <a:pt x="11" y="14"/>
                  </a:lnTo>
                  <a:lnTo>
                    <a:pt x="9" y="23"/>
                  </a:lnTo>
                  <a:lnTo>
                    <a:pt x="9" y="20"/>
                  </a:lnTo>
                  <a:lnTo>
                    <a:pt x="5" y="20"/>
                  </a:lnTo>
                  <a:lnTo>
                    <a:pt x="4" y="18"/>
                  </a:lnTo>
                  <a:lnTo>
                    <a:pt x="6" y="16"/>
                  </a:lnTo>
                  <a:lnTo>
                    <a:pt x="0" y="12"/>
                  </a:lnTo>
                  <a:lnTo>
                    <a:pt x="0" y="8"/>
                  </a:lnTo>
                  <a:lnTo>
                    <a:pt x="3" y="4"/>
                  </a:lnTo>
                  <a:lnTo>
                    <a:pt x="4" y="4"/>
                  </a:lnTo>
                  <a:lnTo>
                    <a:pt x="8" y="0"/>
                  </a:lnTo>
                  <a:lnTo>
                    <a:pt x="11" y="1"/>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1090" y="3978"/>
              <a:ext cx="15" cy="9"/>
            </a:xfrm>
            <a:custGeom>
              <a:avLst/>
              <a:gdLst/>
              <a:ahLst/>
              <a:cxnLst>
                <a:cxn ang="0">
                  <a:pos x="15" y="3"/>
                </a:cxn>
                <a:cxn ang="0">
                  <a:pos x="13" y="9"/>
                </a:cxn>
                <a:cxn ang="0">
                  <a:pos x="9" y="6"/>
                </a:cxn>
                <a:cxn ang="0">
                  <a:pos x="5" y="9"/>
                </a:cxn>
                <a:cxn ang="0">
                  <a:pos x="0" y="7"/>
                </a:cxn>
                <a:cxn ang="0">
                  <a:pos x="6" y="2"/>
                </a:cxn>
                <a:cxn ang="0">
                  <a:pos x="10" y="3"/>
                </a:cxn>
                <a:cxn ang="0">
                  <a:pos x="8" y="0"/>
                </a:cxn>
                <a:cxn ang="0">
                  <a:pos x="15" y="3"/>
                </a:cxn>
              </a:cxnLst>
              <a:rect l="0" t="0" r="r" b="b"/>
              <a:pathLst>
                <a:path w="15" h="9">
                  <a:moveTo>
                    <a:pt x="15" y="3"/>
                  </a:moveTo>
                  <a:lnTo>
                    <a:pt x="13" y="9"/>
                  </a:lnTo>
                  <a:lnTo>
                    <a:pt x="9" y="6"/>
                  </a:lnTo>
                  <a:lnTo>
                    <a:pt x="5" y="9"/>
                  </a:lnTo>
                  <a:lnTo>
                    <a:pt x="0" y="7"/>
                  </a:lnTo>
                  <a:lnTo>
                    <a:pt x="6" y="2"/>
                  </a:lnTo>
                  <a:lnTo>
                    <a:pt x="10" y="3"/>
                  </a:lnTo>
                  <a:lnTo>
                    <a:pt x="8" y="0"/>
                  </a:lnTo>
                  <a:lnTo>
                    <a:pt x="15" y="3"/>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1126" y="4008"/>
              <a:ext cx="24" cy="36"/>
            </a:xfrm>
            <a:custGeom>
              <a:avLst/>
              <a:gdLst/>
              <a:ahLst/>
              <a:cxnLst>
                <a:cxn ang="0">
                  <a:pos x="4" y="26"/>
                </a:cxn>
                <a:cxn ang="0">
                  <a:pos x="0" y="18"/>
                </a:cxn>
                <a:cxn ang="0">
                  <a:pos x="6" y="16"/>
                </a:cxn>
                <a:cxn ang="0">
                  <a:pos x="8" y="13"/>
                </a:cxn>
                <a:cxn ang="0">
                  <a:pos x="6" y="12"/>
                </a:cxn>
                <a:cxn ang="0">
                  <a:pos x="7" y="8"/>
                </a:cxn>
                <a:cxn ang="0">
                  <a:pos x="12" y="8"/>
                </a:cxn>
                <a:cxn ang="0">
                  <a:pos x="8" y="6"/>
                </a:cxn>
                <a:cxn ang="0">
                  <a:pos x="14" y="6"/>
                </a:cxn>
                <a:cxn ang="0">
                  <a:pos x="10" y="2"/>
                </a:cxn>
                <a:cxn ang="0">
                  <a:pos x="16" y="4"/>
                </a:cxn>
                <a:cxn ang="0">
                  <a:pos x="14" y="0"/>
                </a:cxn>
                <a:cxn ang="0">
                  <a:pos x="22" y="1"/>
                </a:cxn>
                <a:cxn ang="0">
                  <a:pos x="24" y="18"/>
                </a:cxn>
                <a:cxn ang="0">
                  <a:pos x="18" y="29"/>
                </a:cxn>
                <a:cxn ang="0">
                  <a:pos x="17" y="28"/>
                </a:cxn>
                <a:cxn ang="0">
                  <a:pos x="15" y="34"/>
                </a:cxn>
                <a:cxn ang="0">
                  <a:pos x="12" y="36"/>
                </a:cxn>
                <a:cxn ang="0">
                  <a:pos x="8" y="32"/>
                </a:cxn>
                <a:cxn ang="0">
                  <a:pos x="12" y="30"/>
                </a:cxn>
                <a:cxn ang="0">
                  <a:pos x="13" y="25"/>
                </a:cxn>
                <a:cxn ang="0">
                  <a:pos x="9" y="31"/>
                </a:cxn>
                <a:cxn ang="0">
                  <a:pos x="6" y="29"/>
                </a:cxn>
                <a:cxn ang="0">
                  <a:pos x="13" y="24"/>
                </a:cxn>
                <a:cxn ang="0">
                  <a:pos x="15" y="13"/>
                </a:cxn>
                <a:cxn ang="0">
                  <a:pos x="12" y="24"/>
                </a:cxn>
                <a:cxn ang="0">
                  <a:pos x="7" y="26"/>
                </a:cxn>
                <a:cxn ang="0">
                  <a:pos x="10" y="18"/>
                </a:cxn>
                <a:cxn ang="0">
                  <a:pos x="8" y="19"/>
                </a:cxn>
                <a:cxn ang="0">
                  <a:pos x="7" y="25"/>
                </a:cxn>
                <a:cxn ang="0">
                  <a:pos x="5" y="28"/>
                </a:cxn>
                <a:cxn ang="0">
                  <a:pos x="4" y="26"/>
                </a:cxn>
              </a:cxnLst>
              <a:rect l="0" t="0" r="r" b="b"/>
              <a:pathLst>
                <a:path w="24" h="36">
                  <a:moveTo>
                    <a:pt x="4" y="26"/>
                  </a:moveTo>
                  <a:lnTo>
                    <a:pt x="0" y="18"/>
                  </a:lnTo>
                  <a:lnTo>
                    <a:pt x="6" y="16"/>
                  </a:lnTo>
                  <a:lnTo>
                    <a:pt x="8" y="13"/>
                  </a:lnTo>
                  <a:lnTo>
                    <a:pt x="6" y="12"/>
                  </a:lnTo>
                  <a:lnTo>
                    <a:pt x="7" y="8"/>
                  </a:lnTo>
                  <a:lnTo>
                    <a:pt x="12" y="8"/>
                  </a:lnTo>
                  <a:lnTo>
                    <a:pt x="8" y="6"/>
                  </a:lnTo>
                  <a:lnTo>
                    <a:pt x="14" y="6"/>
                  </a:lnTo>
                  <a:lnTo>
                    <a:pt x="10" y="2"/>
                  </a:lnTo>
                  <a:lnTo>
                    <a:pt x="16" y="4"/>
                  </a:lnTo>
                  <a:lnTo>
                    <a:pt x="14" y="0"/>
                  </a:lnTo>
                  <a:lnTo>
                    <a:pt x="22" y="1"/>
                  </a:lnTo>
                  <a:lnTo>
                    <a:pt x="24" y="18"/>
                  </a:lnTo>
                  <a:lnTo>
                    <a:pt x="18" y="29"/>
                  </a:lnTo>
                  <a:lnTo>
                    <a:pt x="17" y="28"/>
                  </a:lnTo>
                  <a:lnTo>
                    <a:pt x="15" y="34"/>
                  </a:lnTo>
                  <a:lnTo>
                    <a:pt x="12" y="36"/>
                  </a:lnTo>
                  <a:lnTo>
                    <a:pt x="8" y="32"/>
                  </a:lnTo>
                  <a:lnTo>
                    <a:pt x="12" y="30"/>
                  </a:lnTo>
                  <a:lnTo>
                    <a:pt x="13" y="25"/>
                  </a:lnTo>
                  <a:lnTo>
                    <a:pt x="9" y="31"/>
                  </a:lnTo>
                  <a:lnTo>
                    <a:pt x="6" y="29"/>
                  </a:lnTo>
                  <a:lnTo>
                    <a:pt x="13" y="24"/>
                  </a:lnTo>
                  <a:lnTo>
                    <a:pt x="15" y="13"/>
                  </a:lnTo>
                  <a:lnTo>
                    <a:pt x="12" y="24"/>
                  </a:lnTo>
                  <a:lnTo>
                    <a:pt x="7" y="26"/>
                  </a:lnTo>
                  <a:lnTo>
                    <a:pt x="10" y="18"/>
                  </a:lnTo>
                  <a:lnTo>
                    <a:pt x="8" y="19"/>
                  </a:lnTo>
                  <a:lnTo>
                    <a:pt x="7" y="25"/>
                  </a:lnTo>
                  <a:lnTo>
                    <a:pt x="5" y="28"/>
                  </a:lnTo>
                  <a:lnTo>
                    <a:pt x="4" y="26"/>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1123" y="4027"/>
              <a:ext cx="6" cy="15"/>
            </a:xfrm>
            <a:custGeom>
              <a:avLst/>
              <a:gdLst/>
              <a:ahLst/>
              <a:cxnLst>
                <a:cxn ang="0">
                  <a:pos x="3" y="0"/>
                </a:cxn>
                <a:cxn ang="0">
                  <a:pos x="6" y="9"/>
                </a:cxn>
                <a:cxn ang="0">
                  <a:pos x="1" y="9"/>
                </a:cxn>
                <a:cxn ang="0">
                  <a:pos x="0" y="15"/>
                </a:cxn>
                <a:cxn ang="0">
                  <a:pos x="0" y="10"/>
                </a:cxn>
                <a:cxn ang="0">
                  <a:pos x="1" y="3"/>
                </a:cxn>
                <a:cxn ang="0">
                  <a:pos x="3" y="0"/>
                </a:cxn>
              </a:cxnLst>
              <a:rect l="0" t="0" r="r" b="b"/>
              <a:pathLst>
                <a:path w="6" h="15">
                  <a:moveTo>
                    <a:pt x="3" y="0"/>
                  </a:moveTo>
                  <a:lnTo>
                    <a:pt x="6" y="9"/>
                  </a:lnTo>
                  <a:lnTo>
                    <a:pt x="1" y="9"/>
                  </a:lnTo>
                  <a:lnTo>
                    <a:pt x="0" y="15"/>
                  </a:lnTo>
                  <a:lnTo>
                    <a:pt x="0" y="10"/>
                  </a:lnTo>
                  <a:lnTo>
                    <a:pt x="1" y="3"/>
                  </a:lnTo>
                  <a:lnTo>
                    <a:pt x="3" y="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1124" y="4037"/>
              <a:ext cx="8" cy="13"/>
            </a:xfrm>
            <a:custGeom>
              <a:avLst/>
              <a:gdLst/>
              <a:ahLst/>
              <a:cxnLst>
                <a:cxn ang="0">
                  <a:pos x="7" y="2"/>
                </a:cxn>
                <a:cxn ang="0">
                  <a:pos x="8" y="5"/>
                </a:cxn>
                <a:cxn ang="0">
                  <a:pos x="6" y="12"/>
                </a:cxn>
                <a:cxn ang="0">
                  <a:pos x="2" y="13"/>
                </a:cxn>
                <a:cxn ang="0">
                  <a:pos x="3" y="8"/>
                </a:cxn>
                <a:cxn ang="0">
                  <a:pos x="2" y="11"/>
                </a:cxn>
                <a:cxn ang="0">
                  <a:pos x="0" y="12"/>
                </a:cxn>
                <a:cxn ang="0">
                  <a:pos x="2" y="7"/>
                </a:cxn>
                <a:cxn ang="0">
                  <a:pos x="5" y="6"/>
                </a:cxn>
                <a:cxn ang="0">
                  <a:pos x="5" y="0"/>
                </a:cxn>
                <a:cxn ang="0">
                  <a:pos x="7" y="2"/>
                </a:cxn>
              </a:cxnLst>
              <a:rect l="0" t="0" r="r" b="b"/>
              <a:pathLst>
                <a:path w="8" h="13">
                  <a:moveTo>
                    <a:pt x="7" y="2"/>
                  </a:moveTo>
                  <a:lnTo>
                    <a:pt x="8" y="5"/>
                  </a:lnTo>
                  <a:lnTo>
                    <a:pt x="6" y="12"/>
                  </a:lnTo>
                  <a:lnTo>
                    <a:pt x="2" y="13"/>
                  </a:lnTo>
                  <a:lnTo>
                    <a:pt x="3" y="8"/>
                  </a:lnTo>
                  <a:lnTo>
                    <a:pt x="2" y="11"/>
                  </a:lnTo>
                  <a:lnTo>
                    <a:pt x="0" y="12"/>
                  </a:lnTo>
                  <a:lnTo>
                    <a:pt x="2" y="7"/>
                  </a:lnTo>
                  <a:lnTo>
                    <a:pt x="5" y="6"/>
                  </a:lnTo>
                  <a:lnTo>
                    <a:pt x="5" y="0"/>
                  </a:lnTo>
                  <a:lnTo>
                    <a:pt x="7" y="2"/>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1088" y="4022"/>
              <a:ext cx="7" cy="32"/>
            </a:xfrm>
            <a:custGeom>
              <a:avLst/>
              <a:gdLst/>
              <a:ahLst/>
              <a:cxnLst>
                <a:cxn ang="0">
                  <a:pos x="5" y="0"/>
                </a:cxn>
                <a:cxn ang="0">
                  <a:pos x="7" y="10"/>
                </a:cxn>
                <a:cxn ang="0">
                  <a:pos x="3" y="8"/>
                </a:cxn>
                <a:cxn ang="0">
                  <a:pos x="7" y="23"/>
                </a:cxn>
                <a:cxn ang="0">
                  <a:pos x="7" y="26"/>
                </a:cxn>
                <a:cxn ang="0">
                  <a:pos x="5" y="27"/>
                </a:cxn>
                <a:cxn ang="0">
                  <a:pos x="5" y="32"/>
                </a:cxn>
                <a:cxn ang="0">
                  <a:pos x="2" y="28"/>
                </a:cxn>
                <a:cxn ang="0">
                  <a:pos x="1" y="22"/>
                </a:cxn>
                <a:cxn ang="0">
                  <a:pos x="3" y="21"/>
                </a:cxn>
                <a:cxn ang="0">
                  <a:pos x="0" y="14"/>
                </a:cxn>
                <a:cxn ang="0">
                  <a:pos x="1" y="6"/>
                </a:cxn>
                <a:cxn ang="0">
                  <a:pos x="3" y="8"/>
                </a:cxn>
                <a:cxn ang="0">
                  <a:pos x="2" y="3"/>
                </a:cxn>
                <a:cxn ang="0">
                  <a:pos x="5" y="0"/>
                </a:cxn>
              </a:cxnLst>
              <a:rect l="0" t="0" r="r" b="b"/>
              <a:pathLst>
                <a:path w="7" h="32">
                  <a:moveTo>
                    <a:pt x="5" y="0"/>
                  </a:moveTo>
                  <a:lnTo>
                    <a:pt x="7" y="10"/>
                  </a:lnTo>
                  <a:lnTo>
                    <a:pt x="3" y="8"/>
                  </a:lnTo>
                  <a:lnTo>
                    <a:pt x="7" y="23"/>
                  </a:lnTo>
                  <a:lnTo>
                    <a:pt x="7" y="26"/>
                  </a:lnTo>
                  <a:lnTo>
                    <a:pt x="5" y="27"/>
                  </a:lnTo>
                  <a:lnTo>
                    <a:pt x="5" y="32"/>
                  </a:lnTo>
                  <a:lnTo>
                    <a:pt x="2" y="28"/>
                  </a:lnTo>
                  <a:lnTo>
                    <a:pt x="1" y="22"/>
                  </a:lnTo>
                  <a:lnTo>
                    <a:pt x="3" y="21"/>
                  </a:lnTo>
                  <a:lnTo>
                    <a:pt x="0" y="14"/>
                  </a:lnTo>
                  <a:lnTo>
                    <a:pt x="1" y="6"/>
                  </a:lnTo>
                  <a:lnTo>
                    <a:pt x="3" y="8"/>
                  </a:lnTo>
                  <a:lnTo>
                    <a:pt x="2" y="3"/>
                  </a:lnTo>
                  <a:lnTo>
                    <a:pt x="5" y="0"/>
                  </a:lnTo>
                </a:path>
              </a:pathLst>
            </a:custGeom>
            <a:no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587" y="3100"/>
              <a:ext cx="614" cy="419"/>
            </a:xfrm>
            <a:custGeom>
              <a:avLst/>
              <a:gdLst/>
              <a:ahLst/>
              <a:cxnLst>
                <a:cxn ang="0">
                  <a:pos x="0" y="405"/>
                </a:cxn>
                <a:cxn ang="0">
                  <a:pos x="17" y="396"/>
                </a:cxn>
                <a:cxn ang="0">
                  <a:pos x="42" y="351"/>
                </a:cxn>
                <a:cxn ang="0">
                  <a:pos x="53" y="338"/>
                </a:cxn>
                <a:cxn ang="0">
                  <a:pos x="46" y="339"/>
                </a:cxn>
                <a:cxn ang="0">
                  <a:pos x="14" y="345"/>
                </a:cxn>
                <a:cxn ang="0">
                  <a:pos x="2" y="298"/>
                </a:cxn>
                <a:cxn ang="0">
                  <a:pos x="19" y="285"/>
                </a:cxn>
                <a:cxn ang="0">
                  <a:pos x="17" y="303"/>
                </a:cxn>
                <a:cxn ang="0">
                  <a:pos x="41" y="304"/>
                </a:cxn>
                <a:cxn ang="0">
                  <a:pos x="20" y="280"/>
                </a:cxn>
                <a:cxn ang="0">
                  <a:pos x="27" y="269"/>
                </a:cxn>
                <a:cxn ang="0">
                  <a:pos x="29" y="263"/>
                </a:cxn>
                <a:cxn ang="0">
                  <a:pos x="20" y="267"/>
                </a:cxn>
                <a:cxn ang="0">
                  <a:pos x="23" y="247"/>
                </a:cxn>
                <a:cxn ang="0">
                  <a:pos x="28" y="233"/>
                </a:cxn>
                <a:cxn ang="0">
                  <a:pos x="65" y="234"/>
                </a:cxn>
                <a:cxn ang="0">
                  <a:pos x="71" y="226"/>
                </a:cxn>
                <a:cxn ang="0">
                  <a:pos x="99" y="212"/>
                </a:cxn>
                <a:cxn ang="0">
                  <a:pos x="110" y="235"/>
                </a:cxn>
                <a:cxn ang="0">
                  <a:pos x="166" y="244"/>
                </a:cxn>
                <a:cxn ang="0">
                  <a:pos x="183" y="212"/>
                </a:cxn>
                <a:cxn ang="0">
                  <a:pos x="180" y="198"/>
                </a:cxn>
                <a:cxn ang="0">
                  <a:pos x="152" y="190"/>
                </a:cxn>
                <a:cxn ang="0">
                  <a:pos x="133" y="164"/>
                </a:cxn>
                <a:cxn ang="0">
                  <a:pos x="106" y="136"/>
                </a:cxn>
                <a:cxn ang="0">
                  <a:pos x="114" y="114"/>
                </a:cxn>
                <a:cxn ang="0">
                  <a:pos x="107" y="79"/>
                </a:cxn>
                <a:cxn ang="0">
                  <a:pos x="126" y="79"/>
                </a:cxn>
                <a:cxn ang="0">
                  <a:pos x="159" y="97"/>
                </a:cxn>
                <a:cxn ang="0">
                  <a:pos x="195" y="103"/>
                </a:cxn>
                <a:cxn ang="0">
                  <a:pos x="183" y="121"/>
                </a:cxn>
                <a:cxn ang="0">
                  <a:pos x="212" y="150"/>
                </a:cxn>
                <a:cxn ang="0">
                  <a:pos x="221" y="139"/>
                </a:cxn>
                <a:cxn ang="0">
                  <a:pos x="219" y="118"/>
                </a:cxn>
                <a:cxn ang="0">
                  <a:pos x="235" y="152"/>
                </a:cxn>
                <a:cxn ang="0">
                  <a:pos x="233" y="140"/>
                </a:cxn>
                <a:cxn ang="0">
                  <a:pos x="229" y="111"/>
                </a:cxn>
                <a:cxn ang="0">
                  <a:pos x="216" y="53"/>
                </a:cxn>
                <a:cxn ang="0">
                  <a:pos x="214" y="10"/>
                </a:cxn>
                <a:cxn ang="0">
                  <a:pos x="283" y="20"/>
                </a:cxn>
                <a:cxn ang="0">
                  <a:pos x="316" y="16"/>
                </a:cxn>
                <a:cxn ang="0">
                  <a:pos x="351" y="26"/>
                </a:cxn>
                <a:cxn ang="0">
                  <a:pos x="350" y="30"/>
                </a:cxn>
                <a:cxn ang="0">
                  <a:pos x="365" y="24"/>
                </a:cxn>
                <a:cxn ang="0">
                  <a:pos x="379" y="38"/>
                </a:cxn>
                <a:cxn ang="0">
                  <a:pos x="415" y="45"/>
                </a:cxn>
                <a:cxn ang="0">
                  <a:pos x="410" y="58"/>
                </a:cxn>
                <a:cxn ang="0">
                  <a:pos x="426" y="67"/>
                </a:cxn>
                <a:cxn ang="0">
                  <a:pos x="435" y="73"/>
                </a:cxn>
                <a:cxn ang="0">
                  <a:pos x="459" y="98"/>
                </a:cxn>
                <a:cxn ang="0">
                  <a:pos x="467" y="117"/>
                </a:cxn>
                <a:cxn ang="0">
                  <a:pos x="485" y="134"/>
                </a:cxn>
                <a:cxn ang="0">
                  <a:pos x="520" y="170"/>
                </a:cxn>
                <a:cxn ang="0">
                  <a:pos x="578" y="211"/>
                </a:cxn>
                <a:cxn ang="0">
                  <a:pos x="609" y="250"/>
                </a:cxn>
              </a:cxnLst>
              <a:rect l="0" t="0" r="r" b="b"/>
              <a:pathLst>
                <a:path w="614" h="419">
                  <a:moveTo>
                    <a:pt x="17" y="416"/>
                  </a:moveTo>
                  <a:lnTo>
                    <a:pt x="16" y="416"/>
                  </a:lnTo>
                  <a:lnTo>
                    <a:pt x="15" y="419"/>
                  </a:lnTo>
                  <a:lnTo>
                    <a:pt x="5" y="416"/>
                  </a:lnTo>
                  <a:lnTo>
                    <a:pt x="7" y="414"/>
                  </a:lnTo>
                  <a:lnTo>
                    <a:pt x="7" y="413"/>
                  </a:lnTo>
                  <a:lnTo>
                    <a:pt x="6" y="414"/>
                  </a:lnTo>
                  <a:lnTo>
                    <a:pt x="0" y="405"/>
                  </a:lnTo>
                  <a:lnTo>
                    <a:pt x="5" y="410"/>
                  </a:lnTo>
                  <a:lnTo>
                    <a:pt x="14" y="408"/>
                  </a:lnTo>
                  <a:lnTo>
                    <a:pt x="11" y="408"/>
                  </a:lnTo>
                  <a:lnTo>
                    <a:pt x="16" y="400"/>
                  </a:lnTo>
                  <a:lnTo>
                    <a:pt x="16" y="397"/>
                  </a:lnTo>
                  <a:lnTo>
                    <a:pt x="24" y="398"/>
                  </a:lnTo>
                  <a:lnTo>
                    <a:pt x="20" y="393"/>
                  </a:lnTo>
                  <a:lnTo>
                    <a:pt x="17" y="396"/>
                  </a:lnTo>
                  <a:lnTo>
                    <a:pt x="17" y="391"/>
                  </a:lnTo>
                  <a:lnTo>
                    <a:pt x="21" y="385"/>
                  </a:lnTo>
                  <a:lnTo>
                    <a:pt x="22" y="385"/>
                  </a:lnTo>
                  <a:lnTo>
                    <a:pt x="21" y="387"/>
                  </a:lnTo>
                  <a:lnTo>
                    <a:pt x="25" y="382"/>
                  </a:lnTo>
                  <a:lnTo>
                    <a:pt x="32" y="382"/>
                  </a:lnTo>
                  <a:lnTo>
                    <a:pt x="40" y="353"/>
                  </a:lnTo>
                  <a:lnTo>
                    <a:pt x="42" y="351"/>
                  </a:lnTo>
                  <a:lnTo>
                    <a:pt x="43" y="349"/>
                  </a:lnTo>
                  <a:lnTo>
                    <a:pt x="47" y="349"/>
                  </a:lnTo>
                  <a:lnTo>
                    <a:pt x="43" y="346"/>
                  </a:lnTo>
                  <a:lnTo>
                    <a:pt x="42" y="349"/>
                  </a:lnTo>
                  <a:lnTo>
                    <a:pt x="40" y="349"/>
                  </a:lnTo>
                  <a:lnTo>
                    <a:pt x="42" y="346"/>
                  </a:lnTo>
                  <a:lnTo>
                    <a:pt x="42" y="341"/>
                  </a:lnTo>
                  <a:lnTo>
                    <a:pt x="53" y="338"/>
                  </a:lnTo>
                  <a:lnTo>
                    <a:pt x="55" y="335"/>
                  </a:lnTo>
                  <a:lnTo>
                    <a:pt x="64" y="335"/>
                  </a:lnTo>
                  <a:lnTo>
                    <a:pt x="59" y="334"/>
                  </a:lnTo>
                  <a:lnTo>
                    <a:pt x="60" y="331"/>
                  </a:lnTo>
                  <a:lnTo>
                    <a:pt x="58" y="334"/>
                  </a:lnTo>
                  <a:lnTo>
                    <a:pt x="55" y="333"/>
                  </a:lnTo>
                  <a:lnTo>
                    <a:pt x="47" y="338"/>
                  </a:lnTo>
                  <a:lnTo>
                    <a:pt x="46" y="339"/>
                  </a:lnTo>
                  <a:lnTo>
                    <a:pt x="41" y="338"/>
                  </a:lnTo>
                  <a:lnTo>
                    <a:pt x="40" y="341"/>
                  </a:lnTo>
                  <a:lnTo>
                    <a:pt x="38" y="339"/>
                  </a:lnTo>
                  <a:lnTo>
                    <a:pt x="40" y="346"/>
                  </a:lnTo>
                  <a:lnTo>
                    <a:pt x="33" y="351"/>
                  </a:lnTo>
                  <a:lnTo>
                    <a:pt x="29" y="347"/>
                  </a:lnTo>
                  <a:lnTo>
                    <a:pt x="27" y="349"/>
                  </a:lnTo>
                  <a:lnTo>
                    <a:pt x="14" y="345"/>
                  </a:lnTo>
                  <a:lnTo>
                    <a:pt x="2" y="333"/>
                  </a:lnTo>
                  <a:lnTo>
                    <a:pt x="3" y="327"/>
                  </a:lnTo>
                  <a:lnTo>
                    <a:pt x="6" y="327"/>
                  </a:lnTo>
                  <a:lnTo>
                    <a:pt x="4" y="318"/>
                  </a:lnTo>
                  <a:lnTo>
                    <a:pt x="5" y="309"/>
                  </a:lnTo>
                  <a:lnTo>
                    <a:pt x="7" y="306"/>
                  </a:lnTo>
                  <a:lnTo>
                    <a:pt x="4" y="306"/>
                  </a:lnTo>
                  <a:lnTo>
                    <a:pt x="2" y="298"/>
                  </a:lnTo>
                  <a:lnTo>
                    <a:pt x="3" y="296"/>
                  </a:lnTo>
                  <a:lnTo>
                    <a:pt x="5" y="296"/>
                  </a:lnTo>
                  <a:lnTo>
                    <a:pt x="7" y="294"/>
                  </a:lnTo>
                  <a:lnTo>
                    <a:pt x="2" y="292"/>
                  </a:lnTo>
                  <a:lnTo>
                    <a:pt x="0" y="287"/>
                  </a:lnTo>
                  <a:lnTo>
                    <a:pt x="12" y="288"/>
                  </a:lnTo>
                  <a:lnTo>
                    <a:pt x="14" y="285"/>
                  </a:lnTo>
                  <a:lnTo>
                    <a:pt x="19" y="285"/>
                  </a:lnTo>
                  <a:lnTo>
                    <a:pt x="20" y="281"/>
                  </a:lnTo>
                  <a:lnTo>
                    <a:pt x="20" y="285"/>
                  </a:lnTo>
                  <a:lnTo>
                    <a:pt x="24" y="286"/>
                  </a:lnTo>
                  <a:lnTo>
                    <a:pt x="21" y="288"/>
                  </a:lnTo>
                  <a:lnTo>
                    <a:pt x="21" y="290"/>
                  </a:lnTo>
                  <a:lnTo>
                    <a:pt x="27" y="297"/>
                  </a:lnTo>
                  <a:lnTo>
                    <a:pt x="24" y="300"/>
                  </a:lnTo>
                  <a:lnTo>
                    <a:pt x="17" y="303"/>
                  </a:lnTo>
                  <a:lnTo>
                    <a:pt x="32" y="302"/>
                  </a:lnTo>
                  <a:lnTo>
                    <a:pt x="33" y="305"/>
                  </a:lnTo>
                  <a:lnTo>
                    <a:pt x="29" y="311"/>
                  </a:lnTo>
                  <a:lnTo>
                    <a:pt x="37" y="312"/>
                  </a:lnTo>
                  <a:lnTo>
                    <a:pt x="39" y="310"/>
                  </a:lnTo>
                  <a:lnTo>
                    <a:pt x="40" y="311"/>
                  </a:lnTo>
                  <a:lnTo>
                    <a:pt x="34" y="299"/>
                  </a:lnTo>
                  <a:lnTo>
                    <a:pt x="41" y="304"/>
                  </a:lnTo>
                  <a:lnTo>
                    <a:pt x="39" y="299"/>
                  </a:lnTo>
                  <a:lnTo>
                    <a:pt x="42" y="298"/>
                  </a:lnTo>
                  <a:lnTo>
                    <a:pt x="33" y="299"/>
                  </a:lnTo>
                  <a:lnTo>
                    <a:pt x="24" y="290"/>
                  </a:lnTo>
                  <a:lnTo>
                    <a:pt x="24" y="286"/>
                  </a:lnTo>
                  <a:lnTo>
                    <a:pt x="22" y="281"/>
                  </a:lnTo>
                  <a:lnTo>
                    <a:pt x="21" y="280"/>
                  </a:lnTo>
                  <a:lnTo>
                    <a:pt x="20" y="280"/>
                  </a:lnTo>
                  <a:lnTo>
                    <a:pt x="17" y="280"/>
                  </a:lnTo>
                  <a:lnTo>
                    <a:pt x="16" y="279"/>
                  </a:lnTo>
                  <a:lnTo>
                    <a:pt x="16" y="276"/>
                  </a:lnTo>
                  <a:lnTo>
                    <a:pt x="28" y="278"/>
                  </a:lnTo>
                  <a:lnTo>
                    <a:pt x="24" y="274"/>
                  </a:lnTo>
                  <a:lnTo>
                    <a:pt x="22" y="275"/>
                  </a:lnTo>
                  <a:lnTo>
                    <a:pt x="22" y="270"/>
                  </a:lnTo>
                  <a:lnTo>
                    <a:pt x="27" y="269"/>
                  </a:lnTo>
                  <a:lnTo>
                    <a:pt x="27" y="267"/>
                  </a:lnTo>
                  <a:lnTo>
                    <a:pt x="25" y="269"/>
                  </a:lnTo>
                  <a:lnTo>
                    <a:pt x="23" y="270"/>
                  </a:lnTo>
                  <a:lnTo>
                    <a:pt x="21" y="265"/>
                  </a:lnTo>
                  <a:lnTo>
                    <a:pt x="25" y="265"/>
                  </a:lnTo>
                  <a:lnTo>
                    <a:pt x="28" y="263"/>
                  </a:lnTo>
                  <a:lnTo>
                    <a:pt x="27" y="263"/>
                  </a:lnTo>
                  <a:lnTo>
                    <a:pt x="29" y="263"/>
                  </a:lnTo>
                  <a:lnTo>
                    <a:pt x="31" y="261"/>
                  </a:lnTo>
                  <a:lnTo>
                    <a:pt x="38" y="263"/>
                  </a:lnTo>
                  <a:lnTo>
                    <a:pt x="43" y="261"/>
                  </a:lnTo>
                  <a:lnTo>
                    <a:pt x="31" y="261"/>
                  </a:lnTo>
                  <a:lnTo>
                    <a:pt x="27" y="262"/>
                  </a:lnTo>
                  <a:lnTo>
                    <a:pt x="25" y="264"/>
                  </a:lnTo>
                  <a:lnTo>
                    <a:pt x="21" y="264"/>
                  </a:lnTo>
                  <a:lnTo>
                    <a:pt x="20" y="267"/>
                  </a:lnTo>
                  <a:lnTo>
                    <a:pt x="16" y="269"/>
                  </a:lnTo>
                  <a:lnTo>
                    <a:pt x="14" y="264"/>
                  </a:lnTo>
                  <a:lnTo>
                    <a:pt x="17" y="259"/>
                  </a:lnTo>
                  <a:lnTo>
                    <a:pt x="20" y="258"/>
                  </a:lnTo>
                  <a:lnTo>
                    <a:pt x="16" y="253"/>
                  </a:lnTo>
                  <a:lnTo>
                    <a:pt x="19" y="250"/>
                  </a:lnTo>
                  <a:lnTo>
                    <a:pt x="22" y="250"/>
                  </a:lnTo>
                  <a:lnTo>
                    <a:pt x="23" y="247"/>
                  </a:lnTo>
                  <a:lnTo>
                    <a:pt x="23" y="245"/>
                  </a:lnTo>
                  <a:lnTo>
                    <a:pt x="17" y="244"/>
                  </a:lnTo>
                  <a:lnTo>
                    <a:pt x="19" y="239"/>
                  </a:lnTo>
                  <a:lnTo>
                    <a:pt x="23" y="235"/>
                  </a:lnTo>
                  <a:lnTo>
                    <a:pt x="21" y="239"/>
                  </a:lnTo>
                  <a:lnTo>
                    <a:pt x="29" y="243"/>
                  </a:lnTo>
                  <a:lnTo>
                    <a:pt x="27" y="238"/>
                  </a:lnTo>
                  <a:lnTo>
                    <a:pt x="28" y="233"/>
                  </a:lnTo>
                  <a:lnTo>
                    <a:pt x="37" y="239"/>
                  </a:lnTo>
                  <a:lnTo>
                    <a:pt x="38" y="232"/>
                  </a:lnTo>
                  <a:lnTo>
                    <a:pt x="42" y="228"/>
                  </a:lnTo>
                  <a:lnTo>
                    <a:pt x="64" y="223"/>
                  </a:lnTo>
                  <a:lnTo>
                    <a:pt x="67" y="227"/>
                  </a:lnTo>
                  <a:lnTo>
                    <a:pt x="66" y="229"/>
                  </a:lnTo>
                  <a:lnTo>
                    <a:pt x="68" y="234"/>
                  </a:lnTo>
                  <a:lnTo>
                    <a:pt x="65" y="234"/>
                  </a:lnTo>
                  <a:lnTo>
                    <a:pt x="68" y="235"/>
                  </a:lnTo>
                  <a:lnTo>
                    <a:pt x="68" y="232"/>
                  </a:lnTo>
                  <a:lnTo>
                    <a:pt x="71" y="231"/>
                  </a:lnTo>
                  <a:lnTo>
                    <a:pt x="66" y="229"/>
                  </a:lnTo>
                  <a:lnTo>
                    <a:pt x="68" y="228"/>
                  </a:lnTo>
                  <a:lnTo>
                    <a:pt x="68" y="226"/>
                  </a:lnTo>
                  <a:lnTo>
                    <a:pt x="80" y="226"/>
                  </a:lnTo>
                  <a:lnTo>
                    <a:pt x="71" y="226"/>
                  </a:lnTo>
                  <a:lnTo>
                    <a:pt x="74" y="218"/>
                  </a:lnTo>
                  <a:lnTo>
                    <a:pt x="76" y="220"/>
                  </a:lnTo>
                  <a:lnTo>
                    <a:pt x="76" y="216"/>
                  </a:lnTo>
                  <a:lnTo>
                    <a:pt x="83" y="212"/>
                  </a:lnTo>
                  <a:lnTo>
                    <a:pt x="90" y="218"/>
                  </a:lnTo>
                  <a:lnTo>
                    <a:pt x="89" y="210"/>
                  </a:lnTo>
                  <a:lnTo>
                    <a:pt x="94" y="210"/>
                  </a:lnTo>
                  <a:lnTo>
                    <a:pt x="99" y="212"/>
                  </a:lnTo>
                  <a:lnTo>
                    <a:pt x="105" y="220"/>
                  </a:lnTo>
                  <a:lnTo>
                    <a:pt x="105" y="223"/>
                  </a:lnTo>
                  <a:lnTo>
                    <a:pt x="102" y="224"/>
                  </a:lnTo>
                  <a:lnTo>
                    <a:pt x="105" y="226"/>
                  </a:lnTo>
                  <a:lnTo>
                    <a:pt x="97" y="227"/>
                  </a:lnTo>
                  <a:lnTo>
                    <a:pt x="105" y="227"/>
                  </a:lnTo>
                  <a:lnTo>
                    <a:pt x="106" y="232"/>
                  </a:lnTo>
                  <a:lnTo>
                    <a:pt x="110" y="235"/>
                  </a:lnTo>
                  <a:lnTo>
                    <a:pt x="122" y="234"/>
                  </a:lnTo>
                  <a:lnTo>
                    <a:pt x="124" y="234"/>
                  </a:lnTo>
                  <a:lnTo>
                    <a:pt x="135" y="232"/>
                  </a:lnTo>
                  <a:lnTo>
                    <a:pt x="136" y="229"/>
                  </a:lnTo>
                  <a:lnTo>
                    <a:pt x="139" y="235"/>
                  </a:lnTo>
                  <a:lnTo>
                    <a:pt x="135" y="235"/>
                  </a:lnTo>
                  <a:lnTo>
                    <a:pt x="153" y="246"/>
                  </a:lnTo>
                  <a:lnTo>
                    <a:pt x="166" y="244"/>
                  </a:lnTo>
                  <a:lnTo>
                    <a:pt x="169" y="239"/>
                  </a:lnTo>
                  <a:lnTo>
                    <a:pt x="171" y="229"/>
                  </a:lnTo>
                  <a:lnTo>
                    <a:pt x="176" y="223"/>
                  </a:lnTo>
                  <a:lnTo>
                    <a:pt x="176" y="214"/>
                  </a:lnTo>
                  <a:lnTo>
                    <a:pt x="177" y="214"/>
                  </a:lnTo>
                  <a:lnTo>
                    <a:pt x="171" y="210"/>
                  </a:lnTo>
                  <a:lnTo>
                    <a:pt x="177" y="208"/>
                  </a:lnTo>
                  <a:lnTo>
                    <a:pt x="183" y="212"/>
                  </a:lnTo>
                  <a:lnTo>
                    <a:pt x="183" y="211"/>
                  </a:lnTo>
                  <a:lnTo>
                    <a:pt x="188" y="212"/>
                  </a:lnTo>
                  <a:lnTo>
                    <a:pt x="192" y="209"/>
                  </a:lnTo>
                  <a:lnTo>
                    <a:pt x="192" y="197"/>
                  </a:lnTo>
                  <a:lnTo>
                    <a:pt x="194" y="199"/>
                  </a:lnTo>
                  <a:lnTo>
                    <a:pt x="191" y="196"/>
                  </a:lnTo>
                  <a:lnTo>
                    <a:pt x="184" y="199"/>
                  </a:lnTo>
                  <a:lnTo>
                    <a:pt x="180" y="198"/>
                  </a:lnTo>
                  <a:lnTo>
                    <a:pt x="178" y="192"/>
                  </a:lnTo>
                  <a:lnTo>
                    <a:pt x="179" y="194"/>
                  </a:lnTo>
                  <a:lnTo>
                    <a:pt x="175" y="194"/>
                  </a:lnTo>
                  <a:lnTo>
                    <a:pt x="171" y="191"/>
                  </a:lnTo>
                  <a:lnTo>
                    <a:pt x="159" y="192"/>
                  </a:lnTo>
                  <a:lnTo>
                    <a:pt x="154" y="196"/>
                  </a:lnTo>
                  <a:lnTo>
                    <a:pt x="150" y="194"/>
                  </a:lnTo>
                  <a:lnTo>
                    <a:pt x="152" y="190"/>
                  </a:lnTo>
                  <a:lnTo>
                    <a:pt x="154" y="188"/>
                  </a:lnTo>
                  <a:lnTo>
                    <a:pt x="152" y="183"/>
                  </a:lnTo>
                  <a:lnTo>
                    <a:pt x="153" y="179"/>
                  </a:lnTo>
                  <a:lnTo>
                    <a:pt x="148" y="177"/>
                  </a:lnTo>
                  <a:lnTo>
                    <a:pt x="151" y="185"/>
                  </a:lnTo>
                  <a:lnTo>
                    <a:pt x="147" y="187"/>
                  </a:lnTo>
                  <a:lnTo>
                    <a:pt x="144" y="176"/>
                  </a:lnTo>
                  <a:lnTo>
                    <a:pt x="133" y="164"/>
                  </a:lnTo>
                  <a:lnTo>
                    <a:pt x="125" y="163"/>
                  </a:lnTo>
                  <a:lnTo>
                    <a:pt x="127" y="162"/>
                  </a:lnTo>
                  <a:lnTo>
                    <a:pt x="123" y="161"/>
                  </a:lnTo>
                  <a:lnTo>
                    <a:pt x="123" y="158"/>
                  </a:lnTo>
                  <a:lnTo>
                    <a:pt x="122" y="161"/>
                  </a:lnTo>
                  <a:lnTo>
                    <a:pt x="124" y="162"/>
                  </a:lnTo>
                  <a:lnTo>
                    <a:pt x="119" y="159"/>
                  </a:lnTo>
                  <a:lnTo>
                    <a:pt x="106" y="136"/>
                  </a:lnTo>
                  <a:lnTo>
                    <a:pt x="106" y="129"/>
                  </a:lnTo>
                  <a:lnTo>
                    <a:pt x="111" y="126"/>
                  </a:lnTo>
                  <a:lnTo>
                    <a:pt x="110" y="117"/>
                  </a:lnTo>
                  <a:lnTo>
                    <a:pt x="110" y="110"/>
                  </a:lnTo>
                  <a:lnTo>
                    <a:pt x="113" y="106"/>
                  </a:lnTo>
                  <a:lnTo>
                    <a:pt x="116" y="105"/>
                  </a:lnTo>
                  <a:lnTo>
                    <a:pt x="111" y="109"/>
                  </a:lnTo>
                  <a:lnTo>
                    <a:pt x="114" y="114"/>
                  </a:lnTo>
                  <a:lnTo>
                    <a:pt x="116" y="115"/>
                  </a:lnTo>
                  <a:lnTo>
                    <a:pt x="118" y="115"/>
                  </a:lnTo>
                  <a:lnTo>
                    <a:pt x="119" y="112"/>
                  </a:lnTo>
                  <a:lnTo>
                    <a:pt x="123" y="112"/>
                  </a:lnTo>
                  <a:lnTo>
                    <a:pt x="126" y="118"/>
                  </a:lnTo>
                  <a:lnTo>
                    <a:pt x="122" y="106"/>
                  </a:lnTo>
                  <a:lnTo>
                    <a:pt x="111" y="93"/>
                  </a:lnTo>
                  <a:lnTo>
                    <a:pt x="107" y="79"/>
                  </a:lnTo>
                  <a:lnTo>
                    <a:pt x="109" y="75"/>
                  </a:lnTo>
                  <a:lnTo>
                    <a:pt x="115" y="76"/>
                  </a:lnTo>
                  <a:lnTo>
                    <a:pt x="110" y="76"/>
                  </a:lnTo>
                  <a:lnTo>
                    <a:pt x="109" y="77"/>
                  </a:lnTo>
                  <a:lnTo>
                    <a:pt x="114" y="77"/>
                  </a:lnTo>
                  <a:lnTo>
                    <a:pt x="119" y="82"/>
                  </a:lnTo>
                  <a:lnTo>
                    <a:pt x="120" y="79"/>
                  </a:lnTo>
                  <a:lnTo>
                    <a:pt x="126" y="79"/>
                  </a:lnTo>
                  <a:lnTo>
                    <a:pt x="130" y="83"/>
                  </a:lnTo>
                  <a:lnTo>
                    <a:pt x="134" y="85"/>
                  </a:lnTo>
                  <a:lnTo>
                    <a:pt x="134" y="82"/>
                  </a:lnTo>
                  <a:lnTo>
                    <a:pt x="136" y="83"/>
                  </a:lnTo>
                  <a:lnTo>
                    <a:pt x="140" y="82"/>
                  </a:lnTo>
                  <a:lnTo>
                    <a:pt x="149" y="85"/>
                  </a:lnTo>
                  <a:lnTo>
                    <a:pt x="153" y="94"/>
                  </a:lnTo>
                  <a:lnTo>
                    <a:pt x="159" y="97"/>
                  </a:lnTo>
                  <a:lnTo>
                    <a:pt x="156" y="89"/>
                  </a:lnTo>
                  <a:lnTo>
                    <a:pt x="160" y="87"/>
                  </a:lnTo>
                  <a:lnTo>
                    <a:pt x="173" y="92"/>
                  </a:lnTo>
                  <a:lnTo>
                    <a:pt x="173" y="96"/>
                  </a:lnTo>
                  <a:lnTo>
                    <a:pt x="182" y="94"/>
                  </a:lnTo>
                  <a:lnTo>
                    <a:pt x="187" y="98"/>
                  </a:lnTo>
                  <a:lnTo>
                    <a:pt x="188" y="98"/>
                  </a:lnTo>
                  <a:lnTo>
                    <a:pt x="195" y="103"/>
                  </a:lnTo>
                  <a:lnTo>
                    <a:pt x="199" y="109"/>
                  </a:lnTo>
                  <a:lnTo>
                    <a:pt x="194" y="104"/>
                  </a:lnTo>
                  <a:lnTo>
                    <a:pt x="195" y="109"/>
                  </a:lnTo>
                  <a:lnTo>
                    <a:pt x="190" y="111"/>
                  </a:lnTo>
                  <a:lnTo>
                    <a:pt x="187" y="115"/>
                  </a:lnTo>
                  <a:lnTo>
                    <a:pt x="179" y="114"/>
                  </a:lnTo>
                  <a:lnTo>
                    <a:pt x="184" y="116"/>
                  </a:lnTo>
                  <a:lnTo>
                    <a:pt x="183" y="121"/>
                  </a:lnTo>
                  <a:lnTo>
                    <a:pt x="184" y="124"/>
                  </a:lnTo>
                  <a:lnTo>
                    <a:pt x="199" y="135"/>
                  </a:lnTo>
                  <a:lnTo>
                    <a:pt x="197" y="140"/>
                  </a:lnTo>
                  <a:lnTo>
                    <a:pt x="206" y="145"/>
                  </a:lnTo>
                  <a:lnTo>
                    <a:pt x="209" y="152"/>
                  </a:lnTo>
                  <a:lnTo>
                    <a:pt x="210" y="151"/>
                  </a:lnTo>
                  <a:lnTo>
                    <a:pt x="213" y="150"/>
                  </a:lnTo>
                  <a:lnTo>
                    <a:pt x="212" y="150"/>
                  </a:lnTo>
                  <a:lnTo>
                    <a:pt x="221" y="146"/>
                  </a:lnTo>
                  <a:lnTo>
                    <a:pt x="227" y="153"/>
                  </a:lnTo>
                  <a:lnTo>
                    <a:pt x="223" y="156"/>
                  </a:lnTo>
                  <a:lnTo>
                    <a:pt x="222" y="156"/>
                  </a:lnTo>
                  <a:lnTo>
                    <a:pt x="225" y="157"/>
                  </a:lnTo>
                  <a:lnTo>
                    <a:pt x="228" y="153"/>
                  </a:lnTo>
                  <a:lnTo>
                    <a:pt x="229" y="150"/>
                  </a:lnTo>
                  <a:lnTo>
                    <a:pt x="221" y="139"/>
                  </a:lnTo>
                  <a:lnTo>
                    <a:pt x="218" y="138"/>
                  </a:lnTo>
                  <a:lnTo>
                    <a:pt x="217" y="141"/>
                  </a:lnTo>
                  <a:lnTo>
                    <a:pt x="216" y="141"/>
                  </a:lnTo>
                  <a:lnTo>
                    <a:pt x="217" y="139"/>
                  </a:lnTo>
                  <a:lnTo>
                    <a:pt x="220" y="136"/>
                  </a:lnTo>
                  <a:lnTo>
                    <a:pt x="222" y="133"/>
                  </a:lnTo>
                  <a:lnTo>
                    <a:pt x="222" y="122"/>
                  </a:lnTo>
                  <a:lnTo>
                    <a:pt x="219" y="118"/>
                  </a:lnTo>
                  <a:lnTo>
                    <a:pt x="220" y="112"/>
                  </a:lnTo>
                  <a:lnTo>
                    <a:pt x="225" y="111"/>
                  </a:lnTo>
                  <a:lnTo>
                    <a:pt x="227" y="112"/>
                  </a:lnTo>
                  <a:lnTo>
                    <a:pt x="227" y="123"/>
                  </a:lnTo>
                  <a:lnTo>
                    <a:pt x="223" y="126"/>
                  </a:lnTo>
                  <a:lnTo>
                    <a:pt x="225" y="140"/>
                  </a:lnTo>
                  <a:lnTo>
                    <a:pt x="234" y="141"/>
                  </a:lnTo>
                  <a:lnTo>
                    <a:pt x="235" y="152"/>
                  </a:lnTo>
                  <a:lnTo>
                    <a:pt x="244" y="158"/>
                  </a:lnTo>
                  <a:lnTo>
                    <a:pt x="247" y="155"/>
                  </a:lnTo>
                  <a:lnTo>
                    <a:pt x="247" y="151"/>
                  </a:lnTo>
                  <a:lnTo>
                    <a:pt x="250" y="151"/>
                  </a:lnTo>
                  <a:lnTo>
                    <a:pt x="244" y="149"/>
                  </a:lnTo>
                  <a:lnTo>
                    <a:pt x="242" y="143"/>
                  </a:lnTo>
                  <a:lnTo>
                    <a:pt x="237" y="139"/>
                  </a:lnTo>
                  <a:lnTo>
                    <a:pt x="233" y="140"/>
                  </a:lnTo>
                  <a:lnTo>
                    <a:pt x="228" y="138"/>
                  </a:lnTo>
                  <a:lnTo>
                    <a:pt x="228" y="126"/>
                  </a:lnTo>
                  <a:lnTo>
                    <a:pt x="234" y="122"/>
                  </a:lnTo>
                  <a:lnTo>
                    <a:pt x="239" y="122"/>
                  </a:lnTo>
                  <a:lnTo>
                    <a:pt x="236" y="116"/>
                  </a:lnTo>
                  <a:lnTo>
                    <a:pt x="230" y="112"/>
                  </a:lnTo>
                  <a:lnTo>
                    <a:pt x="230" y="110"/>
                  </a:lnTo>
                  <a:lnTo>
                    <a:pt x="229" y="111"/>
                  </a:lnTo>
                  <a:lnTo>
                    <a:pt x="226" y="110"/>
                  </a:lnTo>
                  <a:lnTo>
                    <a:pt x="233" y="106"/>
                  </a:lnTo>
                  <a:lnTo>
                    <a:pt x="231" y="105"/>
                  </a:lnTo>
                  <a:lnTo>
                    <a:pt x="225" y="108"/>
                  </a:lnTo>
                  <a:lnTo>
                    <a:pt x="211" y="89"/>
                  </a:lnTo>
                  <a:lnTo>
                    <a:pt x="216" y="80"/>
                  </a:lnTo>
                  <a:lnTo>
                    <a:pt x="218" y="71"/>
                  </a:lnTo>
                  <a:lnTo>
                    <a:pt x="216" y="53"/>
                  </a:lnTo>
                  <a:lnTo>
                    <a:pt x="213" y="40"/>
                  </a:lnTo>
                  <a:lnTo>
                    <a:pt x="212" y="38"/>
                  </a:lnTo>
                  <a:lnTo>
                    <a:pt x="208" y="28"/>
                  </a:lnTo>
                  <a:lnTo>
                    <a:pt x="206" y="18"/>
                  </a:lnTo>
                  <a:lnTo>
                    <a:pt x="201" y="9"/>
                  </a:lnTo>
                  <a:lnTo>
                    <a:pt x="209" y="15"/>
                  </a:lnTo>
                  <a:lnTo>
                    <a:pt x="209" y="12"/>
                  </a:lnTo>
                  <a:lnTo>
                    <a:pt x="214" y="10"/>
                  </a:lnTo>
                  <a:lnTo>
                    <a:pt x="218" y="6"/>
                  </a:lnTo>
                  <a:lnTo>
                    <a:pt x="222" y="0"/>
                  </a:lnTo>
                  <a:lnTo>
                    <a:pt x="250" y="24"/>
                  </a:lnTo>
                  <a:lnTo>
                    <a:pt x="265" y="27"/>
                  </a:lnTo>
                  <a:lnTo>
                    <a:pt x="278" y="23"/>
                  </a:lnTo>
                  <a:lnTo>
                    <a:pt x="273" y="26"/>
                  </a:lnTo>
                  <a:lnTo>
                    <a:pt x="278" y="24"/>
                  </a:lnTo>
                  <a:lnTo>
                    <a:pt x="283" y="20"/>
                  </a:lnTo>
                  <a:lnTo>
                    <a:pt x="283" y="18"/>
                  </a:lnTo>
                  <a:lnTo>
                    <a:pt x="288" y="17"/>
                  </a:lnTo>
                  <a:lnTo>
                    <a:pt x="288" y="16"/>
                  </a:lnTo>
                  <a:lnTo>
                    <a:pt x="290" y="15"/>
                  </a:lnTo>
                  <a:lnTo>
                    <a:pt x="316" y="11"/>
                  </a:lnTo>
                  <a:lnTo>
                    <a:pt x="319" y="15"/>
                  </a:lnTo>
                  <a:lnTo>
                    <a:pt x="316" y="14"/>
                  </a:lnTo>
                  <a:lnTo>
                    <a:pt x="316" y="16"/>
                  </a:lnTo>
                  <a:lnTo>
                    <a:pt x="313" y="14"/>
                  </a:lnTo>
                  <a:lnTo>
                    <a:pt x="311" y="14"/>
                  </a:lnTo>
                  <a:lnTo>
                    <a:pt x="317" y="17"/>
                  </a:lnTo>
                  <a:lnTo>
                    <a:pt x="320" y="16"/>
                  </a:lnTo>
                  <a:lnTo>
                    <a:pt x="330" y="23"/>
                  </a:lnTo>
                  <a:lnTo>
                    <a:pt x="330" y="22"/>
                  </a:lnTo>
                  <a:lnTo>
                    <a:pt x="348" y="23"/>
                  </a:lnTo>
                  <a:lnTo>
                    <a:pt x="351" y="26"/>
                  </a:lnTo>
                  <a:lnTo>
                    <a:pt x="350" y="28"/>
                  </a:lnTo>
                  <a:lnTo>
                    <a:pt x="345" y="27"/>
                  </a:lnTo>
                  <a:lnTo>
                    <a:pt x="348" y="29"/>
                  </a:lnTo>
                  <a:lnTo>
                    <a:pt x="342" y="32"/>
                  </a:lnTo>
                  <a:lnTo>
                    <a:pt x="346" y="33"/>
                  </a:lnTo>
                  <a:lnTo>
                    <a:pt x="343" y="40"/>
                  </a:lnTo>
                  <a:lnTo>
                    <a:pt x="347" y="33"/>
                  </a:lnTo>
                  <a:lnTo>
                    <a:pt x="350" y="30"/>
                  </a:lnTo>
                  <a:lnTo>
                    <a:pt x="351" y="33"/>
                  </a:lnTo>
                  <a:lnTo>
                    <a:pt x="358" y="35"/>
                  </a:lnTo>
                  <a:lnTo>
                    <a:pt x="351" y="32"/>
                  </a:lnTo>
                  <a:lnTo>
                    <a:pt x="351" y="24"/>
                  </a:lnTo>
                  <a:lnTo>
                    <a:pt x="349" y="23"/>
                  </a:lnTo>
                  <a:lnTo>
                    <a:pt x="359" y="23"/>
                  </a:lnTo>
                  <a:lnTo>
                    <a:pt x="368" y="26"/>
                  </a:lnTo>
                  <a:lnTo>
                    <a:pt x="365" y="24"/>
                  </a:lnTo>
                  <a:lnTo>
                    <a:pt x="367" y="28"/>
                  </a:lnTo>
                  <a:lnTo>
                    <a:pt x="362" y="26"/>
                  </a:lnTo>
                  <a:lnTo>
                    <a:pt x="363" y="32"/>
                  </a:lnTo>
                  <a:lnTo>
                    <a:pt x="364" y="28"/>
                  </a:lnTo>
                  <a:lnTo>
                    <a:pt x="368" y="32"/>
                  </a:lnTo>
                  <a:lnTo>
                    <a:pt x="367" y="29"/>
                  </a:lnTo>
                  <a:lnTo>
                    <a:pt x="373" y="34"/>
                  </a:lnTo>
                  <a:lnTo>
                    <a:pt x="379" y="38"/>
                  </a:lnTo>
                  <a:lnTo>
                    <a:pt x="376" y="34"/>
                  </a:lnTo>
                  <a:lnTo>
                    <a:pt x="385" y="41"/>
                  </a:lnTo>
                  <a:lnTo>
                    <a:pt x="398" y="42"/>
                  </a:lnTo>
                  <a:lnTo>
                    <a:pt x="410" y="39"/>
                  </a:lnTo>
                  <a:lnTo>
                    <a:pt x="417" y="40"/>
                  </a:lnTo>
                  <a:lnTo>
                    <a:pt x="417" y="42"/>
                  </a:lnTo>
                  <a:lnTo>
                    <a:pt x="414" y="40"/>
                  </a:lnTo>
                  <a:lnTo>
                    <a:pt x="415" y="45"/>
                  </a:lnTo>
                  <a:lnTo>
                    <a:pt x="418" y="48"/>
                  </a:lnTo>
                  <a:lnTo>
                    <a:pt x="418" y="51"/>
                  </a:lnTo>
                  <a:lnTo>
                    <a:pt x="417" y="51"/>
                  </a:lnTo>
                  <a:lnTo>
                    <a:pt x="420" y="51"/>
                  </a:lnTo>
                  <a:lnTo>
                    <a:pt x="424" y="56"/>
                  </a:lnTo>
                  <a:lnTo>
                    <a:pt x="424" y="59"/>
                  </a:lnTo>
                  <a:lnTo>
                    <a:pt x="418" y="61"/>
                  </a:lnTo>
                  <a:lnTo>
                    <a:pt x="410" y="58"/>
                  </a:lnTo>
                  <a:lnTo>
                    <a:pt x="413" y="62"/>
                  </a:lnTo>
                  <a:lnTo>
                    <a:pt x="410" y="65"/>
                  </a:lnTo>
                  <a:lnTo>
                    <a:pt x="411" y="67"/>
                  </a:lnTo>
                  <a:lnTo>
                    <a:pt x="413" y="64"/>
                  </a:lnTo>
                  <a:lnTo>
                    <a:pt x="417" y="68"/>
                  </a:lnTo>
                  <a:lnTo>
                    <a:pt x="420" y="65"/>
                  </a:lnTo>
                  <a:lnTo>
                    <a:pt x="424" y="64"/>
                  </a:lnTo>
                  <a:lnTo>
                    <a:pt x="426" y="67"/>
                  </a:lnTo>
                  <a:lnTo>
                    <a:pt x="426" y="63"/>
                  </a:lnTo>
                  <a:lnTo>
                    <a:pt x="429" y="65"/>
                  </a:lnTo>
                  <a:lnTo>
                    <a:pt x="431" y="63"/>
                  </a:lnTo>
                  <a:lnTo>
                    <a:pt x="431" y="64"/>
                  </a:lnTo>
                  <a:lnTo>
                    <a:pt x="428" y="68"/>
                  </a:lnTo>
                  <a:lnTo>
                    <a:pt x="429" y="68"/>
                  </a:lnTo>
                  <a:lnTo>
                    <a:pt x="432" y="65"/>
                  </a:lnTo>
                  <a:lnTo>
                    <a:pt x="435" y="73"/>
                  </a:lnTo>
                  <a:lnTo>
                    <a:pt x="432" y="75"/>
                  </a:lnTo>
                  <a:lnTo>
                    <a:pt x="429" y="75"/>
                  </a:lnTo>
                  <a:lnTo>
                    <a:pt x="435" y="85"/>
                  </a:lnTo>
                  <a:lnTo>
                    <a:pt x="442" y="83"/>
                  </a:lnTo>
                  <a:lnTo>
                    <a:pt x="452" y="89"/>
                  </a:lnTo>
                  <a:lnTo>
                    <a:pt x="458" y="96"/>
                  </a:lnTo>
                  <a:lnTo>
                    <a:pt x="458" y="99"/>
                  </a:lnTo>
                  <a:lnTo>
                    <a:pt x="459" y="98"/>
                  </a:lnTo>
                  <a:lnTo>
                    <a:pt x="459" y="97"/>
                  </a:lnTo>
                  <a:lnTo>
                    <a:pt x="462" y="100"/>
                  </a:lnTo>
                  <a:lnTo>
                    <a:pt x="465" y="104"/>
                  </a:lnTo>
                  <a:lnTo>
                    <a:pt x="458" y="105"/>
                  </a:lnTo>
                  <a:lnTo>
                    <a:pt x="458" y="106"/>
                  </a:lnTo>
                  <a:lnTo>
                    <a:pt x="462" y="114"/>
                  </a:lnTo>
                  <a:lnTo>
                    <a:pt x="453" y="109"/>
                  </a:lnTo>
                  <a:lnTo>
                    <a:pt x="467" y="117"/>
                  </a:lnTo>
                  <a:lnTo>
                    <a:pt x="463" y="118"/>
                  </a:lnTo>
                  <a:lnTo>
                    <a:pt x="465" y="120"/>
                  </a:lnTo>
                  <a:lnTo>
                    <a:pt x="461" y="120"/>
                  </a:lnTo>
                  <a:lnTo>
                    <a:pt x="470" y="129"/>
                  </a:lnTo>
                  <a:lnTo>
                    <a:pt x="471" y="129"/>
                  </a:lnTo>
                  <a:lnTo>
                    <a:pt x="471" y="127"/>
                  </a:lnTo>
                  <a:lnTo>
                    <a:pt x="479" y="129"/>
                  </a:lnTo>
                  <a:lnTo>
                    <a:pt x="485" y="134"/>
                  </a:lnTo>
                  <a:lnTo>
                    <a:pt x="483" y="136"/>
                  </a:lnTo>
                  <a:lnTo>
                    <a:pt x="493" y="138"/>
                  </a:lnTo>
                  <a:lnTo>
                    <a:pt x="499" y="141"/>
                  </a:lnTo>
                  <a:lnTo>
                    <a:pt x="510" y="155"/>
                  </a:lnTo>
                  <a:lnTo>
                    <a:pt x="510" y="158"/>
                  </a:lnTo>
                  <a:lnTo>
                    <a:pt x="514" y="159"/>
                  </a:lnTo>
                  <a:lnTo>
                    <a:pt x="519" y="165"/>
                  </a:lnTo>
                  <a:lnTo>
                    <a:pt x="520" y="170"/>
                  </a:lnTo>
                  <a:lnTo>
                    <a:pt x="547" y="190"/>
                  </a:lnTo>
                  <a:lnTo>
                    <a:pt x="548" y="196"/>
                  </a:lnTo>
                  <a:lnTo>
                    <a:pt x="557" y="205"/>
                  </a:lnTo>
                  <a:lnTo>
                    <a:pt x="572" y="209"/>
                  </a:lnTo>
                  <a:lnTo>
                    <a:pt x="571" y="212"/>
                  </a:lnTo>
                  <a:lnTo>
                    <a:pt x="573" y="211"/>
                  </a:lnTo>
                  <a:lnTo>
                    <a:pt x="573" y="209"/>
                  </a:lnTo>
                  <a:lnTo>
                    <a:pt x="578" y="211"/>
                  </a:lnTo>
                  <a:lnTo>
                    <a:pt x="585" y="215"/>
                  </a:lnTo>
                  <a:lnTo>
                    <a:pt x="585" y="217"/>
                  </a:lnTo>
                  <a:lnTo>
                    <a:pt x="586" y="215"/>
                  </a:lnTo>
                  <a:lnTo>
                    <a:pt x="595" y="226"/>
                  </a:lnTo>
                  <a:lnTo>
                    <a:pt x="597" y="234"/>
                  </a:lnTo>
                  <a:lnTo>
                    <a:pt x="604" y="241"/>
                  </a:lnTo>
                  <a:lnTo>
                    <a:pt x="607" y="249"/>
                  </a:lnTo>
                  <a:lnTo>
                    <a:pt x="609" y="250"/>
                  </a:lnTo>
                  <a:lnTo>
                    <a:pt x="611" y="250"/>
                  </a:lnTo>
                  <a:lnTo>
                    <a:pt x="609" y="247"/>
                  </a:lnTo>
                  <a:lnTo>
                    <a:pt x="614" y="252"/>
                  </a:lnTo>
                  <a:lnTo>
                    <a:pt x="614" y="252"/>
                  </a:lnTo>
                  <a:lnTo>
                    <a:pt x="613" y="25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023" y="3352"/>
              <a:ext cx="177" cy="676"/>
            </a:xfrm>
            <a:custGeom>
              <a:avLst/>
              <a:gdLst/>
              <a:ahLst/>
              <a:cxnLst>
                <a:cxn ang="0">
                  <a:pos x="177" y="0"/>
                </a:cxn>
                <a:cxn ang="0">
                  <a:pos x="156" y="45"/>
                </a:cxn>
                <a:cxn ang="0">
                  <a:pos x="108" y="144"/>
                </a:cxn>
                <a:cxn ang="0">
                  <a:pos x="32" y="303"/>
                </a:cxn>
                <a:cxn ang="0">
                  <a:pos x="0" y="368"/>
                </a:cxn>
                <a:cxn ang="0">
                  <a:pos x="0" y="368"/>
                </a:cxn>
                <a:cxn ang="0">
                  <a:pos x="8" y="377"/>
                </a:cxn>
                <a:cxn ang="0">
                  <a:pos x="10" y="374"/>
                </a:cxn>
                <a:cxn ang="0">
                  <a:pos x="17" y="383"/>
                </a:cxn>
                <a:cxn ang="0">
                  <a:pos x="26" y="381"/>
                </a:cxn>
                <a:cxn ang="0">
                  <a:pos x="39" y="387"/>
                </a:cxn>
                <a:cxn ang="0">
                  <a:pos x="32" y="397"/>
                </a:cxn>
                <a:cxn ang="0">
                  <a:pos x="38" y="409"/>
                </a:cxn>
                <a:cxn ang="0">
                  <a:pos x="37" y="416"/>
                </a:cxn>
                <a:cxn ang="0">
                  <a:pos x="48" y="450"/>
                </a:cxn>
                <a:cxn ang="0">
                  <a:pos x="43" y="465"/>
                </a:cxn>
                <a:cxn ang="0">
                  <a:pos x="63" y="461"/>
                </a:cxn>
                <a:cxn ang="0">
                  <a:pos x="67" y="463"/>
                </a:cxn>
                <a:cxn ang="0">
                  <a:pos x="70" y="459"/>
                </a:cxn>
                <a:cxn ang="0">
                  <a:pos x="72" y="458"/>
                </a:cxn>
                <a:cxn ang="0">
                  <a:pos x="75" y="451"/>
                </a:cxn>
                <a:cxn ang="0">
                  <a:pos x="81" y="451"/>
                </a:cxn>
                <a:cxn ang="0">
                  <a:pos x="80" y="446"/>
                </a:cxn>
                <a:cxn ang="0">
                  <a:pos x="95" y="446"/>
                </a:cxn>
                <a:cxn ang="0">
                  <a:pos x="101" y="446"/>
                </a:cxn>
                <a:cxn ang="0">
                  <a:pos x="107" y="461"/>
                </a:cxn>
                <a:cxn ang="0">
                  <a:pos x="104" y="464"/>
                </a:cxn>
                <a:cxn ang="0">
                  <a:pos x="102" y="465"/>
                </a:cxn>
                <a:cxn ang="0">
                  <a:pos x="103" y="468"/>
                </a:cxn>
                <a:cxn ang="0">
                  <a:pos x="103" y="470"/>
                </a:cxn>
                <a:cxn ang="0">
                  <a:pos x="102" y="474"/>
                </a:cxn>
                <a:cxn ang="0">
                  <a:pos x="107" y="478"/>
                </a:cxn>
                <a:cxn ang="0">
                  <a:pos x="108" y="484"/>
                </a:cxn>
                <a:cxn ang="0">
                  <a:pos x="110" y="485"/>
                </a:cxn>
                <a:cxn ang="0">
                  <a:pos x="110" y="493"/>
                </a:cxn>
                <a:cxn ang="0">
                  <a:pos x="110" y="499"/>
                </a:cxn>
                <a:cxn ang="0">
                  <a:pos x="116" y="509"/>
                </a:cxn>
                <a:cxn ang="0">
                  <a:pos x="120" y="525"/>
                </a:cxn>
                <a:cxn ang="0">
                  <a:pos x="118" y="533"/>
                </a:cxn>
                <a:cxn ang="0">
                  <a:pos x="120" y="540"/>
                </a:cxn>
                <a:cxn ang="0">
                  <a:pos x="120" y="541"/>
                </a:cxn>
                <a:cxn ang="0">
                  <a:pos x="124" y="584"/>
                </a:cxn>
                <a:cxn ang="0">
                  <a:pos x="124" y="591"/>
                </a:cxn>
                <a:cxn ang="0">
                  <a:pos x="120" y="596"/>
                </a:cxn>
                <a:cxn ang="0">
                  <a:pos x="126" y="600"/>
                </a:cxn>
                <a:cxn ang="0">
                  <a:pos x="121" y="608"/>
                </a:cxn>
                <a:cxn ang="0">
                  <a:pos x="126" y="613"/>
                </a:cxn>
                <a:cxn ang="0">
                  <a:pos x="123" y="622"/>
                </a:cxn>
                <a:cxn ang="0">
                  <a:pos x="129" y="625"/>
                </a:cxn>
                <a:cxn ang="0">
                  <a:pos x="136" y="638"/>
                </a:cxn>
                <a:cxn ang="0">
                  <a:pos x="136" y="638"/>
                </a:cxn>
                <a:cxn ang="0">
                  <a:pos x="142" y="643"/>
                </a:cxn>
                <a:cxn ang="0">
                  <a:pos x="144" y="649"/>
                </a:cxn>
                <a:cxn ang="0">
                  <a:pos x="147" y="651"/>
                </a:cxn>
                <a:cxn ang="0">
                  <a:pos x="146" y="656"/>
                </a:cxn>
                <a:cxn ang="0">
                  <a:pos x="154" y="660"/>
                </a:cxn>
                <a:cxn ang="0">
                  <a:pos x="152" y="670"/>
                </a:cxn>
                <a:cxn ang="0">
                  <a:pos x="146" y="675"/>
                </a:cxn>
                <a:cxn ang="0">
                  <a:pos x="146" y="675"/>
                </a:cxn>
                <a:cxn ang="0">
                  <a:pos x="146" y="676"/>
                </a:cxn>
              </a:cxnLst>
              <a:rect l="0" t="0" r="r" b="b"/>
              <a:pathLst>
                <a:path w="177" h="676">
                  <a:moveTo>
                    <a:pt x="177" y="0"/>
                  </a:moveTo>
                  <a:lnTo>
                    <a:pt x="156" y="45"/>
                  </a:lnTo>
                  <a:lnTo>
                    <a:pt x="108" y="144"/>
                  </a:lnTo>
                  <a:lnTo>
                    <a:pt x="32" y="303"/>
                  </a:lnTo>
                  <a:lnTo>
                    <a:pt x="0" y="368"/>
                  </a:lnTo>
                  <a:lnTo>
                    <a:pt x="0" y="368"/>
                  </a:lnTo>
                  <a:lnTo>
                    <a:pt x="8" y="377"/>
                  </a:lnTo>
                  <a:lnTo>
                    <a:pt x="10" y="374"/>
                  </a:lnTo>
                  <a:lnTo>
                    <a:pt x="17" y="383"/>
                  </a:lnTo>
                  <a:lnTo>
                    <a:pt x="26" y="381"/>
                  </a:lnTo>
                  <a:lnTo>
                    <a:pt x="39" y="387"/>
                  </a:lnTo>
                  <a:lnTo>
                    <a:pt x="32" y="397"/>
                  </a:lnTo>
                  <a:lnTo>
                    <a:pt x="38" y="409"/>
                  </a:lnTo>
                  <a:lnTo>
                    <a:pt x="37" y="416"/>
                  </a:lnTo>
                  <a:lnTo>
                    <a:pt x="48" y="450"/>
                  </a:lnTo>
                  <a:lnTo>
                    <a:pt x="43" y="465"/>
                  </a:lnTo>
                  <a:lnTo>
                    <a:pt x="63" y="461"/>
                  </a:lnTo>
                  <a:lnTo>
                    <a:pt x="67" y="463"/>
                  </a:lnTo>
                  <a:lnTo>
                    <a:pt x="70" y="459"/>
                  </a:lnTo>
                  <a:lnTo>
                    <a:pt x="72" y="458"/>
                  </a:lnTo>
                  <a:lnTo>
                    <a:pt x="75" y="451"/>
                  </a:lnTo>
                  <a:lnTo>
                    <a:pt x="81" y="451"/>
                  </a:lnTo>
                  <a:lnTo>
                    <a:pt x="80" y="446"/>
                  </a:lnTo>
                  <a:lnTo>
                    <a:pt x="95" y="446"/>
                  </a:lnTo>
                  <a:lnTo>
                    <a:pt x="101" y="446"/>
                  </a:lnTo>
                  <a:lnTo>
                    <a:pt x="107" y="461"/>
                  </a:lnTo>
                  <a:lnTo>
                    <a:pt x="104" y="464"/>
                  </a:lnTo>
                  <a:lnTo>
                    <a:pt x="102" y="465"/>
                  </a:lnTo>
                  <a:lnTo>
                    <a:pt x="103" y="468"/>
                  </a:lnTo>
                  <a:lnTo>
                    <a:pt x="103" y="470"/>
                  </a:lnTo>
                  <a:lnTo>
                    <a:pt x="102" y="474"/>
                  </a:lnTo>
                  <a:lnTo>
                    <a:pt x="107" y="478"/>
                  </a:lnTo>
                  <a:lnTo>
                    <a:pt x="108" y="484"/>
                  </a:lnTo>
                  <a:lnTo>
                    <a:pt x="110" y="485"/>
                  </a:lnTo>
                  <a:lnTo>
                    <a:pt x="110" y="493"/>
                  </a:lnTo>
                  <a:lnTo>
                    <a:pt x="110" y="499"/>
                  </a:lnTo>
                  <a:lnTo>
                    <a:pt x="116" y="509"/>
                  </a:lnTo>
                  <a:lnTo>
                    <a:pt x="120" y="525"/>
                  </a:lnTo>
                  <a:lnTo>
                    <a:pt x="118" y="533"/>
                  </a:lnTo>
                  <a:lnTo>
                    <a:pt x="120" y="540"/>
                  </a:lnTo>
                  <a:lnTo>
                    <a:pt x="120" y="541"/>
                  </a:lnTo>
                  <a:lnTo>
                    <a:pt x="124" y="584"/>
                  </a:lnTo>
                  <a:lnTo>
                    <a:pt x="124" y="591"/>
                  </a:lnTo>
                  <a:lnTo>
                    <a:pt x="120" y="596"/>
                  </a:lnTo>
                  <a:lnTo>
                    <a:pt x="126" y="600"/>
                  </a:lnTo>
                  <a:lnTo>
                    <a:pt x="121" y="608"/>
                  </a:lnTo>
                  <a:lnTo>
                    <a:pt x="126" y="613"/>
                  </a:lnTo>
                  <a:lnTo>
                    <a:pt x="123" y="622"/>
                  </a:lnTo>
                  <a:lnTo>
                    <a:pt x="129" y="625"/>
                  </a:lnTo>
                  <a:lnTo>
                    <a:pt x="136" y="638"/>
                  </a:lnTo>
                  <a:lnTo>
                    <a:pt x="136" y="638"/>
                  </a:lnTo>
                  <a:lnTo>
                    <a:pt x="142" y="643"/>
                  </a:lnTo>
                  <a:lnTo>
                    <a:pt x="144" y="649"/>
                  </a:lnTo>
                  <a:lnTo>
                    <a:pt x="147" y="651"/>
                  </a:lnTo>
                  <a:lnTo>
                    <a:pt x="146" y="656"/>
                  </a:lnTo>
                  <a:lnTo>
                    <a:pt x="154" y="660"/>
                  </a:lnTo>
                  <a:lnTo>
                    <a:pt x="152" y="670"/>
                  </a:lnTo>
                  <a:lnTo>
                    <a:pt x="146" y="675"/>
                  </a:lnTo>
                  <a:lnTo>
                    <a:pt x="146" y="675"/>
                  </a:lnTo>
                  <a:lnTo>
                    <a:pt x="146" y="676"/>
                  </a:lnTo>
                </a:path>
              </a:pathLst>
            </a:custGeom>
            <a:noFill/>
            <a:ln w="38100" cap="flat">
              <a:solidFill>
                <a:srgbClr val="AAAAA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178" y="3352"/>
              <a:ext cx="22" cy="45"/>
            </a:xfrm>
            <a:custGeom>
              <a:avLst/>
              <a:gdLst/>
              <a:ahLst/>
              <a:cxnLst>
                <a:cxn ang="0">
                  <a:pos x="22" y="0"/>
                </a:cxn>
                <a:cxn ang="0">
                  <a:pos x="1" y="45"/>
                </a:cxn>
                <a:cxn ang="0">
                  <a:pos x="0" y="45"/>
                </a:cxn>
              </a:cxnLst>
              <a:rect l="0" t="0" r="r" b="b"/>
              <a:pathLst>
                <a:path w="22" h="45">
                  <a:moveTo>
                    <a:pt x="22" y="0"/>
                  </a:moveTo>
                  <a:lnTo>
                    <a:pt x="1" y="45"/>
                  </a:lnTo>
                  <a:lnTo>
                    <a:pt x="0" y="45"/>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Line 120"/>
            <p:cNvSpPr>
              <a:spLocks noChangeShapeType="1"/>
            </p:cNvSpPr>
            <p:nvPr/>
          </p:nvSpPr>
          <p:spPr bwMode="auto">
            <a:xfrm flipH="1">
              <a:off x="1165" y="3404"/>
              <a:ext cx="10" cy="23"/>
            </a:xfrm>
            <a:prstGeom prst="line">
              <a:avLst/>
            </a:pr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Line 121"/>
            <p:cNvSpPr>
              <a:spLocks noChangeShapeType="1"/>
            </p:cNvSpPr>
            <p:nvPr/>
          </p:nvSpPr>
          <p:spPr bwMode="auto">
            <a:xfrm flipH="1">
              <a:off x="1140" y="3434"/>
              <a:ext cx="21" cy="45"/>
            </a:xfrm>
            <a:prstGeom prst="line">
              <a:avLst/>
            </a:pr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1125" y="3486"/>
              <a:ext cx="10" cy="23"/>
            </a:xfrm>
            <a:custGeom>
              <a:avLst/>
              <a:gdLst/>
              <a:ahLst/>
              <a:cxnLst>
                <a:cxn ang="0">
                  <a:pos x="10" y="0"/>
                </a:cxn>
                <a:cxn ang="0">
                  <a:pos x="6" y="10"/>
                </a:cxn>
                <a:cxn ang="0">
                  <a:pos x="0" y="23"/>
                </a:cxn>
              </a:cxnLst>
              <a:rect l="0" t="0" r="r" b="b"/>
              <a:pathLst>
                <a:path w="10" h="23">
                  <a:moveTo>
                    <a:pt x="10" y="0"/>
                  </a:moveTo>
                  <a:lnTo>
                    <a:pt x="6" y="10"/>
                  </a:lnTo>
                  <a:lnTo>
                    <a:pt x="0" y="23"/>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Line 123"/>
            <p:cNvSpPr>
              <a:spLocks noChangeShapeType="1"/>
            </p:cNvSpPr>
            <p:nvPr/>
          </p:nvSpPr>
          <p:spPr bwMode="auto">
            <a:xfrm flipH="1">
              <a:off x="1100" y="3516"/>
              <a:ext cx="22" cy="45"/>
            </a:xfrm>
            <a:prstGeom prst="line">
              <a:avLst/>
            </a:pr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Line 124"/>
            <p:cNvSpPr>
              <a:spLocks noChangeShapeType="1"/>
            </p:cNvSpPr>
            <p:nvPr/>
          </p:nvSpPr>
          <p:spPr bwMode="auto">
            <a:xfrm flipH="1">
              <a:off x="1086" y="3568"/>
              <a:ext cx="10" cy="23"/>
            </a:xfrm>
            <a:prstGeom prst="line">
              <a:avLst/>
            </a:pr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Line 125"/>
            <p:cNvSpPr>
              <a:spLocks noChangeShapeType="1"/>
            </p:cNvSpPr>
            <p:nvPr/>
          </p:nvSpPr>
          <p:spPr bwMode="auto">
            <a:xfrm flipH="1">
              <a:off x="1061" y="3598"/>
              <a:ext cx="21" cy="45"/>
            </a:xfrm>
            <a:prstGeom prst="line">
              <a:avLst/>
            </a:pr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1046" y="3650"/>
              <a:ext cx="11" cy="23"/>
            </a:xfrm>
            <a:custGeom>
              <a:avLst/>
              <a:gdLst/>
              <a:ahLst/>
              <a:cxnLst>
                <a:cxn ang="0">
                  <a:pos x="11" y="0"/>
                </a:cxn>
                <a:cxn ang="0">
                  <a:pos x="9" y="5"/>
                </a:cxn>
                <a:cxn ang="0">
                  <a:pos x="0" y="23"/>
                </a:cxn>
              </a:cxnLst>
              <a:rect l="0" t="0" r="r" b="b"/>
              <a:pathLst>
                <a:path w="11" h="23">
                  <a:moveTo>
                    <a:pt x="11" y="0"/>
                  </a:moveTo>
                  <a:lnTo>
                    <a:pt x="9" y="5"/>
                  </a:lnTo>
                  <a:lnTo>
                    <a:pt x="0" y="23"/>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1023" y="3680"/>
              <a:ext cx="20" cy="43"/>
            </a:xfrm>
            <a:custGeom>
              <a:avLst/>
              <a:gdLst/>
              <a:ahLst/>
              <a:cxnLst>
                <a:cxn ang="0">
                  <a:pos x="20" y="0"/>
                </a:cxn>
                <a:cxn ang="0">
                  <a:pos x="0" y="40"/>
                </a:cxn>
                <a:cxn ang="0">
                  <a:pos x="0" y="40"/>
                </a:cxn>
                <a:cxn ang="0">
                  <a:pos x="4" y="43"/>
                </a:cxn>
              </a:cxnLst>
              <a:rect l="0" t="0" r="r" b="b"/>
              <a:pathLst>
                <a:path w="20" h="43">
                  <a:moveTo>
                    <a:pt x="20" y="0"/>
                  </a:moveTo>
                  <a:lnTo>
                    <a:pt x="0" y="40"/>
                  </a:lnTo>
                  <a:lnTo>
                    <a:pt x="0" y="40"/>
                  </a:lnTo>
                  <a:lnTo>
                    <a:pt x="4" y="43"/>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p:cNvSpPr>
            <p:nvPr/>
          </p:nvSpPr>
          <p:spPr bwMode="auto">
            <a:xfrm>
              <a:off x="1032" y="3726"/>
              <a:ext cx="17" cy="9"/>
            </a:xfrm>
            <a:custGeom>
              <a:avLst/>
              <a:gdLst/>
              <a:ahLst/>
              <a:cxnLst>
                <a:cxn ang="0">
                  <a:pos x="0" y="2"/>
                </a:cxn>
                <a:cxn ang="0">
                  <a:pos x="1" y="0"/>
                </a:cxn>
                <a:cxn ang="0">
                  <a:pos x="8" y="9"/>
                </a:cxn>
                <a:cxn ang="0">
                  <a:pos x="17" y="7"/>
                </a:cxn>
              </a:cxnLst>
              <a:rect l="0" t="0" r="r" b="b"/>
              <a:pathLst>
                <a:path w="17" h="9">
                  <a:moveTo>
                    <a:pt x="0" y="2"/>
                  </a:moveTo>
                  <a:lnTo>
                    <a:pt x="1" y="0"/>
                  </a:lnTo>
                  <a:lnTo>
                    <a:pt x="8" y="9"/>
                  </a:lnTo>
                  <a:lnTo>
                    <a:pt x="17" y="7"/>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1055" y="3735"/>
              <a:ext cx="8" cy="43"/>
            </a:xfrm>
            <a:custGeom>
              <a:avLst/>
              <a:gdLst/>
              <a:ahLst/>
              <a:cxnLst>
                <a:cxn ang="0">
                  <a:pos x="1" y="0"/>
                </a:cxn>
                <a:cxn ang="0">
                  <a:pos x="7" y="4"/>
                </a:cxn>
                <a:cxn ang="0">
                  <a:pos x="0" y="14"/>
                </a:cxn>
                <a:cxn ang="0">
                  <a:pos x="6" y="26"/>
                </a:cxn>
                <a:cxn ang="0">
                  <a:pos x="5" y="33"/>
                </a:cxn>
                <a:cxn ang="0">
                  <a:pos x="8" y="43"/>
                </a:cxn>
              </a:cxnLst>
              <a:rect l="0" t="0" r="r" b="b"/>
              <a:pathLst>
                <a:path w="8" h="43">
                  <a:moveTo>
                    <a:pt x="1" y="0"/>
                  </a:moveTo>
                  <a:lnTo>
                    <a:pt x="7" y="4"/>
                  </a:lnTo>
                  <a:lnTo>
                    <a:pt x="0" y="14"/>
                  </a:lnTo>
                  <a:lnTo>
                    <a:pt x="6" y="26"/>
                  </a:lnTo>
                  <a:lnTo>
                    <a:pt x="5" y="33"/>
                  </a:lnTo>
                  <a:lnTo>
                    <a:pt x="8" y="43"/>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1065" y="3785"/>
              <a:ext cx="6" cy="24"/>
            </a:xfrm>
            <a:custGeom>
              <a:avLst/>
              <a:gdLst/>
              <a:ahLst/>
              <a:cxnLst>
                <a:cxn ang="0">
                  <a:pos x="0" y="0"/>
                </a:cxn>
                <a:cxn ang="0">
                  <a:pos x="6" y="17"/>
                </a:cxn>
                <a:cxn ang="0">
                  <a:pos x="4" y="24"/>
                </a:cxn>
              </a:cxnLst>
              <a:rect l="0" t="0" r="r" b="b"/>
              <a:pathLst>
                <a:path w="6" h="24">
                  <a:moveTo>
                    <a:pt x="0" y="0"/>
                  </a:moveTo>
                  <a:lnTo>
                    <a:pt x="6" y="17"/>
                  </a:lnTo>
                  <a:lnTo>
                    <a:pt x="4" y="24"/>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1067" y="3798"/>
              <a:ext cx="37" cy="18"/>
            </a:xfrm>
            <a:custGeom>
              <a:avLst/>
              <a:gdLst/>
              <a:ahLst/>
              <a:cxnLst>
                <a:cxn ang="0">
                  <a:pos x="0" y="18"/>
                </a:cxn>
                <a:cxn ang="0">
                  <a:pos x="19" y="15"/>
                </a:cxn>
                <a:cxn ang="0">
                  <a:pos x="23" y="17"/>
                </a:cxn>
                <a:cxn ang="0">
                  <a:pos x="26" y="13"/>
                </a:cxn>
                <a:cxn ang="0">
                  <a:pos x="28" y="12"/>
                </a:cxn>
                <a:cxn ang="0">
                  <a:pos x="31" y="5"/>
                </a:cxn>
                <a:cxn ang="0">
                  <a:pos x="37" y="5"/>
                </a:cxn>
                <a:cxn ang="0">
                  <a:pos x="36" y="0"/>
                </a:cxn>
              </a:cxnLst>
              <a:rect l="0" t="0" r="r" b="b"/>
              <a:pathLst>
                <a:path w="37" h="18">
                  <a:moveTo>
                    <a:pt x="0" y="18"/>
                  </a:moveTo>
                  <a:lnTo>
                    <a:pt x="19" y="15"/>
                  </a:lnTo>
                  <a:lnTo>
                    <a:pt x="23" y="17"/>
                  </a:lnTo>
                  <a:lnTo>
                    <a:pt x="26" y="13"/>
                  </a:lnTo>
                  <a:lnTo>
                    <a:pt x="28" y="12"/>
                  </a:lnTo>
                  <a:lnTo>
                    <a:pt x="31" y="5"/>
                  </a:lnTo>
                  <a:lnTo>
                    <a:pt x="37" y="5"/>
                  </a:lnTo>
                  <a:lnTo>
                    <a:pt x="36" y="0"/>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p:cNvSpPr>
            <p:nvPr/>
          </p:nvSpPr>
          <p:spPr bwMode="auto">
            <a:xfrm>
              <a:off x="1110" y="3798"/>
              <a:ext cx="17" cy="10"/>
            </a:xfrm>
            <a:custGeom>
              <a:avLst/>
              <a:gdLst/>
              <a:ahLst/>
              <a:cxnLst>
                <a:cxn ang="0">
                  <a:pos x="0" y="0"/>
                </a:cxn>
                <a:cxn ang="0">
                  <a:pos x="8" y="0"/>
                </a:cxn>
                <a:cxn ang="0">
                  <a:pos x="14" y="0"/>
                </a:cxn>
                <a:cxn ang="0">
                  <a:pos x="17" y="10"/>
                </a:cxn>
              </a:cxnLst>
              <a:rect l="0" t="0" r="r" b="b"/>
              <a:pathLst>
                <a:path w="17" h="10">
                  <a:moveTo>
                    <a:pt x="0" y="0"/>
                  </a:moveTo>
                  <a:lnTo>
                    <a:pt x="8" y="0"/>
                  </a:lnTo>
                  <a:lnTo>
                    <a:pt x="14" y="0"/>
                  </a:lnTo>
                  <a:lnTo>
                    <a:pt x="17" y="10"/>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1125" y="3815"/>
              <a:ext cx="13" cy="43"/>
            </a:xfrm>
            <a:custGeom>
              <a:avLst/>
              <a:gdLst/>
              <a:ahLst/>
              <a:cxnLst>
                <a:cxn ang="0">
                  <a:pos x="2" y="0"/>
                </a:cxn>
                <a:cxn ang="0">
                  <a:pos x="2" y="1"/>
                </a:cxn>
                <a:cxn ang="0">
                  <a:pos x="0" y="2"/>
                </a:cxn>
                <a:cxn ang="0">
                  <a:pos x="1" y="5"/>
                </a:cxn>
                <a:cxn ang="0">
                  <a:pos x="1" y="7"/>
                </a:cxn>
                <a:cxn ang="0">
                  <a:pos x="0" y="11"/>
                </a:cxn>
                <a:cxn ang="0">
                  <a:pos x="5" y="15"/>
                </a:cxn>
                <a:cxn ang="0">
                  <a:pos x="6" y="21"/>
                </a:cxn>
                <a:cxn ang="0">
                  <a:pos x="8" y="22"/>
                </a:cxn>
                <a:cxn ang="0">
                  <a:pos x="8" y="30"/>
                </a:cxn>
                <a:cxn ang="0">
                  <a:pos x="8" y="36"/>
                </a:cxn>
                <a:cxn ang="0">
                  <a:pos x="13" y="43"/>
                </a:cxn>
              </a:cxnLst>
              <a:rect l="0" t="0" r="r" b="b"/>
              <a:pathLst>
                <a:path w="13" h="43">
                  <a:moveTo>
                    <a:pt x="2" y="0"/>
                  </a:moveTo>
                  <a:lnTo>
                    <a:pt x="2" y="1"/>
                  </a:lnTo>
                  <a:lnTo>
                    <a:pt x="0" y="2"/>
                  </a:lnTo>
                  <a:lnTo>
                    <a:pt x="1" y="5"/>
                  </a:lnTo>
                  <a:lnTo>
                    <a:pt x="1" y="7"/>
                  </a:lnTo>
                  <a:lnTo>
                    <a:pt x="0" y="11"/>
                  </a:lnTo>
                  <a:lnTo>
                    <a:pt x="5" y="15"/>
                  </a:lnTo>
                  <a:lnTo>
                    <a:pt x="6" y="21"/>
                  </a:lnTo>
                  <a:lnTo>
                    <a:pt x="8" y="22"/>
                  </a:lnTo>
                  <a:lnTo>
                    <a:pt x="8" y="30"/>
                  </a:lnTo>
                  <a:lnTo>
                    <a:pt x="8" y="36"/>
                  </a:lnTo>
                  <a:lnTo>
                    <a:pt x="13" y="43"/>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p:cNvSpPr>
            <p:nvPr/>
          </p:nvSpPr>
          <p:spPr bwMode="auto">
            <a:xfrm>
              <a:off x="1140" y="3866"/>
              <a:ext cx="3" cy="24"/>
            </a:xfrm>
            <a:custGeom>
              <a:avLst/>
              <a:gdLst/>
              <a:ahLst/>
              <a:cxnLst>
                <a:cxn ang="0">
                  <a:pos x="0" y="0"/>
                </a:cxn>
                <a:cxn ang="0">
                  <a:pos x="3" y="11"/>
                </a:cxn>
                <a:cxn ang="0">
                  <a:pos x="1" y="19"/>
                </a:cxn>
                <a:cxn ang="0">
                  <a:pos x="2" y="24"/>
                </a:cxn>
              </a:cxnLst>
              <a:rect l="0" t="0" r="r" b="b"/>
              <a:pathLst>
                <a:path w="3" h="24">
                  <a:moveTo>
                    <a:pt x="0" y="0"/>
                  </a:moveTo>
                  <a:lnTo>
                    <a:pt x="3" y="11"/>
                  </a:lnTo>
                  <a:lnTo>
                    <a:pt x="1" y="19"/>
                  </a:lnTo>
                  <a:lnTo>
                    <a:pt x="2" y="24"/>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1143" y="3898"/>
              <a:ext cx="4" cy="48"/>
            </a:xfrm>
            <a:custGeom>
              <a:avLst/>
              <a:gdLst/>
              <a:ahLst/>
              <a:cxnLst>
                <a:cxn ang="0">
                  <a:pos x="0" y="0"/>
                </a:cxn>
                <a:cxn ang="0">
                  <a:pos x="4" y="38"/>
                </a:cxn>
                <a:cxn ang="0">
                  <a:pos x="4" y="45"/>
                </a:cxn>
                <a:cxn ang="0">
                  <a:pos x="0" y="48"/>
                </a:cxn>
              </a:cxnLst>
              <a:rect l="0" t="0" r="r" b="b"/>
              <a:pathLst>
                <a:path w="4" h="48">
                  <a:moveTo>
                    <a:pt x="0" y="0"/>
                  </a:moveTo>
                  <a:lnTo>
                    <a:pt x="4" y="38"/>
                  </a:lnTo>
                  <a:lnTo>
                    <a:pt x="4" y="45"/>
                  </a:lnTo>
                  <a:lnTo>
                    <a:pt x="0" y="48"/>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p:cNvSpPr>
            <p:nvPr/>
          </p:nvSpPr>
          <p:spPr bwMode="auto">
            <a:xfrm>
              <a:off x="1144" y="3951"/>
              <a:ext cx="5" cy="22"/>
            </a:xfrm>
            <a:custGeom>
              <a:avLst/>
              <a:gdLst/>
              <a:ahLst/>
              <a:cxnLst>
                <a:cxn ang="0">
                  <a:pos x="4" y="0"/>
                </a:cxn>
                <a:cxn ang="0">
                  <a:pos x="5" y="1"/>
                </a:cxn>
                <a:cxn ang="0">
                  <a:pos x="0" y="9"/>
                </a:cxn>
                <a:cxn ang="0">
                  <a:pos x="5" y="14"/>
                </a:cxn>
                <a:cxn ang="0">
                  <a:pos x="2" y="22"/>
                </a:cxn>
              </a:cxnLst>
              <a:rect l="0" t="0" r="r" b="b"/>
              <a:pathLst>
                <a:path w="5" h="22">
                  <a:moveTo>
                    <a:pt x="4" y="0"/>
                  </a:moveTo>
                  <a:lnTo>
                    <a:pt x="5" y="1"/>
                  </a:lnTo>
                  <a:lnTo>
                    <a:pt x="0" y="9"/>
                  </a:lnTo>
                  <a:lnTo>
                    <a:pt x="5" y="14"/>
                  </a:lnTo>
                  <a:lnTo>
                    <a:pt x="2" y="22"/>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1152" y="3977"/>
              <a:ext cx="25" cy="38"/>
            </a:xfrm>
            <a:custGeom>
              <a:avLst/>
              <a:gdLst/>
              <a:ahLst/>
              <a:cxnLst>
                <a:cxn ang="0">
                  <a:pos x="0" y="0"/>
                </a:cxn>
                <a:cxn ang="0">
                  <a:pos x="7" y="13"/>
                </a:cxn>
                <a:cxn ang="0">
                  <a:pos x="7" y="13"/>
                </a:cxn>
                <a:cxn ang="0">
                  <a:pos x="13" y="18"/>
                </a:cxn>
                <a:cxn ang="0">
                  <a:pos x="15" y="24"/>
                </a:cxn>
                <a:cxn ang="0">
                  <a:pos x="18" y="26"/>
                </a:cxn>
                <a:cxn ang="0">
                  <a:pos x="17" y="31"/>
                </a:cxn>
                <a:cxn ang="0">
                  <a:pos x="25" y="35"/>
                </a:cxn>
                <a:cxn ang="0">
                  <a:pos x="24" y="38"/>
                </a:cxn>
              </a:cxnLst>
              <a:rect l="0" t="0" r="r" b="b"/>
              <a:pathLst>
                <a:path w="25" h="38">
                  <a:moveTo>
                    <a:pt x="0" y="0"/>
                  </a:moveTo>
                  <a:lnTo>
                    <a:pt x="7" y="13"/>
                  </a:lnTo>
                  <a:lnTo>
                    <a:pt x="7" y="13"/>
                  </a:lnTo>
                  <a:lnTo>
                    <a:pt x="13" y="18"/>
                  </a:lnTo>
                  <a:lnTo>
                    <a:pt x="15" y="24"/>
                  </a:lnTo>
                  <a:lnTo>
                    <a:pt x="18" y="26"/>
                  </a:lnTo>
                  <a:lnTo>
                    <a:pt x="17" y="31"/>
                  </a:lnTo>
                  <a:lnTo>
                    <a:pt x="25" y="35"/>
                  </a:lnTo>
                  <a:lnTo>
                    <a:pt x="24" y="38"/>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p:cNvSpPr>
            <p:nvPr/>
          </p:nvSpPr>
          <p:spPr bwMode="auto">
            <a:xfrm>
              <a:off x="1169" y="4022"/>
              <a:ext cx="5" cy="6"/>
            </a:xfrm>
            <a:custGeom>
              <a:avLst/>
              <a:gdLst/>
              <a:ahLst/>
              <a:cxnLst>
                <a:cxn ang="0">
                  <a:pos x="5" y="0"/>
                </a:cxn>
                <a:cxn ang="0">
                  <a:pos x="0" y="5"/>
                </a:cxn>
                <a:cxn ang="0">
                  <a:pos x="0" y="5"/>
                </a:cxn>
                <a:cxn ang="0">
                  <a:pos x="0" y="6"/>
                </a:cxn>
              </a:cxnLst>
              <a:rect l="0" t="0" r="r" b="b"/>
              <a:pathLst>
                <a:path w="5" h="6">
                  <a:moveTo>
                    <a:pt x="5" y="0"/>
                  </a:moveTo>
                  <a:lnTo>
                    <a:pt x="0" y="5"/>
                  </a:lnTo>
                  <a:lnTo>
                    <a:pt x="0" y="5"/>
                  </a:lnTo>
                  <a:lnTo>
                    <a:pt x="0" y="6"/>
                  </a:lnTo>
                </a:path>
              </a:pathLst>
            </a:custGeom>
            <a:noFill/>
            <a:ln w="47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453" y="3514"/>
              <a:ext cx="716" cy="554"/>
            </a:xfrm>
            <a:custGeom>
              <a:avLst/>
              <a:gdLst/>
              <a:ahLst/>
              <a:cxnLst>
                <a:cxn ang="0">
                  <a:pos x="686" y="542"/>
                </a:cxn>
                <a:cxn ang="0">
                  <a:pos x="693" y="528"/>
                </a:cxn>
                <a:cxn ang="0">
                  <a:pos x="674" y="505"/>
                </a:cxn>
                <a:cxn ang="0">
                  <a:pos x="694" y="481"/>
                </a:cxn>
                <a:cxn ang="0">
                  <a:pos x="676" y="432"/>
                </a:cxn>
                <a:cxn ang="0">
                  <a:pos x="674" y="414"/>
                </a:cxn>
                <a:cxn ang="0">
                  <a:pos x="678" y="385"/>
                </a:cxn>
                <a:cxn ang="0">
                  <a:pos x="677" y="359"/>
                </a:cxn>
                <a:cxn ang="0">
                  <a:pos x="663" y="323"/>
                </a:cxn>
                <a:cxn ang="0">
                  <a:pos x="657" y="322"/>
                </a:cxn>
                <a:cxn ang="0">
                  <a:pos x="640" y="334"/>
                </a:cxn>
                <a:cxn ang="0">
                  <a:pos x="634" y="318"/>
                </a:cxn>
                <a:cxn ang="0">
                  <a:pos x="630" y="314"/>
                </a:cxn>
                <a:cxn ang="0">
                  <a:pos x="634" y="340"/>
                </a:cxn>
                <a:cxn ang="0">
                  <a:pos x="618" y="341"/>
                </a:cxn>
                <a:cxn ang="0">
                  <a:pos x="600" y="287"/>
                </a:cxn>
                <a:cxn ang="0">
                  <a:pos x="594" y="236"/>
                </a:cxn>
                <a:cxn ang="0">
                  <a:pos x="569" y="238"/>
                </a:cxn>
                <a:cxn ang="0">
                  <a:pos x="503" y="177"/>
                </a:cxn>
                <a:cxn ang="0">
                  <a:pos x="487" y="155"/>
                </a:cxn>
                <a:cxn ang="0">
                  <a:pos x="477" y="130"/>
                </a:cxn>
                <a:cxn ang="0">
                  <a:pos x="477" y="113"/>
                </a:cxn>
                <a:cxn ang="0">
                  <a:pos x="464" y="109"/>
                </a:cxn>
                <a:cxn ang="0">
                  <a:pos x="454" y="106"/>
                </a:cxn>
                <a:cxn ang="0">
                  <a:pos x="444" y="94"/>
                </a:cxn>
                <a:cxn ang="0">
                  <a:pos x="432" y="103"/>
                </a:cxn>
                <a:cxn ang="0">
                  <a:pos x="438" y="113"/>
                </a:cxn>
                <a:cxn ang="0">
                  <a:pos x="430" y="125"/>
                </a:cxn>
                <a:cxn ang="0">
                  <a:pos x="407" y="126"/>
                </a:cxn>
                <a:cxn ang="0">
                  <a:pos x="391" y="123"/>
                </a:cxn>
                <a:cxn ang="0">
                  <a:pos x="379" y="121"/>
                </a:cxn>
                <a:cxn ang="0">
                  <a:pos x="351" y="130"/>
                </a:cxn>
                <a:cxn ang="0">
                  <a:pos x="367" y="109"/>
                </a:cxn>
                <a:cxn ang="0">
                  <a:pos x="411" y="77"/>
                </a:cxn>
                <a:cxn ang="0">
                  <a:pos x="411" y="55"/>
                </a:cxn>
                <a:cxn ang="0">
                  <a:pos x="347" y="71"/>
                </a:cxn>
                <a:cxn ang="0">
                  <a:pos x="319" y="82"/>
                </a:cxn>
                <a:cxn ang="0">
                  <a:pos x="302" y="85"/>
                </a:cxn>
                <a:cxn ang="0">
                  <a:pos x="300" y="114"/>
                </a:cxn>
                <a:cxn ang="0">
                  <a:pos x="265" y="126"/>
                </a:cxn>
                <a:cxn ang="0">
                  <a:pos x="242" y="127"/>
                </a:cxn>
                <a:cxn ang="0">
                  <a:pos x="199" y="127"/>
                </a:cxn>
                <a:cxn ang="0">
                  <a:pos x="182" y="135"/>
                </a:cxn>
                <a:cxn ang="0">
                  <a:pos x="149" y="134"/>
                </a:cxn>
                <a:cxn ang="0">
                  <a:pos x="134" y="144"/>
                </a:cxn>
                <a:cxn ang="0">
                  <a:pos x="130" y="142"/>
                </a:cxn>
                <a:cxn ang="0">
                  <a:pos x="101" y="142"/>
                </a:cxn>
                <a:cxn ang="0">
                  <a:pos x="87" y="132"/>
                </a:cxn>
                <a:cxn ang="0">
                  <a:pos x="55" y="120"/>
                </a:cxn>
                <a:cxn ang="0">
                  <a:pos x="28" y="125"/>
                </a:cxn>
                <a:cxn ang="0">
                  <a:pos x="12" y="118"/>
                </a:cxn>
                <a:cxn ang="0">
                  <a:pos x="10" y="103"/>
                </a:cxn>
                <a:cxn ang="0">
                  <a:pos x="81" y="111"/>
                </a:cxn>
                <a:cxn ang="0">
                  <a:pos x="89" y="127"/>
                </a:cxn>
                <a:cxn ang="0">
                  <a:pos x="153" y="106"/>
                </a:cxn>
                <a:cxn ang="0">
                  <a:pos x="200" y="83"/>
                </a:cxn>
                <a:cxn ang="0">
                  <a:pos x="244" y="54"/>
                </a:cxn>
                <a:cxn ang="0">
                  <a:pos x="214" y="47"/>
                </a:cxn>
                <a:cxn ang="0">
                  <a:pos x="198" y="38"/>
                </a:cxn>
                <a:cxn ang="0">
                  <a:pos x="175" y="12"/>
                </a:cxn>
              </a:cxnLst>
              <a:rect l="0" t="0" r="r" b="b"/>
              <a:pathLst>
                <a:path w="716" h="554">
                  <a:moveTo>
                    <a:pt x="716" y="514"/>
                  </a:moveTo>
                  <a:lnTo>
                    <a:pt x="713" y="524"/>
                  </a:lnTo>
                  <a:lnTo>
                    <a:pt x="713" y="537"/>
                  </a:lnTo>
                  <a:lnTo>
                    <a:pt x="710" y="539"/>
                  </a:lnTo>
                  <a:lnTo>
                    <a:pt x="698" y="551"/>
                  </a:lnTo>
                  <a:lnTo>
                    <a:pt x="691" y="553"/>
                  </a:lnTo>
                  <a:lnTo>
                    <a:pt x="693" y="551"/>
                  </a:lnTo>
                  <a:lnTo>
                    <a:pt x="688" y="554"/>
                  </a:lnTo>
                  <a:lnTo>
                    <a:pt x="690" y="545"/>
                  </a:lnTo>
                  <a:lnTo>
                    <a:pt x="688" y="551"/>
                  </a:lnTo>
                  <a:lnTo>
                    <a:pt x="685" y="552"/>
                  </a:lnTo>
                  <a:lnTo>
                    <a:pt x="683" y="549"/>
                  </a:lnTo>
                  <a:lnTo>
                    <a:pt x="686" y="542"/>
                  </a:lnTo>
                  <a:lnTo>
                    <a:pt x="685" y="540"/>
                  </a:lnTo>
                  <a:lnTo>
                    <a:pt x="690" y="537"/>
                  </a:lnTo>
                  <a:lnTo>
                    <a:pt x="693" y="540"/>
                  </a:lnTo>
                  <a:lnTo>
                    <a:pt x="703" y="530"/>
                  </a:lnTo>
                  <a:lnTo>
                    <a:pt x="691" y="539"/>
                  </a:lnTo>
                  <a:lnTo>
                    <a:pt x="691" y="535"/>
                  </a:lnTo>
                  <a:lnTo>
                    <a:pt x="688" y="537"/>
                  </a:lnTo>
                  <a:lnTo>
                    <a:pt x="686" y="534"/>
                  </a:lnTo>
                  <a:lnTo>
                    <a:pt x="687" y="531"/>
                  </a:lnTo>
                  <a:lnTo>
                    <a:pt x="690" y="528"/>
                  </a:lnTo>
                  <a:lnTo>
                    <a:pt x="698" y="530"/>
                  </a:lnTo>
                  <a:lnTo>
                    <a:pt x="698" y="528"/>
                  </a:lnTo>
                  <a:lnTo>
                    <a:pt x="693" y="528"/>
                  </a:lnTo>
                  <a:lnTo>
                    <a:pt x="699" y="510"/>
                  </a:lnTo>
                  <a:lnTo>
                    <a:pt x="698" y="505"/>
                  </a:lnTo>
                  <a:lnTo>
                    <a:pt x="700" y="504"/>
                  </a:lnTo>
                  <a:lnTo>
                    <a:pt x="698" y="504"/>
                  </a:lnTo>
                  <a:lnTo>
                    <a:pt x="696" y="494"/>
                  </a:lnTo>
                  <a:lnTo>
                    <a:pt x="703" y="490"/>
                  </a:lnTo>
                  <a:lnTo>
                    <a:pt x="694" y="494"/>
                  </a:lnTo>
                  <a:lnTo>
                    <a:pt x="693" y="490"/>
                  </a:lnTo>
                  <a:lnTo>
                    <a:pt x="678" y="493"/>
                  </a:lnTo>
                  <a:lnTo>
                    <a:pt x="681" y="496"/>
                  </a:lnTo>
                  <a:lnTo>
                    <a:pt x="678" y="499"/>
                  </a:lnTo>
                  <a:lnTo>
                    <a:pt x="678" y="502"/>
                  </a:lnTo>
                  <a:lnTo>
                    <a:pt x="674" y="505"/>
                  </a:lnTo>
                  <a:lnTo>
                    <a:pt x="673" y="501"/>
                  </a:lnTo>
                  <a:lnTo>
                    <a:pt x="673" y="505"/>
                  </a:lnTo>
                  <a:lnTo>
                    <a:pt x="671" y="508"/>
                  </a:lnTo>
                  <a:lnTo>
                    <a:pt x="668" y="502"/>
                  </a:lnTo>
                  <a:lnTo>
                    <a:pt x="669" y="494"/>
                  </a:lnTo>
                  <a:lnTo>
                    <a:pt x="670" y="495"/>
                  </a:lnTo>
                  <a:lnTo>
                    <a:pt x="670" y="496"/>
                  </a:lnTo>
                  <a:lnTo>
                    <a:pt x="671" y="493"/>
                  </a:lnTo>
                  <a:lnTo>
                    <a:pt x="674" y="494"/>
                  </a:lnTo>
                  <a:lnTo>
                    <a:pt x="677" y="488"/>
                  </a:lnTo>
                  <a:lnTo>
                    <a:pt x="680" y="488"/>
                  </a:lnTo>
                  <a:lnTo>
                    <a:pt x="682" y="478"/>
                  </a:lnTo>
                  <a:lnTo>
                    <a:pt x="694" y="481"/>
                  </a:lnTo>
                  <a:lnTo>
                    <a:pt x="685" y="476"/>
                  </a:lnTo>
                  <a:lnTo>
                    <a:pt x="686" y="470"/>
                  </a:lnTo>
                  <a:lnTo>
                    <a:pt x="681" y="467"/>
                  </a:lnTo>
                  <a:lnTo>
                    <a:pt x="682" y="463"/>
                  </a:lnTo>
                  <a:lnTo>
                    <a:pt x="680" y="458"/>
                  </a:lnTo>
                  <a:lnTo>
                    <a:pt x="682" y="454"/>
                  </a:lnTo>
                  <a:lnTo>
                    <a:pt x="678" y="452"/>
                  </a:lnTo>
                  <a:lnTo>
                    <a:pt x="680" y="451"/>
                  </a:lnTo>
                  <a:lnTo>
                    <a:pt x="679" y="448"/>
                  </a:lnTo>
                  <a:lnTo>
                    <a:pt x="685" y="444"/>
                  </a:lnTo>
                  <a:lnTo>
                    <a:pt x="680" y="447"/>
                  </a:lnTo>
                  <a:lnTo>
                    <a:pt x="677" y="440"/>
                  </a:lnTo>
                  <a:lnTo>
                    <a:pt x="676" y="432"/>
                  </a:lnTo>
                  <a:lnTo>
                    <a:pt x="678" y="435"/>
                  </a:lnTo>
                  <a:lnTo>
                    <a:pt x="680" y="429"/>
                  </a:lnTo>
                  <a:lnTo>
                    <a:pt x="677" y="431"/>
                  </a:lnTo>
                  <a:lnTo>
                    <a:pt x="672" y="426"/>
                  </a:lnTo>
                  <a:lnTo>
                    <a:pt x="673" y="423"/>
                  </a:lnTo>
                  <a:lnTo>
                    <a:pt x="673" y="422"/>
                  </a:lnTo>
                  <a:lnTo>
                    <a:pt x="671" y="420"/>
                  </a:lnTo>
                  <a:lnTo>
                    <a:pt x="669" y="424"/>
                  </a:lnTo>
                  <a:lnTo>
                    <a:pt x="665" y="418"/>
                  </a:lnTo>
                  <a:lnTo>
                    <a:pt x="669" y="414"/>
                  </a:lnTo>
                  <a:lnTo>
                    <a:pt x="673" y="417"/>
                  </a:lnTo>
                  <a:lnTo>
                    <a:pt x="679" y="414"/>
                  </a:lnTo>
                  <a:lnTo>
                    <a:pt x="674" y="414"/>
                  </a:lnTo>
                  <a:lnTo>
                    <a:pt x="670" y="411"/>
                  </a:lnTo>
                  <a:lnTo>
                    <a:pt x="674" y="408"/>
                  </a:lnTo>
                  <a:lnTo>
                    <a:pt x="671" y="407"/>
                  </a:lnTo>
                  <a:lnTo>
                    <a:pt x="672" y="402"/>
                  </a:lnTo>
                  <a:lnTo>
                    <a:pt x="678" y="401"/>
                  </a:lnTo>
                  <a:lnTo>
                    <a:pt x="671" y="400"/>
                  </a:lnTo>
                  <a:lnTo>
                    <a:pt x="670" y="396"/>
                  </a:lnTo>
                  <a:lnTo>
                    <a:pt x="672" y="394"/>
                  </a:lnTo>
                  <a:lnTo>
                    <a:pt x="682" y="408"/>
                  </a:lnTo>
                  <a:lnTo>
                    <a:pt x="676" y="391"/>
                  </a:lnTo>
                  <a:lnTo>
                    <a:pt x="678" y="385"/>
                  </a:lnTo>
                  <a:lnTo>
                    <a:pt x="686" y="391"/>
                  </a:lnTo>
                  <a:lnTo>
                    <a:pt x="678" y="385"/>
                  </a:lnTo>
                  <a:lnTo>
                    <a:pt x="678" y="384"/>
                  </a:lnTo>
                  <a:lnTo>
                    <a:pt x="672" y="389"/>
                  </a:lnTo>
                  <a:lnTo>
                    <a:pt x="672" y="381"/>
                  </a:lnTo>
                  <a:lnTo>
                    <a:pt x="674" y="379"/>
                  </a:lnTo>
                  <a:lnTo>
                    <a:pt x="676" y="383"/>
                  </a:lnTo>
                  <a:lnTo>
                    <a:pt x="677" y="379"/>
                  </a:lnTo>
                  <a:lnTo>
                    <a:pt x="676" y="377"/>
                  </a:lnTo>
                  <a:lnTo>
                    <a:pt x="679" y="373"/>
                  </a:lnTo>
                  <a:lnTo>
                    <a:pt x="671" y="379"/>
                  </a:lnTo>
                  <a:lnTo>
                    <a:pt x="670" y="372"/>
                  </a:lnTo>
                  <a:lnTo>
                    <a:pt x="673" y="364"/>
                  </a:lnTo>
                  <a:lnTo>
                    <a:pt x="676" y="363"/>
                  </a:lnTo>
                  <a:lnTo>
                    <a:pt x="677" y="359"/>
                  </a:lnTo>
                  <a:lnTo>
                    <a:pt x="680" y="355"/>
                  </a:lnTo>
                  <a:lnTo>
                    <a:pt x="683" y="356"/>
                  </a:lnTo>
                  <a:lnTo>
                    <a:pt x="679" y="355"/>
                  </a:lnTo>
                  <a:lnTo>
                    <a:pt x="670" y="366"/>
                  </a:lnTo>
                  <a:lnTo>
                    <a:pt x="665" y="356"/>
                  </a:lnTo>
                  <a:lnTo>
                    <a:pt x="661" y="353"/>
                  </a:lnTo>
                  <a:lnTo>
                    <a:pt x="662" y="348"/>
                  </a:lnTo>
                  <a:lnTo>
                    <a:pt x="661" y="338"/>
                  </a:lnTo>
                  <a:lnTo>
                    <a:pt x="662" y="340"/>
                  </a:lnTo>
                  <a:lnTo>
                    <a:pt x="664" y="332"/>
                  </a:lnTo>
                  <a:lnTo>
                    <a:pt x="661" y="335"/>
                  </a:lnTo>
                  <a:lnTo>
                    <a:pt x="661" y="329"/>
                  </a:lnTo>
                  <a:lnTo>
                    <a:pt x="663" y="323"/>
                  </a:lnTo>
                  <a:lnTo>
                    <a:pt x="663" y="322"/>
                  </a:lnTo>
                  <a:lnTo>
                    <a:pt x="663" y="308"/>
                  </a:lnTo>
                  <a:lnTo>
                    <a:pt x="665" y="305"/>
                  </a:lnTo>
                  <a:lnTo>
                    <a:pt x="668" y="300"/>
                  </a:lnTo>
                  <a:lnTo>
                    <a:pt x="665" y="303"/>
                  </a:lnTo>
                  <a:lnTo>
                    <a:pt x="663" y="306"/>
                  </a:lnTo>
                  <a:lnTo>
                    <a:pt x="661" y="305"/>
                  </a:lnTo>
                  <a:lnTo>
                    <a:pt x="663" y="311"/>
                  </a:lnTo>
                  <a:lnTo>
                    <a:pt x="662" y="317"/>
                  </a:lnTo>
                  <a:lnTo>
                    <a:pt x="661" y="311"/>
                  </a:lnTo>
                  <a:lnTo>
                    <a:pt x="659" y="308"/>
                  </a:lnTo>
                  <a:lnTo>
                    <a:pt x="660" y="316"/>
                  </a:lnTo>
                  <a:lnTo>
                    <a:pt x="657" y="322"/>
                  </a:lnTo>
                  <a:lnTo>
                    <a:pt x="656" y="337"/>
                  </a:lnTo>
                  <a:lnTo>
                    <a:pt x="654" y="338"/>
                  </a:lnTo>
                  <a:lnTo>
                    <a:pt x="654" y="347"/>
                  </a:lnTo>
                  <a:lnTo>
                    <a:pt x="651" y="356"/>
                  </a:lnTo>
                  <a:lnTo>
                    <a:pt x="646" y="352"/>
                  </a:lnTo>
                  <a:lnTo>
                    <a:pt x="647" y="342"/>
                  </a:lnTo>
                  <a:lnTo>
                    <a:pt x="645" y="346"/>
                  </a:lnTo>
                  <a:lnTo>
                    <a:pt x="643" y="342"/>
                  </a:lnTo>
                  <a:lnTo>
                    <a:pt x="636" y="341"/>
                  </a:lnTo>
                  <a:lnTo>
                    <a:pt x="638" y="338"/>
                  </a:lnTo>
                  <a:lnTo>
                    <a:pt x="637" y="337"/>
                  </a:lnTo>
                  <a:lnTo>
                    <a:pt x="639" y="338"/>
                  </a:lnTo>
                  <a:lnTo>
                    <a:pt x="640" y="334"/>
                  </a:lnTo>
                  <a:lnTo>
                    <a:pt x="642" y="332"/>
                  </a:lnTo>
                  <a:lnTo>
                    <a:pt x="640" y="320"/>
                  </a:lnTo>
                  <a:lnTo>
                    <a:pt x="648" y="320"/>
                  </a:lnTo>
                  <a:lnTo>
                    <a:pt x="645" y="318"/>
                  </a:lnTo>
                  <a:lnTo>
                    <a:pt x="642" y="319"/>
                  </a:lnTo>
                  <a:lnTo>
                    <a:pt x="644" y="317"/>
                  </a:lnTo>
                  <a:lnTo>
                    <a:pt x="643" y="311"/>
                  </a:lnTo>
                  <a:lnTo>
                    <a:pt x="642" y="314"/>
                  </a:lnTo>
                  <a:lnTo>
                    <a:pt x="639" y="314"/>
                  </a:lnTo>
                  <a:lnTo>
                    <a:pt x="642" y="316"/>
                  </a:lnTo>
                  <a:lnTo>
                    <a:pt x="640" y="319"/>
                  </a:lnTo>
                  <a:lnTo>
                    <a:pt x="636" y="323"/>
                  </a:lnTo>
                  <a:lnTo>
                    <a:pt x="634" y="318"/>
                  </a:lnTo>
                  <a:lnTo>
                    <a:pt x="637" y="319"/>
                  </a:lnTo>
                  <a:lnTo>
                    <a:pt x="633" y="316"/>
                  </a:lnTo>
                  <a:lnTo>
                    <a:pt x="635" y="311"/>
                  </a:lnTo>
                  <a:lnTo>
                    <a:pt x="633" y="312"/>
                  </a:lnTo>
                  <a:lnTo>
                    <a:pt x="631" y="306"/>
                  </a:lnTo>
                  <a:lnTo>
                    <a:pt x="631" y="312"/>
                  </a:lnTo>
                  <a:lnTo>
                    <a:pt x="630" y="312"/>
                  </a:lnTo>
                  <a:lnTo>
                    <a:pt x="625" y="300"/>
                  </a:lnTo>
                  <a:lnTo>
                    <a:pt x="626" y="308"/>
                  </a:lnTo>
                  <a:lnTo>
                    <a:pt x="622" y="307"/>
                  </a:lnTo>
                  <a:lnTo>
                    <a:pt x="619" y="309"/>
                  </a:lnTo>
                  <a:lnTo>
                    <a:pt x="623" y="308"/>
                  </a:lnTo>
                  <a:lnTo>
                    <a:pt x="630" y="314"/>
                  </a:lnTo>
                  <a:lnTo>
                    <a:pt x="631" y="318"/>
                  </a:lnTo>
                  <a:lnTo>
                    <a:pt x="629" y="316"/>
                  </a:lnTo>
                  <a:lnTo>
                    <a:pt x="629" y="322"/>
                  </a:lnTo>
                  <a:lnTo>
                    <a:pt x="630" y="324"/>
                  </a:lnTo>
                  <a:lnTo>
                    <a:pt x="630" y="319"/>
                  </a:lnTo>
                  <a:lnTo>
                    <a:pt x="633" y="324"/>
                  </a:lnTo>
                  <a:lnTo>
                    <a:pt x="628" y="325"/>
                  </a:lnTo>
                  <a:lnTo>
                    <a:pt x="631" y="328"/>
                  </a:lnTo>
                  <a:lnTo>
                    <a:pt x="634" y="325"/>
                  </a:lnTo>
                  <a:lnTo>
                    <a:pt x="635" y="331"/>
                  </a:lnTo>
                  <a:lnTo>
                    <a:pt x="633" y="332"/>
                  </a:lnTo>
                  <a:lnTo>
                    <a:pt x="635" y="334"/>
                  </a:lnTo>
                  <a:lnTo>
                    <a:pt x="634" y="340"/>
                  </a:lnTo>
                  <a:lnTo>
                    <a:pt x="631" y="342"/>
                  </a:lnTo>
                  <a:lnTo>
                    <a:pt x="627" y="341"/>
                  </a:lnTo>
                  <a:lnTo>
                    <a:pt x="628" y="336"/>
                  </a:lnTo>
                  <a:lnTo>
                    <a:pt x="625" y="332"/>
                  </a:lnTo>
                  <a:lnTo>
                    <a:pt x="623" y="335"/>
                  </a:lnTo>
                  <a:lnTo>
                    <a:pt x="622" y="335"/>
                  </a:lnTo>
                  <a:lnTo>
                    <a:pt x="623" y="337"/>
                  </a:lnTo>
                  <a:lnTo>
                    <a:pt x="626" y="337"/>
                  </a:lnTo>
                  <a:lnTo>
                    <a:pt x="625" y="341"/>
                  </a:lnTo>
                  <a:lnTo>
                    <a:pt x="621" y="336"/>
                  </a:lnTo>
                  <a:lnTo>
                    <a:pt x="620" y="336"/>
                  </a:lnTo>
                  <a:lnTo>
                    <a:pt x="620" y="341"/>
                  </a:lnTo>
                  <a:lnTo>
                    <a:pt x="618" y="341"/>
                  </a:lnTo>
                  <a:lnTo>
                    <a:pt x="617" y="338"/>
                  </a:lnTo>
                  <a:lnTo>
                    <a:pt x="619" y="337"/>
                  </a:lnTo>
                  <a:lnTo>
                    <a:pt x="616" y="335"/>
                  </a:lnTo>
                  <a:lnTo>
                    <a:pt x="617" y="331"/>
                  </a:lnTo>
                  <a:lnTo>
                    <a:pt x="614" y="334"/>
                  </a:lnTo>
                  <a:lnTo>
                    <a:pt x="614" y="330"/>
                  </a:lnTo>
                  <a:lnTo>
                    <a:pt x="611" y="330"/>
                  </a:lnTo>
                  <a:lnTo>
                    <a:pt x="604" y="314"/>
                  </a:lnTo>
                  <a:lnTo>
                    <a:pt x="610" y="314"/>
                  </a:lnTo>
                  <a:lnTo>
                    <a:pt x="604" y="313"/>
                  </a:lnTo>
                  <a:lnTo>
                    <a:pt x="602" y="302"/>
                  </a:lnTo>
                  <a:lnTo>
                    <a:pt x="603" y="297"/>
                  </a:lnTo>
                  <a:lnTo>
                    <a:pt x="600" y="287"/>
                  </a:lnTo>
                  <a:lnTo>
                    <a:pt x="594" y="282"/>
                  </a:lnTo>
                  <a:lnTo>
                    <a:pt x="596" y="283"/>
                  </a:lnTo>
                  <a:lnTo>
                    <a:pt x="599" y="281"/>
                  </a:lnTo>
                  <a:lnTo>
                    <a:pt x="594" y="281"/>
                  </a:lnTo>
                  <a:lnTo>
                    <a:pt x="586" y="267"/>
                  </a:lnTo>
                  <a:lnTo>
                    <a:pt x="587" y="269"/>
                  </a:lnTo>
                  <a:lnTo>
                    <a:pt x="587" y="265"/>
                  </a:lnTo>
                  <a:lnTo>
                    <a:pt x="585" y="265"/>
                  </a:lnTo>
                  <a:lnTo>
                    <a:pt x="577" y="252"/>
                  </a:lnTo>
                  <a:lnTo>
                    <a:pt x="585" y="250"/>
                  </a:lnTo>
                  <a:lnTo>
                    <a:pt x="588" y="248"/>
                  </a:lnTo>
                  <a:lnTo>
                    <a:pt x="588" y="238"/>
                  </a:lnTo>
                  <a:lnTo>
                    <a:pt x="594" y="236"/>
                  </a:lnTo>
                  <a:lnTo>
                    <a:pt x="595" y="243"/>
                  </a:lnTo>
                  <a:lnTo>
                    <a:pt x="592" y="248"/>
                  </a:lnTo>
                  <a:lnTo>
                    <a:pt x="591" y="254"/>
                  </a:lnTo>
                  <a:lnTo>
                    <a:pt x="590" y="254"/>
                  </a:lnTo>
                  <a:lnTo>
                    <a:pt x="590" y="255"/>
                  </a:lnTo>
                  <a:lnTo>
                    <a:pt x="592" y="254"/>
                  </a:lnTo>
                  <a:lnTo>
                    <a:pt x="595" y="244"/>
                  </a:lnTo>
                  <a:lnTo>
                    <a:pt x="602" y="249"/>
                  </a:lnTo>
                  <a:lnTo>
                    <a:pt x="596" y="243"/>
                  </a:lnTo>
                  <a:lnTo>
                    <a:pt x="594" y="232"/>
                  </a:lnTo>
                  <a:lnTo>
                    <a:pt x="591" y="236"/>
                  </a:lnTo>
                  <a:lnTo>
                    <a:pt x="584" y="240"/>
                  </a:lnTo>
                  <a:lnTo>
                    <a:pt x="569" y="238"/>
                  </a:lnTo>
                  <a:lnTo>
                    <a:pt x="560" y="228"/>
                  </a:lnTo>
                  <a:lnTo>
                    <a:pt x="552" y="219"/>
                  </a:lnTo>
                  <a:lnTo>
                    <a:pt x="558" y="217"/>
                  </a:lnTo>
                  <a:lnTo>
                    <a:pt x="560" y="213"/>
                  </a:lnTo>
                  <a:lnTo>
                    <a:pt x="559" y="209"/>
                  </a:lnTo>
                  <a:lnTo>
                    <a:pt x="557" y="209"/>
                  </a:lnTo>
                  <a:lnTo>
                    <a:pt x="557" y="214"/>
                  </a:lnTo>
                  <a:lnTo>
                    <a:pt x="549" y="213"/>
                  </a:lnTo>
                  <a:lnTo>
                    <a:pt x="532" y="196"/>
                  </a:lnTo>
                  <a:lnTo>
                    <a:pt x="507" y="188"/>
                  </a:lnTo>
                  <a:lnTo>
                    <a:pt x="502" y="183"/>
                  </a:lnTo>
                  <a:lnTo>
                    <a:pt x="506" y="184"/>
                  </a:lnTo>
                  <a:lnTo>
                    <a:pt x="503" y="177"/>
                  </a:lnTo>
                  <a:lnTo>
                    <a:pt x="506" y="176"/>
                  </a:lnTo>
                  <a:lnTo>
                    <a:pt x="498" y="171"/>
                  </a:lnTo>
                  <a:lnTo>
                    <a:pt x="498" y="166"/>
                  </a:lnTo>
                  <a:lnTo>
                    <a:pt x="493" y="162"/>
                  </a:lnTo>
                  <a:lnTo>
                    <a:pt x="499" y="158"/>
                  </a:lnTo>
                  <a:lnTo>
                    <a:pt x="500" y="156"/>
                  </a:lnTo>
                  <a:lnTo>
                    <a:pt x="498" y="156"/>
                  </a:lnTo>
                  <a:lnTo>
                    <a:pt x="505" y="149"/>
                  </a:lnTo>
                  <a:lnTo>
                    <a:pt x="509" y="149"/>
                  </a:lnTo>
                  <a:lnTo>
                    <a:pt x="505" y="149"/>
                  </a:lnTo>
                  <a:lnTo>
                    <a:pt x="502" y="152"/>
                  </a:lnTo>
                  <a:lnTo>
                    <a:pt x="490" y="156"/>
                  </a:lnTo>
                  <a:lnTo>
                    <a:pt x="487" y="155"/>
                  </a:lnTo>
                  <a:lnTo>
                    <a:pt x="483" y="147"/>
                  </a:lnTo>
                  <a:lnTo>
                    <a:pt x="477" y="144"/>
                  </a:lnTo>
                  <a:lnTo>
                    <a:pt x="489" y="140"/>
                  </a:lnTo>
                  <a:lnTo>
                    <a:pt x="483" y="138"/>
                  </a:lnTo>
                  <a:lnTo>
                    <a:pt x="484" y="138"/>
                  </a:lnTo>
                  <a:lnTo>
                    <a:pt x="483" y="137"/>
                  </a:lnTo>
                  <a:lnTo>
                    <a:pt x="484" y="136"/>
                  </a:lnTo>
                  <a:lnTo>
                    <a:pt x="481" y="137"/>
                  </a:lnTo>
                  <a:lnTo>
                    <a:pt x="483" y="135"/>
                  </a:lnTo>
                  <a:lnTo>
                    <a:pt x="476" y="134"/>
                  </a:lnTo>
                  <a:lnTo>
                    <a:pt x="483" y="132"/>
                  </a:lnTo>
                  <a:lnTo>
                    <a:pt x="483" y="130"/>
                  </a:lnTo>
                  <a:lnTo>
                    <a:pt x="477" y="130"/>
                  </a:lnTo>
                  <a:lnTo>
                    <a:pt x="477" y="127"/>
                  </a:lnTo>
                  <a:lnTo>
                    <a:pt x="472" y="129"/>
                  </a:lnTo>
                  <a:lnTo>
                    <a:pt x="470" y="126"/>
                  </a:lnTo>
                  <a:lnTo>
                    <a:pt x="470" y="124"/>
                  </a:lnTo>
                  <a:lnTo>
                    <a:pt x="483" y="127"/>
                  </a:lnTo>
                  <a:lnTo>
                    <a:pt x="482" y="124"/>
                  </a:lnTo>
                  <a:lnTo>
                    <a:pt x="477" y="125"/>
                  </a:lnTo>
                  <a:lnTo>
                    <a:pt x="473" y="121"/>
                  </a:lnTo>
                  <a:lnTo>
                    <a:pt x="474" y="119"/>
                  </a:lnTo>
                  <a:lnTo>
                    <a:pt x="473" y="115"/>
                  </a:lnTo>
                  <a:lnTo>
                    <a:pt x="476" y="118"/>
                  </a:lnTo>
                  <a:lnTo>
                    <a:pt x="475" y="114"/>
                  </a:lnTo>
                  <a:lnTo>
                    <a:pt x="477" y="113"/>
                  </a:lnTo>
                  <a:lnTo>
                    <a:pt x="479" y="114"/>
                  </a:lnTo>
                  <a:lnTo>
                    <a:pt x="479" y="112"/>
                  </a:lnTo>
                  <a:lnTo>
                    <a:pt x="487" y="115"/>
                  </a:lnTo>
                  <a:lnTo>
                    <a:pt x="485" y="113"/>
                  </a:lnTo>
                  <a:lnTo>
                    <a:pt x="481" y="109"/>
                  </a:lnTo>
                  <a:lnTo>
                    <a:pt x="470" y="113"/>
                  </a:lnTo>
                  <a:lnTo>
                    <a:pt x="468" y="112"/>
                  </a:lnTo>
                  <a:lnTo>
                    <a:pt x="471" y="109"/>
                  </a:lnTo>
                  <a:lnTo>
                    <a:pt x="468" y="108"/>
                  </a:lnTo>
                  <a:lnTo>
                    <a:pt x="466" y="111"/>
                  </a:lnTo>
                  <a:lnTo>
                    <a:pt x="466" y="107"/>
                  </a:lnTo>
                  <a:lnTo>
                    <a:pt x="465" y="107"/>
                  </a:lnTo>
                  <a:lnTo>
                    <a:pt x="464" y="109"/>
                  </a:lnTo>
                  <a:lnTo>
                    <a:pt x="460" y="111"/>
                  </a:lnTo>
                  <a:lnTo>
                    <a:pt x="459" y="108"/>
                  </a:lnTo>
                  <a:lnTo>
                    <a:pt x="463" y="106"/>
                  </a:lnTo>
                  <a:lnTo>
                    <a:pt x="460" y="106"/>
                  </a:lnTo>
                  <a:lnTo>
                    <a:pt x="462" y="105"/>
                  </a:lnTo>
                  <a:lnTo>
                    <a:pt x="458" y="107"/>
                  </a:lnTo>
                  <a:lnTo>
                    <a:pt x="463" y="101"/>
                  </a:lnTo>
                  <a:lnTo>
                    <a:pt x="463" y="97"/>
                  </a:lnTo>
                  <a:lnTo>
                    <a:pt x="459" y="102"/>
                  </a:lnTo>
                  <a:lnTo>
                    <a:pt x="458" y="101"/>
                  </a:lnTo>
                  <a:lnTo>
                    <a:pt x="458" y="102"/>
                  </a:lnTo>
                  <a:lnTo>
                    <a:pt x="456" y="108"/>
                  </a:lnTo>
                  <a:lnTo>
                    <a:pt x="454" y="106"/>
                  </a:lnTo>
                  <a:lnTo>
                    <a:pt x="456" y="103"/>
                  </a:lnTo>
                  <a:lnTo>
                    <a:pt x="451" y="106"/>
                  </a:lnTo>
                  <a:lnTo>
                    <a:pt x="453" y="107"/>
                  </a:lnTo>
                  <a:lnTo>
                    <a:pt x="450" y="106"/>
                  </a:lnTo>
                  <a:lnTo>
                    <a:pt x="449" y="100"/>
                  </a:lnTo>
                  <a:lnTo>
                    <a:pt x="462" y="94"/>
                  </a:lnTo>
                  <a:lnTo>
                    <a:pt x="460" y="93"/>
                  </a:lnTo>
                  <a:lnTo>
                    <a:pt x="463" y="90"/>
                  </a:lnTo>
                  <a:lnTo>
                    <a:pt x="450" y="96"/>
                  </a:lnTo>
                  <a:lnTo>
                    <a:pt x="451" y="91"/>
                  </a:lnTo>
                  <a:lnTo>
                    <a:pt x="445" y="91"/>
                  </a:lnTo>
                  <a:lnTo>
                    <a:pt x="446" y="91"/>
                  </a:lnTo>
                  <a:lnTo>
                    <a:pt x="444" y="94"/>
                  </a:lnTo>
                  <a:lnTo>
                    <a:pt x="450" y="94"/>
                  </a:lnTo>
                  <a:lnTo>
                    <a:pt x="446" y="97"/>
                  </a:lnTo>
                  <a:lnTo>
                    <a:pt x="445" y="95"/>
                  </a:lnTo>
                  <a:lnTo>
                    <a:pt x="445" y="97"/>
                  </a:lnTo>
                  <a:lnTo>
                    <a:pt x="442" y="101"/>
                  </a:lnTo>
                  <a:lnTo>
                    <a:pt x="440" y="99"/>
                  </a:lnTo>
                  <a:lnTo>
                    <a:pt x="441" y="101"/>
                  </a:lnTo>
                  <a:lnTo>
                    <a:pt x="433" y="97"/>
                  </a:lnTo>
                  <a:lnTo>
                    <a:pt x="439" y="100"/>
                  </a:lnTo>
                  <a:lnTo>
                    <a:pt x="433" y="100"/>
                  </a:lnTo>
                  <a:lnTo>
                    <a:pt x="433" y="101"/>
                  </a:lnTo>
                  <a:lnTo>
                    <a:pt x="431" y="103"/>
                  </a:lnTo>
                  <a:lnTo>
                    <a:pt x="432" y="103"/>
                  </a:lnTo>
                  <a:lnTo>
                    <a:pt x="439" y="102"/>
                  </a:lnTo>
                  <a:lnTo>
                    <a:pt x="434" y="108"/>
                  </a:lnTo>
                  <a:lnTo>
                    <a:pt x="441" y="105"/>
                  </a:lnTo>
                  <a:lnTo>
                    <a:pt x="439" y="111"/>
                  </a:lnTo>
                  <a:lnTo>
                    <a:pt x="434" y="113"/>
                  </a:lnTo>
                  <a:lnTo>
                    <a:pt x="432" y="109"/>
                  </a:lnTo>
                  <a:lnTo>
                    <a:pt x="427" y="112"/>
                  </a:lnTo>
                  <a:lnTo>
                    <a:pt x="425" y="112"/>
                  </a:lnTo>
                  <a:lnTo>
                    <a:pt x="427" y="112"/>
                  </a:lnTo>
                  <a:lnTo>
                    <a:pt x="432" y="111"/>
                  </a:lnTo>
                  <a:lnTo>
                    <a:pt x="434" y="117"/>
                  </a:lnTo>
                  <a:lnTo>
                    <a:pt x="436" y="114"/>
                  </a:lnTo>
                  <a:lnTo>
                    <a:pt x="438" y="113"/>
                  </a:lnTo>
                  <a:lnTo>
                    <a:pt x="437" y="115"/>
                  </a:lnTo>
                  <a:lnTo>
                    <a:pt x="440" y="113"/>
                  </a:lnTo>
                  <a:lnTo>
                    <a:pt x="440" y="120"/>
                  </a:lnTo>
                  <a:lnTo>
                    <a:pt x="436" y="121"/>
                  </a:lnTo>
                  <a:lnTo>
                    <a:pt x="434" y="119"/>
                  </a:lnTo>
                  <a:lnTo>
                    <a:pt x="434" y="123"/>
                  </a:lnTo>
                  <a:lnTo>
                    <a:pt x="432" y="120"/>
                  </a:lnTo>
                  <a:lnTo>
                    <a:pt x="432" y="121"/>
                  </a:lnTo>
                  <a:lnTo>
                    <a:pt x="428" y="124"/>
                  </a:lnTo>
                  <a:lnTo>
                    <a:pt x="428" y="121"/>
                  </a:lnTo>
                  <a:lnTo>
                    <a:pt x="427" y="124"/>
                  </a:lnTo>
                  <a:lnTo>
                    <a:pt x="424" y="125"/>
                  </a:lnTo>
                  <a:lnTo>
                    <a:pt x="430" y="125"/>
                  </a:lnTo>
                  <a:lnTo>
                    <a:pt x="429" y="126"/>
                  </a:lnTo>
                  <a:lnTo>
                    <a:pt x="430" y="127"/>
                  </a:lnTo>
                  <a:lnTo>
                    <a:pt x="428" y="130"/>
                  </a:lnTo>
                  <a:lnTo>
                    <a:pt x="431" y="127"/>
                  </a:lnTo>
                  <a:lnTo>
                    <a:pt x="428" y="130"/>
                  </a:lnTo>
                  <a:lnTo>
                    <a:pt x="427" y="127"/>
                  </a:lnTo>
                  <a:lnTo>
                    <a:pt x="421" y="131"/>
                  </a:lnTo>
                  <a:lnTo>
                    <a:pt x="419" y="135"/>
                  </a:lnTo>
                  <a:lnTo>
                    <a:pt x="419" y="130"/>
                  </a:lnTo>
                  <a:lnTo>
                    <a:pt x="417" y="134"/>
                  </a:lnTo>
                  <a:lnTo>
                    <a:pt x="416" y="134"/>
                  </a:lnTo>
                  <a:lnTo>
                    <a:pt x="414" y="134"/>
                  </a:lnTo>
                  <a:lnTo>
                    <a:pt x="407" y="126"/>
                  </a:lnTo>
                  <a:lnTo>
                    <a:pt x="407" y="125"/>
                  </a:lnTo>
                  <a:lnTo>
                    <a:pt x="410" y="123"/>
                  </a:lnTo>
                  <a:lnTo>
                    <a:pt x="408" y="123"/>
                  </a:lnTo>
                  <a:lnTo>
                    <a:pt x="402" y="127"/>
                  </a:lnTo>
                  <a:lnTo>
                    <a:pt x="404" y="121"/>
                  </a:lnTo>
                  <a:lnTo>
                    <a:pt x="404" y="115"/>
                  </a:lnTo>
                  <a:lnTo>
                    <a:pt x="402" y="120"/>
                  </a:lnTo>
                  <a:lnTo>
                    <a:pt x="394" y="125"/>
                  </a:lnTo>
                  <a:lnTo>
                    <a:pt x="393" y="130"/>
                  </a:lnTo>
                  <a:lnTo>
                    <a:pt x="391" y="127"/>
                  </a:lnTo>
                  <a:lnTo>
                    <a:pt x="395" y="121"/>
                  </a:lnTo>
                  <a:lnTo>
                    <a:pt x="395" y="118"/>
                  </a:lnTo>
                  <a:lnTo>
                    <a:pt x="391" y="123"/>
                  </a:lnTo>
                  <a:lnTo>
                    <a:pt x="389" y="120"/>
                  </a:lnTo>
                  <a:lnTo>
                    <a:pt x="390" y="125"/>
                  </a:lnTo>
                  <a:lnTo>
                    <a:pt x="387" y="130"/>
                  </a:lnTo>
                  <a:lnTo>
                    <a:pt x="385" y="120"/>
                  </a:lnTo>
                  <a:lnTo>
                    <a:pt x="386" y="125"/>
                  </a:lnTo>
                  <a:lnTo>
                    <a:pt x="384" y="126"/>
                  </a:lnTo>
                  <a:lnTo>
                    <a:pt x="381" y="127"/>
                  </a:lnTo>
                  <a:lnTo>
                    <a:pt x="381" y="124"/>
                  </a:lnTo>
                  <a:lnTo>
                    <a:pt x="379" y="129"/>
                  </a:lnTo>
                  <a:lnTo>
                    <a:pt x="378" y="126"/>
                  </a:lnTo>
                  <a:lnTo>
                    <a:pt x="376" y="130"/>
                  </a:lnTo>
                  <a:lnTo>
                    <a:pt x="371" y="130"/>
                  </a:lnTo>
                  <a:lnTo>
                    <a:pt x="379" y="121"/>
                  </a:lnTo>
                  <a:lnTo>
                    <a:pt x="369" y="129"/>
                  </a:lnTo>
                  <a:lnTo>
                    <a:pt x="369" y="125"/>
                  </a:lnTo>
                  <a:lnTo>
                    <a:pt x="372" y="123"/>
                  </a:lnTo>
                  <a:lnTo>
                    <a:pt x="368" y="123"/>
                  </a:lnTo>
                  <a:lnTo>
                    <a:pt x="368" y="126"/>
                  </a:lnTo>
                  <a:lnTo>
                    <a:pt x="365" y="126"/>
                  </a:lnTo>
                  <a:lnTo>
                    <a:pt x="365" y="127"/>
                  </a:lnTo>
                  <a:lnTo>
                    <a:pt x="356" y="129"/>
                  </a:lnTo>
                  <a:lnTo>
                    <a:pt x="356" y="131"/>
                  </a:lnTo>
                  <a:lnTo>
                    <a:pt x="353" y="132"/>
                  </a:lnTo>
                  <a:lnTo>
                    <a:pt x="354" y="127"/>
                  </a:lnTo>
                  <a:lnTo>
                    <a:pt x="351" y="124"/>
                  </a:lnTo>
                  <a:lnTo>
                    <a:pt x="351" y="130"/>
                  </a:lnTo>
                  <a:lnTo>
                    <a:pt x="346" y="124"/>
                  </a:lnTo>
                  <a:lnTo>
                    <a:pt x="338" y="124"/>
                  </a:lnTo>
                  <a:lnTo>
                    <a:pt x="338" y="121"/>
                  </a:lnTo>
                  <a:lnTo>
                    <a:pt x="336" y="117"/>
                  </a:lnTo>
                  <a:lnTo>
                    <a:pt x="338" y="114"/>
                  </a:lnTo>
                  <a:lnTo>
                    <a:pt x="340" y="115"/>
                  </a:lnTo>
                  <a:lnTo>
                    <a:pt x="340" y="112"/>
                  </a:lnTo>
                  <a:lnTo>
                    <a:pt x="346" y="112"/>
                  </a:lnTo>
                  <a:lnTo>
                    <a:pt x="352" y="118"/>
                  </a:lnTo>
                  <a:lnTo>
                    <a:pt x="353" y="113"/>
                  </a:lnTo>
                  <a:lnTo>
                    <a:pt x="359" y="114"/>
                  </a:lnTo>
                  <a:lnTo>
                    <a:pt x="360" y="112"/>
                  </a:lnTo>
                  <a:lnTo>
                    <a:pt x="367" y="109"/>
                  </a:lnTo>
                  <a:lnTo>
                    <a:pt x="355" y="108"/>
                  </a:lnTo>
                  <a:lnTo>
                    <a:pt x="354" y="108"/>
                  </a:lnTo>
                  <a:lnTo>
                    <a:pt x="355" y="111"/>
                  </a:lnTo>
                  <a:lnTo>
                    <a:pt x="350" y="99"/>
                  </a:lnTo>
                  <a:lnTo>
                    <a:pt x="360" y="90"/>
                  </a:lnTo>
                  <a:lnTo>
                    <a:pt x="369" y="86"/>
                  </a:lnTo>
                  <a:lnTo>
                    <a:pt x="373" y="80"/>
                  </a:lnTo>
                  <a:lnTo>
                    <a:pt x="376" y="80"/>
                  </a:lnTo>
                  <a:lnTo>
                    <a:pt x="380" y="76"/>
                  </a:lnTo>
                  <a:lnTo>
                    <a:pt x="382" y="66"/>
                  </a:lnTo>
                  <a:lnTo>
                    <a:pt x="390" y="68"/>
                  </a:lnTo>
                  <a:lnTo>
                    <a:pt x="407" y="67"/>
                  </a:lnTo>
                  <a:lnTo>
                    <a:pt x="411" y="77"/>
                  </a:lnTo>
                  <a:lnTo>
                    <a:pt x="417" y="77"/>
                  </a:lnTo>
                  <a:lnTo>
                    <a:pt x="429" y="91"/>
                  </a:lnTo>
                  <a:lnTo>
                    <a:pt x="429" y="86"/>
                  </a:lnTo>
                  <a:lnTo>
                    <a:pt x="424" y="84"/>
                  </a:lnTo>
                  <a:lnTo>
                    <a:pt x="417" y="66"/>
                  </a:lnTo>
                  <a:lnTo>
                    <a:pt x="430" y="61"/>
                  </a:lnTo>
                  <a:lnTo>
                    <a:pt x="440" y="64"/>
                  </a:lnTo>
                  <a:lnTo>
                    <a:pt x="431" y="59"/>
                  </a:lnTo>
                  <a:lnTo>
                    <a:pt x="425" y="60"/>
                  </a:lnTo>
                  <a:lnTo>
                    <a:pt x="420" y="64"/>
                  </a:lnTo>
                  <a:lnTo>
                    <a:pt x="412" y="58"/>
                  </a:lnTo>
                  <a:lnTo>
                    <a:pt x="413" y="52"/>
                  </a:lnTo>
                  <a:lnTo>
                    <a:pt x="411" y="55"/>
                  </a:lnTo>
                  <a:lnTo>
                    <a:pt x="402" y="53"/>
                  </a:lnTo>
                  <a:lnTo>
                    <a:pt x="402" y="54"/>
                  </a:lnTo>
                  <a:lnTo>
                    <a:pt x="395" y="56"/>
                  </a:lnTo>
                  <a:lnTo>
                    <a:pt x="381" y="55"/>
                  </a:lnTo>
                  <a:lnTo>
                    <a:pt x="378" y="58"/>
                  </a:lnTo>
                  <a:lnTo>
                    <a:pt x="377" y="62"/>
                  </a:lnTo>
                  <a:lnTo>
                    <a:pt x="374" y="59"/>
                  </a:lnTo>
                  <a:lnTo>
                    <a:pt x="369" y="60"/>
                  </a:lnTo>
                  <a:lnTo>
                    <a:pt x="360" y="64"/>
                  </a:lnTo>
                  <a:lnTo>
                    <a:pt x="359" y="66"/>
                  </a:lnTo>
                  <a:lnTo>
                    <a:pt x="359" y="68"/>
                  </a:lnTo>
                  <a:lnTo>
                    <a:pt x="353" y="70"/>
                  </a:lnTo>
                  <a:lnTo>
                    <a:pt x="347" y="71"/>
                  </a:lnTo>
                  <a:lnTo>
                    <a:pt x="344" y="66"/>
                  </a:lnTo>
                  <a:lnTo>
                    <a:pt x="344" y="62"/>
                  </a:lnTo>
                  <a:lnTo>
                    <a:pt x="340" y="61"/>
                  </a:lnTo>
                  <a:lnTo>
                    <a:pt x="344" y="64"/>
                  </a:lnTo>
                  <a:lnTo>
                    <a:pt x="343" y="66"/>
                  </a:lnTo>
                  <a:lnTo>
                    <a:pt x="345" y="76"/>
                  </a:lnTo>
                  <a:lnTo>
                    <a:pt x="338" y="80"/>
                  </a:lnTo>
                  <a:lnTo>
                    <a:pt x="328" y="76"/>
                  </a:lnTo>
                  <a:lnTo>
                    <a:pt x="326" y="77"/>
                  </a:lnTo>
                  <a:lnTo>
                    <a:pt x="330" y="80"/>
                  </a:lnTo>
                  <a:lnTo>
                    <a:pt x="327" y="84"/>
                  </a:lnTo>
                  <a:lnTo>
                    <a:pt x="322" y="84"/>
                  </a:lnTo>
                  <a:lnTo>
                    <a:pt x="319" y="82"/>
                  </a:lnTo>
                  <a:lnTo>
                    <a:pt x="322" y="80"/>
                  </a:lnTo>
                  <a:lnTo>
                    <a:pt x="321" y="76"/>
                  </a:lnTo>
                  <a:lnTo>
                    <a:pt x="317" y="80"/>
                  </a:lnTo>
                  <a:lnTo>
                    <a:pt x="316" y="80"/>
                  </a:lnTo>
                  <a:lnTo>
                    <a:pt x="317" y="78"/>
                  </a:lnTo>
                  <a:lnTo>
                    <a:pt x="313" y="78"/>
                  </a:lnTo>
                  <a:lnTo>
                    <a:pt x="314" y="82"/>
                  </a:lnTo>
                  <a:lnTo>
                    <a:pt x="313" y="83"/>
                  </a:lnTo>
                  <a:lnTo>
                    <a:pt x="308" y="79"/>
                  </a:lnTo>
                  <a:lnTo>
                    <a:pt x="309" y="82"/>
                  </a:lnTo>
                  <a:lnTo>
                    <a:pt x="308" y="85"/>
                  </a:lnTo>
                  <a:lnTo>
                    <a:pt x="299" y="83"/>
                  </a:lnTo>
                  <a:lnTo>
                    <a:pt x="302" y="85"/>
                  </a:lnTo>
                  <a:lnTo>
                    <a:pt x="297" y="85"/>
                  </a:lnTo>
                  <a:lnTo>
                    <a:pt x="294" y="89"/>
                  </a:lnTo>
                  <a:lnTo>
                    <a:pt x="291" y="90"/>
                  </a:lnTo>
                  <a:lnTo>
                    <a:pt x="292" y="93"/>
                  </a:lnTo>
                  <a:lnTo>
                    <a:pt x="290" y="96"/>
                  </a:lnTo>
                  <a:lnTo>
                    <a:pt x="293" y="95"/>
                  </a:lnTo>
                  <a:lnTo>
                    <a:pt x="299" y="101"/>
                  </a:lnTo>
                  <a:lnTo>
                    <a:pt x="302" y="108"/>
                  </a:lnTo>
                  <a:lnTo>
                    <a:pt x="301" y="114"/>
                  </a:lnTo>
                  <a:lnTo>
                    <a:pt x="300" y="113"/>
                  </a:lnTo>
                  <a:lnTo>
                    <a:pt x="302" y="115"/>
                  </a:lnTo>
                  <a:lnTo>
                    <a:pt x="301" y="114"/>
                  </a:lnTo>
                  <a:lnTo>
                    <a:pt x="300" y="114"/>
                  </a:lnTo>
                  <a:lnTo>
                    <a:pt x="294" y="118"/>
                  </a:lnTo>
                  <a:lnTo>
                    <a:pt x="290" y="119"/>
                  </a:lnTo>
                  <a:lnTo>
                    <a:pt x="283" y="115"/>
                  </a:lnTo>
                  <a:lnTo>
                    <a:pt x="279" y="118"/>
                  </a:lnTo>
                  <a:lnTo>
                    <a:pt x="279" y="119"/>
                  </a:lnTo>
                  <a:lnTo>
                    <a:pt x="276" y="118"/>
                  </a:lnTo>
                  <a:lnTo>
                    <a:pt x="275" y="124"/>
                  </a:lnTo>
                  <a:lnTo>
                    <a:pt x="266" y="121"/>
                  </a:lnTo>
                  <a:lnTo>
                    <a:pt x="270" y="125"/>
                  </a:lnTo>
                  <a:lnTo>
                    <a:pt x="268" y="125"/>
                  </a:lnTo>
                  <a:lnTo>
                    <a:pt x="268" y="127"/>
                  </a:lnTo>
                  <a:lnTo>
                    <a:pt x="267" y="127"/>
                  </a:lnTo>
                  <a:lnTo>
                    <a:pt x="265" y="126"/>
                  </a:lnTo>
                  <a:lnTo>
                    <a:pt x="265" y="130"/>
                  </a:lnTo>
                  <a:lnTo>
                    <a:pt x="264" y="127"/>
                  </a:lnTo>
                  <a:lnTo>
                    <a:pt x="261" y="130"/>
                  </a:lnTo>
                  <a:lnTo>
                    <a:pt x="261" y="124"/>
                  </a:lnTo>
                  <a:lnTo>
                    <a:pt x="259" y="127"/>
                  </a:lnTo>
                  <a:lnTo>
                    <a:pt x="258" y="125"/>
                  </a:lnTo>
                  <a:lnTo>
                    <a:pt x="257" y="127"/>
                  </a:lnTo>
                  <a:lnTo>
                    <a:pt x="256" y="129"/>
                  </a:lnTo>
                  <a:lnTo>
                    <a:pt x="254" y="126"/>
                  </a:lnTo>
                  <a:lnTo>
                    <a:pt x="251" y="127"/>
                  </a:lnTo>
                  <a:lnTo>
                    <a:pt x="247" y="123"/>
                  </a:lnTo>
                  <a:lnTo>
                    <a:pt x="243" y="124"/>
                  </a:lnTo>
                  <a:lnTo>
                    <a:pt x="242" y="127"/>
                  </a:lnTo>
                  <a:lnTo>
                    <a:pt x="236" y="125"/>
                  </a:lnTo>
                  <a:lnTo>
                    <a:pt x="234" y="130"/>
                  </a:lnTo>
                  <a:lnTo>
                    <a:pt x="230" y="124"/>
                  </a:lnTo>
                  <a:lnTo>
                    <a:pt x="227" y="126"/>
                  </a:lnTo>
                  <a:lnTo>
                    <a:pt x="227" y="129"/>
                  </a:lnTo>
                  <a:lnTo>
                    <a:pt x="223" y="126"/>
                  </a:lnTo>
                  <a:lnTo>
                    <a:pt x="221" y="131"/>
                  </a:lnTo>
                  <a:lnTo>
                    <a:pt x="216" y="125"/>
                  </a:lnTo>
                  <a:lnTo>
                    <a:pt x="215" y="127"/>
                  </a:lnTo>
                  <a:lnTo>
                    <a:pt x="214" y="126"/>
                  </a:lnTo>
                  <a:lnTo>
                    <a:pt x="213" y="131"/>
                  </a:lnTo>
                  <a:lnTo>
                    <a:pt x="210" y="126"/>
                  </a:lnTo>
                  <a:lnTo>
                    <a:pt x="199" y="127"/>
                  </a:lnTo>
                  <a:lnTo>
                    <a:pt x="198" y="130"/>
                  </a:lnTo>
                  <a:lnTo>
                    <a:pt x="202" y="132"/>
                  </a:lnTo>
                  <a:lnTo>
                    <a:pt x="199" y="134"/>
                  </a:lnTo>
                  <a:lnTo>
                    <a:pt x="199" y="135"/>
                  </a:lnTo>
                  <a:lnTo>
                    <a:pt x="199" y="136"/>
                  </a:lnTo>
                  <a:lnTo>
                    <a:pt x="198" y="137"/>
                  </a:lnTo>
                  <a:lnTo>
                    <a:pt x="196" y="137"/>
                  </a:lnTo>
                  <a:lnTo>
                    <a:pt x="193" y="138"/>
                  </a:lnTo>
                  <a:lnTo>
                    <a:pt x="190" y="137"/>
                  </a:lnTo>
                  <a:lnTo>
                    <a:pt x="190" y="141"/>
                  </a:lnTo>
                  <a:lnTo>
                    <a:pt x="188" y="135"/>
                  </a:lnTo>
                  <a:lnTo>
                    <a:pt x="183" y="140"/>
                  </a:lnTo>
                  <a:lnTo>
                    <a:pt x="182" y="135"/>
                  </a:lnTo>
                  <a:lnTo>
                    <a:pt x="181" y="138"/>
                  </a:lnTo>
                  <a:lnTo>
                    <a:pt x="175" y="138"/>
                  </a:lnTo>
                  <a:lnTo>
                    <a:pt x="174" y="136"/>
                  </a:lnTo>
                  <a:lnTo>
                    <a:pt x="174" y="138"/>
                  </a:lnTo>
                  <a:lnTo>
                    <a:pt x="172" y="138"/>
                  </a:lnTo>
                  <a:lnTo>
                    <a:pt x="170" y="132"/>
                  </a:lnTo>
                  <a:lnTo>
                    <a:pt x="168" y="136"/>
                  </a:lnTo>
                  <a:lnTo>
                    <a:pt x="163" y="135"/>
                  </a:lnTo>
                  <a:lnTo>
                    <a:pt x="164" y="138"/>
                  </a:lnTo>
                  <a:lnTo>
                    <a:pt x="163" y="141"/>
                  </a:lnTo>
                  <a:lnTo>
                    <a:pt x="158" y="138"/>
                  </a:lnTo>
                  <a:lnTo>
                    <a:pt x="158" y="134"/>
                  </a:lnTo>
                  <a:lnTo>
                    <a:pt x="149" y="134"/>
                  </a:lnTo>
                  <a:lnTo>
                    <a:pt x="148" y="135"/>
                  </a:lnTo>
                  <a:lnTo>
                    <a:pt x="154" y="137"/>
                  </a:lnTo>
                  <a:lnTo>
                    <a:pt x="151" y="141"/>
                  </a:lnTo>
                  <a:lnTo>
                    <a:pt x="147" y="135"/>
                  </a:lnTo>
                  <a:lnTo>
                    <a:pt x="146" y="137"/>
                  </a:lnTo>
                  <a:lnTo>
                    <a:pt x="140" y="134"/>
                  </a:lnTo>
                  <a:lnTo>
                    <a:pt x="131" y="136"/>
                  </a:lnTo>
                  <a:lnTo>
                    <a:pt x="132" y="138"/>
                  </a:lnTo>
                  <a:lnTo>
                    <a:pt x="133" y="136"/>
                  </a:lnTo>
                  <a:lnTo>
                    <a:pt x="137" y="136"/>
                  </a:lnTo>
                  <a:lnTo>
                    <a:pt x="140" y="142"/>
                  </a:lnTo>
                  <a:lnTo>
                    <a:pt x="134" y="141"/>
                  </a:lnTo>
                  <a:lnTo>
                    <a:pt x="134" y="144"/>
                  </a:lnTo>
                  <a:lnTo>
                    <a:pt x="140" y="146"/>
                  </a:lnTo>
                  <a:lnTo>
                    <a:pt x="132" y="147"/>
                  </a:lnTo>
                  <a:lnTo>
                    <a:pt x="132" y="143"/>
                  </a:lnTo>
                  <a:lnTo>
                    <a:pt x="130" y="148"/>
                  </a:lnTo>
                  <a:lnTo>
                    <a:pt x="129" y="146"/>
                  </a:lnTo>
                  <a:lnTo>
                    <a:pt x="127" y="150"/>
                  </a:lnTo>
                  <a:lnTo>
                    <a:pt x="125" y="147"/>
                  </a:lnTo>
                  <a:lnTo>
                    <a:pt x="128" y="147"/>
                  </a:lnTo>
                  <a:lnTo>
                    <a:pt x="125" y="146"/>
                  </a:lnTo>
                  <a:lnTo>
                    <a:pt x="127" y="143"/>
                  </a:lnTo>
                  <a:lnTo>
                    <a:pt x="132" y="142"/>
                  </a:lnTo>
                  <a:lnTo>
                    <a:pt x="129" y="140"/>
                  </a:lnTo>
                  <a:lnTo>
                    <a:pt x="130" y="142"/>
                  </a:lnTo>
                  <a:lnTo>
                    <a:pt x="127" y="142"/>
                  </a:lnTo>
                  <a:lnTo>
                    <a:pt x="127" y="140"/>
                  </a:lnTo>
                  <a:lnTo>
                    <a:pt x="124" y="144"/>
                  </a:lnTo>
                  <a:lnTo>
                    <a:pt x="123" y="143"/>
                  </a:lnTo>
                  <a:lnTo>
                    <a:pt x="124" y="146"/>
                  </a:lnTo>
                  <a:lnTo>
                    <a:pt x="122" y="148"/>
                  </a:lnTo>
                  <a:lnTo>
                    <a:pt x="120" y="143"/>
                  </a:lnTo>
                  <a:lnTo>
                    <a:pt x="115" y="146"/>
                  </a:lnTo>
                  <a:lnTo>
                    <a:pt x="106" y="140"/>
                  </a:lnTo>
                  <a:lnTo>
                    <a:pt x="103" y="142"/>
                  </a:lnTo>
                  <a:lnTo>
                    <a:pt x="105" y="137"/>
                  </a:lnTo>
                  <a:lnTo>
                    <a:pt x="103" y="137"/>
                  </a:lnTo>
                  <a:lnTo>
                    <a:pt x="101" y="142"/>
                  </a:lnTo>
                  <a:lnTo>
                    <a:pt x="97" y="144"/>
                  </a:lnTo>
                  <a:lnTo>
                    <a:pt x="93" y="147"/>
                  </a:lnTo>
                  <a:lnTo>
                    <a:pt x="91" y="144"/>
                  </a:lnTo>
                  <a:lnTo>
                    <a:pt x="95" y="146"/>
                  </a:lnTo>
                  <a:lnTo>
                    <a:pt x="94" y="142"/>
                  </a:lnTo>
                  <a:lnTo>
                    <a:pt x="96" y="142"/>
                  </a:lnTo>
                  <a:lnTo>
                    <a:pt x="96" y="140"/>
                  </a:lnTo>
                  <a:lnTo>
                    <a:pt x="99" y="138"/>
                  </a:lnTo>
                  <a:lnTo>
                    <a:pt x="96" y="134"/>
                  </a:lnTo>
                  <a:lnTo>
                    <a:pt x="94" y="136"/>
                  </a:lnTo>
                  <a:lnTo>
                    <a:pt x="91" y="132"/>
                  </a:lnTo>
                  <a:lnTo>
                    <a:pt x="88" y="136"/>
                  </a:lnTo>
                  <a:lnTo>
                    <a:pt x="87" y="132"/>
                  </a:lnTo>
                  <a:lnTo>
                    <a:pt x="85" y="136"/>
                  </a:lnTo>
                  <a:lnTo>
                    <a:pt x="79" y="131"/>
                  </a:lnTo>
                  <a:lnTo>
                    <a:pt x="79" y="134"/>
                  </a:lnTo>
                  <a:lnTo>
                    <a:pt x="73" y="136"/>
                  </a:lnTo>
                  <a:lnTo>
                    <a:pt x="76" y="130"/>
                  </a:lnTo>
                  <a:lnTo>
                    <a:pt x="70" y="130"/>
                  </a:lnTo>
                  <a:lnTo>
                    <a:pt x="71" y="134"/>
                  </a:lnTo>
                  <a:lnTo>
                    <a:pt x="70" y="135"/>
                  </a:lnTo>
                  <a:lnTo>
                    <a:pt x="67" y="132"/>
                  </a:lnTo>
                  <a:lnTo>
                    <a:pt x="67" y="129"/>
                  </a:lnTo>
                  <a:lnTo>
                    <a:pt x="55" y="130"/>
                  </a:lnTo>
                  <a:lnTo>
                    <a:pt x="51" y="125"/>
                  </a:lnTo>
                  <a:lnTo>
                    <a:pt x="55" y="120"/>
                  </a:lnTo>
                  <a:lnTo>
                    <a:pt x="60" y="119"/>
                  </a:lnTo>
                  <a:lnTo>
                    <a:pt x="63" y="124"/>
                  </a:lnTo>
                  <a:lnTo>
                    <a:pt x="58" y="114"/>
                  </a:lnTo>
                  <a:lnTo>
                    <a:pt x="52" y="115"/>
                  </a:lnTo>
                  <a:lnTo>
                    <a:pt x="48" y="119"/>
                  </a:lnTo>
                  <a:lnTo>
                    <a:pt x="39" y="124"/>
                  </a:lnTo>
                  <a:lnTo>
                    <a:pt x="37" y="120"/>
                  </a:lnTo>
                  <a:lnTo>
                    <a:pt x="35" y="126"/>
                  </a:lnTo>
                  <a:lnTo>
                    <a:pt x="31" y="125"/>
                  </a:lnTo>
                  <a:lnTo>
                    <a:pt x="31" y="123"/>
                  </a:lnTo>
                  <a:lnTo>
                    <a:pt x="34" y="121"/>
                  </a:lnTo>
                  <a:lnTo>
                    <a:pt x="30" y="121"/>
                  </a:lnTo>
                  <a:lnTo>
                    <a:pt x="28" y="125"/>
                  </a:lnTo>
                  <a:lnTo>
                    <a:pt x="24" y="121"/>
                  </a:lnTo>
                  <a:lnTo>
                    <a:pt x="25" y="117"/>
                  </a:lnTo>
                  <a:lnTo>
                    <a:pt x="27" y="120"/>
                  </a:lnTo>
                  <a:lnTo>
                    <a:pt x="28" y="109"/>
                  </a:lnTo>
                  <a:lnTo>
                    <a:pt x="29" y="109"/>
                  </a:lnTo>
                  <a:lnTo>
                    <a:pt x="28" y="108"/>
                  </a:lnTo>
                  <a:lnTo>
                    <a:pt x="24" y="109"/>
                  </a:lnTo>
                  <a:lnTo>
                    <a:pt x="25" y="113"/>
                  </a:lnTo>
                  <a:lnTo>
                    <a:pt x="21" y="117"/>
                  </a:lnTo>
                  <a:lnTo>
                    <a:pt x="19" y="121"/>
                  </a:lnTo>
                  <a:lnTo>
                    <a:pt x="20" y="117"/>
                  </a:lnTo>
                  <a:lnTo>
                    <a:pt x="16" y="119"/>
                  </a:lnTo>
                  <a:lnTo>
                    <a:pt x="12" y="118"/>
                  </a:lnTo>
                  <a:lnTo>
                    <a:pt x="12" y="113"/>
                  </a:lnTo>
                  <a:lnTo>
                    <a:pt x="14" y="113"/>
                  </a:lnTo>
                  <a:lnTo>
                    <a:pt x="13" y="105"/>
                  </a:lnTo>
                  <a:lnTo>
                    <a:pt x="11" y="106"/>
                  </a:lnTo>
                  <a:lnTo>
                    <a:pt x="9" y="108"/>
                  </a:lnTo>
                  <a:lnTo>
                    <a:pt x="10" y="114"/>
                  </a:lnTo>
                  <a:lnTo>
                    <a:pt x="0" y="114"/>
                  </a:lnTo>
                  <a:lnTo>
                    <a:pt x="1" y="112"/>
                  </a:lnTo>
                  <a:lnTo>
                    <a:pt x="4" y="112"/>
                  </a:lnTo>
                  <a:lnTo>
                    <a:pt x="3" y="109"/>
                  </a:lnTo>
                  <a:lnTo>
                    <a:pt x="4" y="108"/>
                  </a:lnTo>
                  <a:lnTo>
                    <a:pt x="7" y="111"/>
                  </a:lnTo>
                  <a:lnTo>
                    <a:pt x="10" y="103"/>
                  </a:lnTo>
                  <a:lnTo>
                    <a:pt x="19" y="103"/>
                  </a:lnTo>
                  <a:lnTo>
                    <a:pt x="16" y="106"/>
                  </a:lnTo>
                  <a:lnTo>
                    <a:pt x="20" y="108"/>
                  </a:lnTo>
                  <a:lnTo>
                    <a:pt x="22" y="107"/>
                  </a:lnTo>
                  <a:lnTo>
                    <a:pt x="22" y="105"/>
                  </a:lnTo>
                  <a:lnTo>
                    <a:pt x="33" y="108"/>
                  </a:lnTo>
                  <a:lnTo>
                    <a:pt x="35" y="105"/>
                  </a:lnTo>
                  <a:lnTo>
                    <a:pt x="33" y="103"/>
                  </a:lnTo>
                  <a:lnTo>
                    <a:pt x="61" y="100"/>
                  </a:lnTo>
                  <a:lnTo>
                    <a:pt x="76" y="106"/>
                  </a:lnTo>
                  <a:lnTo>
                    <a:pt x="71" y="105"/>
                  </a:lnTo>
                  <a:lnTo>
                    <a:pt x="72" y="107"/>
                  </a:lnTo>
                  <a:lnTo>
                    <a:pt x="81" y="111"/>
                  </a:lnTo>
                  <a:lnTo>
                    <a:pt x="80" y="113"/>
                  </a:lnTo>
                  <a:lnTo>
                    <a:pt x="76" y="112"/>
                  </a:lnTo>
                  <a:lnTo>
                    <a:pt x="77" y="114"/>
                  </a:lnTo>
                  <a:lnTo>
                    <a:pt x="74" y="117"/>
                  </a:lnTo>
                  <a:lnTo>
                    <a:pt x="74" y="123"/>
                  </a:lnTo>
                  <a:lnTo>
                    <a:pt x="78" y="124"/>
                  </a:lnTo>
                  <a:lnTo>
                    <a:pt x="77" y="121"/>
                  </a:lnTo>
                  <a:lnTo>
                    <a:pt x="79" y="117"/>
                  </a:lnTo>
                  <a:lnTo>
                    <a:pt x="85" y="121"/>
                  </a:lnTo>
                  <a:lnTo>
                    <a:pt x="84" y="125"/>
                  </a:lnTo>
                  <a:lnTo>
                    <a:pt x="87" y="130"/>
                  </a:lnTo>
                  <a:lnTo>
                    <a:pt x="87" y="126"/>
                  </a:lnTo>
                  <a:lnTo>
                    <a:pt x="89" y="127"/>
                  </a:lnTo>
                  <a:lnTo>
                    <a:pt x="85" y="118"/>
                  </a:lnTo>
                  <a:lnTo>
                    <a:pt x="98" y="109"/>
                  </a:lnTo>
                  <a:lnTo>
                    <a:pt x="116" y="107"/>
                  </a:lnTo>
                  <a:lnTo>
                    <a:pt x="132" y="111"/>
                  </a:lnTo>
                  <a:lnTo>
                    <a:pt x="131" y="111"/>
                  </a:lnTo>
                  <a:lnTo>
                    <a:pt x="132" y="109"/>
                  </a:lnTo>
                  <a:lnTo>
                    <a:pt x="145" y="109"/>
                  </a:lnTo>
                  <a:lnTo>
                    <a:pt x="139" y="111"/>
                  </a:lnTo>
                  <a:lnTo>
                    <a:pt x="141" y="109"/>
                  </a:lnTo>
                  <a:lnTo>
                    <a:pt x="142" y="113"/>
                  </a:lnTo>
                  <a:lnTo>
                    <a:pt x="145" y="118"/>
                  </a:lnTo>
                  <a:lnTo>
                    <a:pt x="149" y="108"/>
                  </a:lnTo>
                  <a:lnTo>
                    <a:pt x="153" y="106"/>
                  </a:lnTo>
                  <a:lnTo>
                    <a:pt x="167" y="101"/>
                  </a:lnTo>
                  <a:lnTo>
                    <a:pt x="172" y="103"/>
                  </a:lnTo>
                  <a:lnTo>
                    <a:pt x="179" y="100"/>
                  </a:lnTo>
                  <a:lnTo>
                    <a:pt x="185" y="101"/>
                  </a:lnTo>
                  <a:lnTo>
                    <a:pt x="183" y="105"/>
                  </a:lnTo>
                  <a:lnTo>
                    <a:pt x="189" y="108"/>
                  </a:lnTo>
                  <a:lnTo>
                    <a:pt x="190" y="106"/>
                  </a:lnTo>
                  <a:lnTo>
                    <a:pt x="189" y="106"/>
                  </a:lnTo>
                  <a:lnTo>
                    <a:pt x="188" y="108"/>
                  </a:lnTo>
                  <a:lnTo>
                    <a:pt x="184" y="106"/>
                  </a:lnTo>
                  <a:lnTo>
                    <a:pt x="188" y="101"/>
                  </a:lnTo>
                  <a:lnTo>
                    <a:pt x="187" y="97"/>
                  </a:lnTo>
                  <a:lnTo>
                    <a:pt x="200" y="83"/>
                  </a:lnTo>
                  <a:lnTo>
                    <a:pt x="208" y="82"/>
                  </a:lnTo>
                  <a:lnTo>
                    <a:pt x="211" y="86"/>
                  </a:lnTo>
                  <a:lnTo>
                    <a:pt x="209" y="80"/>
                  </a:lnTo>
                  <a:lnTo>
                    <a:pt x="207" y="79"/>
                  </a:lnTo>
                  <a:lnTo>
                    <a:pt x="207" y="74"/>
                  </a:lnTo>
                  <a:lnTo>
                    <a:pt x="210" y="72"/>
                  </a:lnTo>
                  <a:lnTo>
                    <a:pt x="221" y="67"/>
                  </a:lnTo>
                  <a:lnTo>
                    <a:pt x="223" y="67"/>
                  </a:lnTo>
                  <a:lnTo>
                    <a:pt x="231" y="67"/>
                  </a:lnTo>
                  <a:lnTo>
                    <a:pt x="228" y="65"/>
                  </a:lnTo>
                  <a:lnTo>
                    <a:pt x="234" y="61"/>
                  </a:lnTo>
                  <a:lnTo>
                    <a:pt x="239" y="59"/>
                  </a:lnTo>
                  <a:lnTo>
                    <a:pt x="244" y="54"/>
                  </a:lnTo>
                  <a:lnTo>
                    <a:pt x="242" y="55"/>
                  </a:lnTo>
                  <a:lnTo>
                    <a:pt x="239" y="58"/>
                  </a:lnTo>
                  <a:lnTo>
                    <a:pt x="231" y="60"/>
                  </a:lnTo>
                  <a:lnTo>
                    <a:pt x="230" y="60"/>
                  </a:lnTo>
                  <a:lnTo>
                    <a:pt x="204" y="54"/>
                  </a:lnTo>
                  <a:lnTo>
                    <a:pt x="202" y="50"/>
                  </a:lnTo>
                  <a:lnTo>
                    <a:pt x="205" y="46"/>
                  </a:lnTo>
                  <a:lnTo>
                    <a:pt x="202" y="41"/>
                  </a:lnTo>
                  <a:lnTo>
                    <a:pt x="208" y="37"/>
                  </a:lnTo>
                  <a:lnTo>
                    <a:pt x="210" y="37"/>
                  </a:lnTo>
                  <a:lnTo>
                    <a:pt x="209" y="35"/>
                  </a:lnTo>
                  <a:lnTo>
                    <a:pt x="215" y="39"/>
                  </a:lnTo>
                  <a:lnTo>
                    <a:pt x="214" y="47"/>
                  </a:lnTo>
                  <a:lnTo>
                    <a:pt x="216" y="46"/>
                  </a:lnTo>
                  <a:lnTo>
                    <a:pt x="217" y="39"/>
                  </a:lnTo>
                  <a:lnTo>
                    <a:pt x="213" y="32"/>
                  </a:lnTo>
                  <a:lnTo>
                    <a:pt x="214" y="27"/>
                  </a:lnTo>
                  <a:lnTo>
                    <a:pt x="211" y="33"/>
                  </a:lnTo>
                  <a:lnTo>
                    <a:pt x="201" y="36"/>
                  </a:lnTo>
                  <a:lnTo>
                    <a:pt x="204" y="32"/>
                  </a:lnTo>
                  <a:lnTo>
                    <a:pt x="205" y="31"/>
                  </a:lnTo>
                  <a:lnTo>
                    <a:pt x="202" y="31"/>
                  </a:lnTo>
                  <a:lnTo>
                    <a:pt x="202" y="33"/>
                  </a:lnTo>
                  <a:lnTo>
                    <a:pt x="198" y="39"/>
                  </a:lnTo>
                  <a:lnTo>
                    <a:pt x="194" y="39"/>
                  </a:lnTo>
                  <a:lnTo>
                    <a:pt x="198" y="38"/>
                  </a:lnTo>
                  <a:lnTo>
                    <a:pt x="198" y="36"/>
                  </a:lnTo>
                  <a:lnTo>
                    <a:pt x="196" y="37"/>
                  </a:lnTo>
                  <a:lnTo>
                    <a:pt x="191" y="50"/>
                  </a:lnTo>
                  <a:lnTo>
                    <a:pt x="187" y="52"/>
                  </a:lnTo>
                  <a:lnTo>
                    <a:pt x="183" y="48"/>
                  </a:lnTo>
                  <a:lnTo>
                    <a:pt x="187" y="29"/>
                  </a:lnTo>
                  <a:lnTo>
                    <a:pt x="184" y="24"/>
                  </a:lnTo>
                  <a:lnTo>
                    <a:pt x="188" y="19"/>
                  </a:lnTo>
                  <a:lnTo>
                    <a:pt x="184" y="18"/>
                  </a:lnTo>
                  <a:lnTo>
                    <a:pt x="183" y="21"/>
                  </a:lnTo>
                  <a:lnTo>
                    <a:pt x="177" y="21"/>
                  </a:lnTo>
                  <a:lnTo>
                    <a:pt x="179" y="17"/>
                  </a:lnTo>
                  <a:lnTo>
                    <a:pt x="175" y="12"/>
                  </a:lnTo>
                  <a:lnTo>
                    <a:pt x="175" y="9"/>
                  </a:lnTo>
                  <a:lnTo>
                    <a:pt x="177" y="9"/>
                  </a:lnTo>
                  <a:lnTo>
                    <a:pt x="179" y="5"/>
                  </a:lnTo>
                  <a:lnTo>
                    <a:pt x="163" y="6"/>
                  </a:lnTo>
                  <a:lnTo>
                    <a:pt x="164" y="3"/>
                  </a:lnTo>
                  <a:lnTo>
                    <a:pt x="154" y="0"/>
                  </a:lnTo>
                  <a:lnTo>
                    <a:pt x="154" y="1"/>
                  </a:lnTo>
                  <a:lnTo>
                    <a:pt x="151" y="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p:cNvSpPr>
            <p:nvPr/>
          </p:nvSpPr>
          <p:spPr bwMode="auto">
            <a:xfrm>
              <a:off x="466" y="3263"/>
              <a:ext cx="7" cy="22"/>
            </a:xfrm>
            <a:custGeom>
              <a:avLst/>
              <a:gdLst/>
              <a:ahLst/>
              <a:cxnLst>
                <a:cxn ang="0">
                  <a:pos x="4" y="18"/>
                </a:cxn>
                <a:cxn ang="0">
                  <a:pos x="1" y="14"/>
                </a:cxn>
                <a:cxn ang="0">
                  <a:pos x="0" y="1"/>
                </a:cxn>
                <a:cxn ang="0">
                  <a:pos x="1" y="0"/>
                </a:cxn>
                <a:cxn ang="0">
                  <a:pos x="6" y="0"/>
                </a:cxn>
                <a:cxn ang="0">
                  <a:pos x="3" y="5"/>
                </a:cxn>
                <a:cxn ang="0">
                  <a:pos x="7" y="16"/>
                </a:cxn>
                <a:cxn ang="0">
                  <a:pos x="7" y="22"/>
                </a:cxn>
                <a:cxn ang="0">
                  <a:pos x="6" y="20"/>
                </a:cxn>
                <a:cxn ang="0">
                  <a:pos x="4" y="18"/>
                </a:cxn>
              </a:cxnLst>
              <a:rect l="0" t="0" r="r" b="b"/>
              <a:pathLst>
                <a:path w="7" h="22">
                  <a:moveTo>
                    <a:pt x="4" y="18"/>
                  </a:moveTo>
                  <a:lnTo>
                    <a:pt x="1" y="14"/>
                  </a:lnTo>
                  <a:lnTo>
                    <a:pt x="0" y="1"/>
                  </a:lnTo>
                  <a:lnTo>
                    <a:pt x="1" y="0"/>
                  </a:lnTo>
                  <a:lnTo>
                    <a:pt x="6" y="0"/>
                  </a:lnTo>
                  <a:lnTo>
                    <a:pt x="3" y="5"/>
                  </a:lnTo>
                  <a:lnTo>
                    <a:pt x="7" y="16"/>
                  </a:lnTo>
                  <a:lnTo>
                    <a:pt x="7" y="22"/>
                  </a:lnTo>
                  <a:lnTo>
                    <a:pt x="6" y="20"/>
                  </a:lnTo>
                  <a:lnTo>
                    <a:pt x="4" y="18"/>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542" y="3367"/>
              <a:ext cx="34" cy="39"/>
            </a:xfrm>
            <a:custGeom>
              <a:avLst/>
              <a:gdLst/>
              <a:ahLst/>
              <a:cxnLst>
                <a:cxn ang="0">
                  <a:pos x="30" y="15"/>
                </a:cxn>
                <a:cxn ang="0">
                  <a:pos x="29" y="18"/>
                </a:cxn>
                <a:cxn ang="0">
                  <a:pos x="34" y="25"/>
                </a:cxn>
                <a:cxn ang="0">
                  <a:pos x="30" y="29"/>
                </a:cxn>
                <a:cxn ang="0">
                  <a:pos x="29" y="32"/>
                </a:cxn>
                <a:cxn ang="0">
                  <a:pos x="26" y="32"/>
                </a:cxn>
                <a:cxn ang="0">
                  <a:pos x="27" y="38"/>
                </a:cxn>
                <a:cxn ang="0">
                  <a:pos x="24" y="39"/>
                </a:cxn>
                <a:cxn ang="0">
                  <a:pos x="12" y="31"/>
                </a:cxn>
                <a:cxn ang="0">
                  <a:pos x="13" y="35"/>
                </a:cxn>
                <a:cxn ang="0">
                  <a:pos x="12" y="37"/>
                </a:cxn>
                <a:cxn ang="0">
                  <a:pos x="1" y="12"/>
                </a:cxn>
                <a:cxn ang="0">
                  <a:pos x="0" y="7"/>
                </a:cxn>
                <a:cxn ang="0">
                  <a:pos x="2" y="0"/>
                </a:cxn>
                <a:cxn ang="0">
                  <a:pos x="13" y="9"/>
                </a:cxn>
                <a:cxn ang="0">
                  <a:pos x="15" y="7"/>
                </a:cxn>
                <a:cxn ang="0">
                  <a:pos x="23" y="9"/>
                </a:cxn>
                <a:cxn ang="0">
                  <a:pos x="24" y="12"/>
                </a:cxn>
                <a:cxn ang="0">
                  <a:pos x="31" y="14"/>
                </a:cxn>
                <a:cxn ang="0">
                  <a:pos x="30" y="15"/>
                </a:cxn>
              </a:cxnLst>
              <a:rect l="0" t="0" r="r" b="b"/>
              <a:pathLst>
                <a:path w="34" h="39">
                  <a:moveTo>
                    <a:pt x="30" y="15"/>
                  </a:moveTo>
                  <a:lnTo>
                    <a:pt x="29" y="18"/>
                  </a:lnTo>
                  <a:lnTo>
                    <a:pt x="34" y="25"/>
                  </a:lnTo>
                  <a:lnTo>
                    <a:pt x="30" y="29"/>
                  </a:lnTo>
                  <a:lnTo>
                    <a:pt x="29" y="32"/>
                  </a:lnTo>
                  <a:lnTo>
                    <a:pt x="26" y="32"/>
                  </a:lnTo>
                  <a:lnTo>
                    <a:pt x="27" y="38"/>
                  </a:lnTo>
                  <a:lnTo>
                    <a:pt x="24" y="39"/>
                  </a:lnTo>
                  <a:lnTo>
                    <a:pt x="12" y="31"/>
                  </a:lnTo>
                  <a:lnTo>
                    <a:pt x="13" y="35"/>
                  </a:lnTo>
                  <a:lnTo>
                    <a:pt x="12" y="37"/>
                  </a:lnTo>
                  <a:lnTo>
                    <a:pt x="1" y="12"/>
                  </a:lnTo>
                  <a:lnTo>
                    <a:pt x="0" y="7"/>
                  </a:lnTo>
                  <a:lnTo>
                    <a:pt x="2" y="0"/>
                  </a:lnTo>
                  <a:lnTo>
                    <a:pt x="13" y="9"/>
                  </a:lnTo>
                  <a:lnTo>
                    <a:pt x="15" y="7"/>
                  </a:lnTo>
                  <a:lnTo>
                    <a:pt x="23" y="9"/>
                  </a:lnTo>
                  <a:lnTo>
                    <a:pt x="24" y="12"/>
                  </a:lnTo>
                  <a:lnTo>
                    <a:pt x="31" y="14"/>
                  </a:lnTo>
                  <a:lnTo>
                    <a:pt x="30" y="15"/>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p:cNvSpPr>
            <p:nvPr/>
          </p:nvSpPr>
          <p:spPr bwMode="auto">
            <a:xfrm>
              <a:off x="413" y="3604"/>
              <a:ext cx="44" cy="34"/>
            </a:xfrm>
            <a:custGeom>
              <a:avLst/>
              <a:gdLst/>
              <a:ahLst/>
              <a:cxnLst>
                <a:cxn ang="0">
                  <a:pos x="14" y="18"/>
                </a:cxn>
                <a:cxn ang="0">
                  <a:pos x="9" y="19"/>
                </a:cxn>
                <a:cxn ang="0">
                  <a:pos x="4" y="17"/>
                </a:cxn>
                <a:cxn ang="0">
                  <a:pos x="0" y="12"/>
                </a:cxn>
                <a:cxn ang="0">
                  <a:pos x="4" y="5"/>
                </a:cxn>
                <a:cxn ang="0">
                  <a:pos x="10" y="6"/>
                </a:cxn>
                <a:cxn ang="0">
                  <a:pos x="22" y="0"/>
                </a:cxn>
                <a:cxn ang="0">
                  <a:pos x="26" y="6"/>
                </a:cxn>
                <a:cxn ang="0">
                  <a:pos x="30" y="5"/>
                </a:cxn>
                <a:cxn ang="0">
                  <a:pos x="40" y="7"/>
                </a:cxn>
                <a:cxn ang="0">
                  <a:pos x="44" y="12"/>
                </a:cxn>
                <a:cxn ang="0">
                  <a:pos x="39" y="25"/>
                </a:cxn>
                <a:cxn ang="0">
                  <a:pos x="42" y="29"/>
                </a:cxn>
                <a:cxn ang="0">
                  <a:pos x="42" y="34"/>
                </a:cxn>
                <a:cxn ang="0">
                  <a:pos x="38" y="25"/>
                </a:cxn>
                <a:cxn ang="0">
                  <a:pos x="34" y="28"/>
                </a:cxn>
                <a:cxn ang="0">
                  <a:pos x="30" y="27"/>
                </a:cxn>
                <a:cxn ang="0">
                  <a:pos x="18" y="17"/>
                </a:cxn>
                <a:cxn ang="0">
                  <a:pos x="14" y="18"/>
                </a:cxn>
              </a:cxnLst>
              <a:rect l="0" t="0" r="r" b="b"/>
              <a:pathLst>
                <a:path w="44" h="34">
                  <a:moveTo>
                    <a:pt x="14" y="18"/>
                  </a:moveTo>
                  <a:lnTo>
                    <a:pt x="9" y="19"/>
                  </a:lnTo>
                  <a:lnTo>
                    <a:pt x="4" y="17"/>
                  </a:lnTo>
                  <a:lnTo>
                    <a:pt x="0" y="12"/>
                  </a:lnTo>
                  <a:lnTo>
                    <a:pt x="4" y="5"/>
                  </a:lnTo>
                  <a:lnTo>
                    <a:pt x="10" y="6"/>
                  </a:lnTo>
                  <a:lnTo>
                    <a:pt x="22" y="0"/>
                  </a:lnTo>
                  <a:lnTo>
                    <a:pt x="26" y="6"/>
                  </a:lnTo>
                  <a:lnTo>
                    <a:pt x="30" y="5"/>
                  </a:lnTo>
                  <a:lnTo>
                    <a:pt x="40" y="7"/>
                  </a:lnTo>
                  <a:lnTo>
                    <a:pt x="44" y="12"/>
                  </a:lnTo>
                  <a:lnTo>
                    <a:pt x="39" y="25"/>
                  </a:lnTo>
                  <a:lnTo>
                    <a:pt x="42" y="29"/>
                  </a:lnTo>
                  <a:lnTo>
                    <a:pt x="42" y="34"/>
                  </a:lnTo>
                  <a:lnTo>
                    <a:pt x="38" y="25"/>
                  </a:lnTo>
                  <a:lnTo>
                    <a:pt x="34" y="28"/>
                  </a:lnTo>
                  <a:lnTo>
                    <a:pt x="30" y="27"/>
                  </a:lnTo>
                  <a:lnTo>
                    <a:pt x="18" y="17"/>
                  </a:lnTo>
                  <a:lnTo>
                    <a:pt x="14" y="18"/>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23" y="3596"/>
              <a:ext cx="51" cy="21"/>
            </a:xfrm>
            <a:custGeom>
              <a:avLst/>
              <a:gdLst/>
              <a:ahLst/>
              <a:cxnLst>
                <a:cxn ang="0">
                  <a:pos x="29" y="20"/>
                </a:cxn>
                <a:cxn ang="0">
                  <a:pos x="29" y="19"/>
                </a:cxn>
                <a:cxn ang="0">
                  <a:pos x="28" y="21"/>
                </a:cxn>
                <a:cxn ang="0">
                  <a:pos x="28" y="17"/>
                </a:cxn>
                <a:cxn ang="0">
                  <a:pos x="25" y="21"/>
                </a:cxn>
                <a:cxn ang="0">
                  <a:pos x="23" y="18"/>
                </a:cxn>
                <a:cxn ang="0">
                  <a:pos x="17" y="15"/>
                </a:cxn>
                <a:cxn ang="0">
                  <a:pos x="5" y="14"/>
                </a:cxn>
                <a:cxn ang="0">
                  <a:pos x="1" y="12"/>
                </a:cxn>
                <a:cxn ang="0">
                  <a:pos x="0" y="7"/>
                </a:cxn>
                <a:cxn ang="0">
                  <a:pos x="5" y="7"/>
                </a:cxn>
                <a:cxn ang="0">
                  <a:pos x="9" y="11"/>
                </a:cxn>
                <a:cxn ang="0">
                  <a:pos x="11" y="8"/>
                </a:cxn>
                <a:cxn ang="0">
                  <a:pos x="13" y="13"/>
                </a:cxn>
                <a:cxn ang="0">
                  <a:pos x="15" y="11"/>
                </a:cxn>
                <a:cxn ang="0">
                  <a:pos x="18" y="13"/>
                </a:cxn>
                <a:cxn ang="0">
                  <a:pos x="19" y="11"/>
                </a:cxn>
                <a:cxn ang="0">
                  <a:pos x="23" y="15"/>
                </a:cxn>
                <a:cxn ang="0">
                  <a:pos x="22" y="9"/>
                </a:cxn>
                <a:cxn ang="0">
                  <a:pos x="26" y="11"/>
                </a:cxn>
                <a:cxn ang="0">
                  <a:pos x="26" y="8"/>
                </a:cxn>
                <a:cxn ang="0">
                  <a:pos x="28" y="7"/>
                </a:cxn>
                <a:cxn ang="0">
                  <a:pos x="30" y="9"/>
                </a:cxn>
                <a:cxn ang="0">
                  <a:pos x="29" y="14"/>
                </a:cxn>
                <a:cxn ang="0">
                  <a:pos x="31" y="11"/>
                </a:cxn>
                <a:cxn ang="0">
                  <a:pos x="34" y="13"/>
                </a:cxn>
                <a:cxn ang="0">
                  <a:pos x="29" y="6"/>
                </a:cxn>
                <a:cxn ang="0">
                  <a:pos x="30" y="0"/>
                </a:cxn>
                <a:cxn ang="0">
                  <a:pos x="43" y="1"/>
                </a:cxn>
                <a:cxn ang="0">
                  <a:pos x="44" y="6"/>
                </a:cxn>
                <a:cxn ang="0">
                  <a:pos x="41" y="7"/>
                </a:cxn>
                <a:cxn ang="0">
                  <a:pos x="39" y="11"/>
                </a:cxn>
                <a:cxn ang="0">
                  <a:pos x="44" y="11"/>
                </a:cxn>
                <a:cxn ang="0">
                  <a:pos x="49" y="8"/>
                </a:cxn>
                <a:cxn ang="0">
                  <a:pos x="47" y="11"/>
                </a:cxn>
                <a:cxn ang="0">
                  <a:pos x="51" y="12"/>
                </a:cxn>
                <a:cxn ang="0">
                  <a:pos x="48" y="14"/>
                </a:cxn>
                <a:cxn ang="0">
                  <a:pos x="49" y="14"/>
                </a:cxn>
                <a:cxn ang="0">
                  <a:pos x="39" y="13"/>
                </a:cxn>
                <a:cxn ang="0">
                  <a:pos x="40" y="14"/>
                </a:cxn>
                <a:cxn ang="0">
                  <a:pos x="37" y="15"/>
                </a:cxn>
                <a:cxn ang="0">
                  <a:pos x="37" y="18"/>
                </a:cxn>
                <a:cxn ang="0">
                  <a:pos x="40" y="17"/>
                </a:cxn>
                <a:cxn ang="0">
                  <a:pos x="40" y="19"/>
                </a:cxn>
                <a:cxn ang="0">
                  <a:pos x="43" y="18"/>
                </a:cxn>
                <a:cxn ang="0">
                  <a:pos x="40" y="21"/>
                </a:cxn>
                <a:cxn ang="0">
                  <a:pos x="35" y="19"/>
                </a:cxn>
                <a:cxn ang="0">
                  <a:pos x="30" y="21"/>
                </a:cxn>
                <a:cxn ang="0">
                  <a:pos x="31" y="18"/>
                </a:cxn>
                <a:cxn ang="0">
                  <a:pos x="29" y="21"/>
                </a:cxn>
                <a:cxn ang="0">
                  <a:pos x="29" y="20"/>
                </a:cxn>
              </a:cxnLst>
              <a:rect l="0" t="0" r="r" b="b"/>
              <a:pathLst>
                <a:path w="51" h="21">
                  <a:moveTo>
                    <a:pt x="29" y="20"/>
                  </a:moveTo>
                  <a:lnTo>
                    <a:pt x="29" y="19"/>
                  </a:lnTo>
                  <a:lnTo>
                    <a:pt x="28" y="21"/>
                  </a:lnTo>
                  <a:lnTo>
                    <a:pt x="28" y="17"/>
                  </a:lnTo>
                  <a:lnTo>
                    <a:pt x="25" y="21"/>
                  </a:lnTo>
                  <a:lnTo>
                    <a:pt x="23" y="18"/>
                  </a:lnTo>
                  <a:lnTo>
                    <a:pt x="17" y="15"/>
                  </a:lnTo>
                  <a:lnTo>
                    <a:pt x="5" y="14"/>
                  </a:lnTo>
                  <a:lnTo>
                    <a:pt x="1" y="12"/>
                  </a:lnTo>
                  <a:lnTo>
                    <a:pt x="0" y="7"/>
                  </a:lnTo>
                  <a:lnTo>
                    <a:pt x="5" y="7"/>
                  </a:lnTo>
                  <a:lnTo>
                    <a:pt x="9" y="11"/>
                  </a:lnTo>
                  <a:lnTo>
                    <a:pt x="11" y="8"/>
                  </a:lnTo>
                  <a:lnTo>
                    <a:pt x="13" y="13"/>
                  </a:lnTo>
                  <a:lnTo>
                    <a:pt x="15" y="11"/>
                  </a:lnTo>
                  <a:lnTo>
                    <a:pt x="18" y="13"/>
                  </a:lnTo>
                  <a:lnTo>
                    <a:pt x="19" y="11"/>
                  </a:lnTo>
                  <a:lnTo>
                    <a:pt x="23" y="15"/>
                  </a:lnTo>
                  <a:lnTo>
                    <a:pt x="22" y="9"/>
                  </a:lnTo>
                  <a:lnTo>
                    <a:pt x="26" y="11"/>
                  </a:lnTo>
                  <a:lnTo>
                    <a:pt x="26" y="8"/>
                  </a:lnTo>
                  <a:lnTo>
                    <a:pt x="28" y="7"/>
                  </a:lnTo>
                  <a:lnTo>
                    <a:pt x="30" y="9"/>
                  </a:lnTo>
                  <a:lnTo>
                    <a:pt x="29" y="14"/>
                  </a:lnTo>
                  <a:lnTo>
                    <a:pt x="31" y="11"/>
                  </a:lnTo>
                  <a:lnTo>
                    <a:pt x="34" y="13"/>
                  </a:lnTo>
                  <a:lnTo>
                    <a:pt x="29" y="6"/>
                  </a:lnTo>
                  <a:lnTo>
                    <a:pt x="30" y="0"/>
                  </a:lnTo>
                  <a:lnTo>
                    <a:pt x="43" y="1"/>
                  </a:lnTo>
                  <a:lnTo>
                    <a:pt x="44" y="6"/>
                  </a:lnTo>
                  <a:lnTo>
                    <a:pt x="41" y="7"/>
                  </a:lnTo>
                  <a:lnTo>
                    <a:pt x="39" y="11"/>
                  </a:lnTo>
                  <a:lnTo>
                    <a:pt x="44" y="11"/>
                  </a:lnTo>
                  <a:lnTo>
                    <a:pt x="49" y="8"/>
                  </a:lnTo>
                  <a:lnTo>
                    <a:pt x="47" y="11"/>
                  </a:lnTo>
                  <a:lnTo>
                    <a:pt x="51" y="12"/>
                  </a:lnTo>
                  <a:lnTo>
                    <a:pt x="48" y="14"/>
                  </a:lnTo>
                  <a:lnTo>
                    <a:pt x="49" y="14"/>
                  </a:lnTo>
                  <a:lnTo>
                    <a:pt x="39" y="13"/>
                  </a:lnTo>
                  <a:lnTo>
                    <a:pt x="40" y="14"/>
                  </a:lnTo>
                  <a:lnTo>
                    <a:pt x="37" y="15"/>
                  </a:lnTo>
                  <a:lnTo>
                    <a:pt x="37" y="18"/>
                  </a:lnTo>
                  <a:lnTo>
                    <a:pt x="40" y="17"/>
                  </a:lnTo>
                  <a:lnTo>
                    <a:pt x="40" y="19"/>
                  </a:lnTo>
                  <a:lnTo>
                    <a:pt x="43" y="18"/>
                  </a:lnTo>
                  <a:lnTo>
                    <a:pt x="40" y="21"/>
                  </a:lnTo>
                  <a:lnTo>
                    <a:pt x="35" y="19"/>
                  </a:lnTo>
                  <a:lnTo>
                    <a:pt x="30" y="21"/>
                  </a:lnTo>
                  <a:lnTo>
                    <a:pt x="31" y="18"/>
                  </a:lnTo>
                  <a:lnTo>
                    <a:pt x="29" y="21"/>
                  </a:lnTo>
                  <a:lnTo>
                    <a:pt x="29" y="20"/>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66" y="3614"/>
              <a:ext cx="6" cy="3"/>
            </a:xfrm>
            <a:custGeom>
              <a:avLst/>
              <a:gdLst/>
              <a:ahLst/>
              <a:cxnLst>
                <a:cxn ang="0">
                  <a:pos x="1" y="2"/>
                </a:cxn>
                <a:cxn ang="0">
                  <a:pos x="1" y="0"/>
                </a:cxn>
                <a:cxn ang="0">
                  <a:pos x="6" y="1"/>
                </a:cxn>
                <a:cxn ang="0">
                  <a:pos x="0" y="3"/>
                </a:cxn>
                <a:cxn ang="0">
                  <a:pos x="1" y="2"/>
                </a:cxn>
              </a:cxnLst>
              <a:rect l="0" t="0" r="r" b="b"/>
              <a:pathLst>
                <a:path w="6" h="3">
                  <a:moveTo>
                    <a:pt x="1" y="2"/>
                  </a:moveTo>
                  <a:lnTo>
                    <a:pt x="1" y="0"/>
                  </a:lnTo>
                  <a:lnTo>
                    <a:pt x="6" y="1"/>
                  </a:lnTo>
                  <a:lnTo>
                    <a:pt x="0" y="3"/>
                  </a:lnTo>
                  <a:lnTo>
                    <a:pt x="1" y="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84" y="3587"/>
              <a:ext cx="47" cy="13"/>
            </a:xfrm>
            <a:custGeom>
              <a:avLst/>
              <a:gdLst/>
              <a:ahLst/>
              <a:cxnLst>
                <a:cxn ang="0">
                  <a:pos x="44" y="11"/>
                </a:cxn>
                <a:cxn ang="0">
                  <a:pos x="41" y="12"/>
                </a:cxn>
                <a:cxn ang="0">
                  <a:pos x="28" y="10"/>
                </a:cxn>
                <a:cxn ang="0">
                  <a:pos x="19" y="13"/>
                </a:cxn>
                <a:cxn ang="0">
                  <a:pos x="0" y="9"/>
                </a:cxn>
                <a:cxn ang="0">
                  <a:pos x="8" y="9"/>
                </a:cxn>
                <a:cxn ang="0">
                  <a:pos x="15" y="6"/>
                </a:cxn>
                <a:cxn ang="0">
                  <a:pos x="17" y="4"/>
                </a:cxn>
                <a:cxn ang="0">
                  <a:pos x="24" y="3"/>
                </a:cxn>
                <a:cxn ang="0">
                  <a:pos x="28" y="7"/>
                </a:cxn>
                <a:cxn ang="0">
                  <a:pos x="30" y="4"/>
                </a:cxn>
                <a:cxn ang="0">
                  <a:pos x="35" y="0"/>
                </a:cxn>
                <a:cxn ang="0">
                  <a:pos x="44" y="4"/>
                </a:cxn>
                <a:cxn ang="0">
                  <a:pos x="47" y="10"/>
                </a:cxn>
                <a:cxn ang="0">
                  <a:pos x="44" y="11"/>
                </a:cxn>
              </a:cxnLst>
              <a:rect l="0" t="0" r="r" b="b"/>
              <a:pathLst>
                <a:path w="47" h="13">
                  <a:moveTo>
                    <a:pt x="44" y="11"/>
                  </a:moveTo>
                  <a:lnTo>
                    <a:pt x="41" y="12"/>
                  </a:lnTo>
                  <a:lnTo>
                    <a:pt x="28" y="10"/>
                  </a:lnTo>
                  <a:lnTo>
                    <a:pt x="19" y="13"/>
                  </a:lnTo>
                  <a:lnTo>
                    <a:pt x="0" y="9"/>
                  </a:lnTo>
                  <a:lnTo>
                    <a:pt x="8" y="9"/>
                  </a:lnTo>
                  <a:lnTo>
                    <a:pt x="15" y="6"/>
                  </a:lnTo>
                  <a:lnTo>
                    <a:pt x="17" y="4"/>
                  </a:lnTo>
                  <a:lnTo>
                    <a:pt x="24" y="3"/>
                  </a:lnTo>
                  <a:lnTo>
                    <a:pt x="28" y="7"/>
                  </a:lnTo>
                  <a:lnTo>
                    <a:pt x="30" y="4"/>
                  </a:lnTo>
                  <a:lnTo>
                    <a:pt x="35" y="0"/>
                  </a:lnTo>
                  <a:lnTo>
                    <a:pt x="44" y="4"/>
                  </a:lnTo>
                  <a:lnTo>
                    <a:pt x="47" y="10"/>
                  </a:lnTo>
                  <a:lnTo>
                    <a:pt x="44" y="11"/>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p:cNvSpPr>
            <p:nvPr/>
          </p:nvSpPr>
          <p:spPr bwMode="auto">
            <a:xfrm>
              <a:off x="146" y="3500"/>
              <a:ext cx="34" cy="22"/>
            </a:xfrm>
            <a:custGeom>
              <a:avLst/>
              <a:gdLst/>
              <a:ahLst/>
              <a:cxnLst>
                <a:cxn ang="0">
                  <a:pos x="34" y="14"/>
                </a:cxn>
                <a:cxn ang="0">
                  <a:pos x="34" y="17"/>
                </a:cxn>
                <a:cxn ang="0">
                  <a:pos x="29" y="20"/>
                </a:cxn>
                <a:cxn ang="0">
                  <a:pos x="27" y="16"/>
                </a:cxn>
                <a:cxn ang="0">
                  <a:pos x="25" y="22"/>
                </a:cxn>
                <a:cxn ang="0">
                  <a:pos x="19" y="16"/>
                </a:cxn>
                <a:cxn ang="0">
                  <a:pos x="19" y="17"/>
                </a:cxn>
                <a:cxn ang="0">
                  <a:pos x="17" y="19"/>
                </a:cxn>
                <a:cxn ang="0">
                  <a:pos x="17" y="15"/>
                </a:cxn>
                <a:cxn ang="0">
                  <a:pos x="16" y="17"/>
                </a:cxn>
                <a:cxn ang="0">
                  <a:pos x="12" y="13"/>
                </a:cxn>
                <a:cxn ang="0">
                  <a:pos x="10" y="14"/>
                </a:cxn>
                <a:cxn ang="0">
                  <a:pos x="0" y="0"/>
                </a:cxn>
                <a:cxn ang="0">
                  <a:pos x="6" y="6"/>
                </a:cxn>
                <a:cxn ang="0">
                  <a:pos x="10" y="5"/>
                </a:cxn>
                <a:cxn ang="0">
                  <a:pos x="16" y="13"/>
                </a:cxn>
                <a:cxn ang="0">
                  <a:pos x="19" y="14"/>
                </a:cxn>
                <a:cxn ang="0">
                  <a:pos x="19" y="11"/>
                </a:cxn>
                <a:cxn ang="0">
                  <a:pos x="27" y="15"/>
                </a:cxn>
                <a:cxn ang="0">
                  <a:pos x="26" y="9"/>
                </a:cxn>
                <a:cxn ang="0">
                  <a:pos x="34" y="10"/>
                </a:cxn>
                <a:cxn ang="0">
                  <a:pos x="34" y="14"/>
                </a:cxn>
              </a:cxnLst>
              <a:rect l="0" t="0" r="r" b="b"/>
              <a:pathLst>
                <a:path w="34" h="22">
                  <a:moveTo>
                    <a:pt x="34" y="14"/>
                  </a:moveTo>
                  <a:lnTo>
                    <a:pt x="34" y="17"/>
                  </a:lnTo>
                  <a:lnTo>
                    <a:pt x="29" y="20"/>
                  </a:lnTo>
                  <a:lnTo>
                    <a:pt x="27" y="16"/>
                  </a:lnTo>
                  <a:lnTo>
                    <a:pt x="25" y="22"/>
                  </a:lnTo>
                  <a:lnTo>
                    <a:pt x="19" y="16"/>
                  </a:lnTo>
                  <a:lnTo>
                    <a:pt x="19" y="17"/>
                  </a:lnTo>
                  <a:lnTo>
                    <a:pt x="17" y="19"/>
                  </a:lnTo>
                  <a:lnTo>
                    <a:pt x="17" y="15"/>
                  </a:lnTo>
                  <a:lnTo>
                    <a:pt x="16" y="17"/>
                  </a:lnTo>
                  <a:lnTo>
                    <a:pt x="12" y="13"/>
                  </a:lnTo>
                  <a:lnTo>
                    <a:pt x="10" y="14"/>
                  </a:lnTo>
                  <a:lnTo>
                    <a:pt x="0" y="0"/>
                  </a:lnTo>
                  <a:lnTo>
                    <a:pt x="6" y="6"/>
                  </a:lnTo>
                  <a:lnTo>
                    <a:pt x="10" y="5"/>
                  </a:lnTo>
                  <a:lnTo>
                    <a:pt x="16" y="13"/>
                  </a:lnTo>
                  <a:lnTo>
                    <a:pt x="19" y="14"/>
                  </a:lnTo>
                  <a:lnTo>
                    <a:pt x="19" y="11"/>
                  </a:lnTo>
                  <a:lnTo>
                    <a:pt x="27" y="15"/>
                  </a:lnTo>
                  <a:lnTo>
                    <a:pt x="26" y="9"/>
                  </a:lnTo>
                  <a:lnTo>
                    <a:pt x="34" y="10"/>
                  </a:lnTo>
                  <a:lnTo>
                    <a:pt x="34" y="14"/>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103" y="3473"/>
              <a:ext cx="20" cy="14"/>
            </a:xfrm>
            <a:custGeom>
              <a:avLst/>
              <a:gdLst/>
              <a:ahLst/>
              <a:cxnLst>
                <a:cxn ang="0">
                  <a:pos x="1" y="6"/>
                </a:cxn>
                <a:cxn ang="0">
                  <a:pos x="2" y="5"/>
                </a:cxn>
                <a:cxn ang="0">
                  <a:pos x="9" y="5"/>
                </a:cxn>
                <a:cxn ang="0">
                  <a:pos x="8" y="1"/>
                </a:cxn>
                <a:cxn ang="0">
                  <a:pos x="11" y="7"/>
                </a:cxn>
                <a:cxn ang="0">
                  <a:pos x="11" y="3"/>
                </a:cxn>
                <a:cxn ang="0">
                  <a:pos x="14" y="5"/>
                </a:cxn>
                <a:cxn ang="0">
                  <a:pos x="16" y="0"/>
                </a:cxn>
                <a:cxn ang="0">
                  <a:pos x="20" y="3"/>
                </a:cxn>
                <a:cxn ang="0">
                  <a:pos x="18" y="6"/>
                </a:cxn>
                <a:cxn ang="0">
                  <a:pos x="15" y="6"/>
                </a:cxn>
                <a:cxn ang="0">
                  <a:pos x="18" y="11"/>
                </a:cxn>
                <a:cxn ang="0">
                  <a:pos x="14" y="14"/>
                </a:cxn>
                <a:cxn ang="0">
                  <a:pos x="14" y="12"/>
                </a:cxn>
                <a:cxn ang="0">
                  <a:pos x="3" y="11"/>
                </a:cxn>
                <a:cxn ang="0">
                  <a:pos x="7" y="6"/>
                </a:cxn>
                <a:cxn ang="0">
                  <a:pos x="0" y="8"/>
                </a:cxn>
                <a:cxn ang="0">
                  <a:pos x="1" y="6"/>
                </a:cxn>
              </a:cxnLst>
              <a:rect l="0" t="0" r="r" b="b"/>
              <a:pathLst>
                <a:path w="20" h="14">
                  <a:moveTo>
                    <a:pt x="1" y="6"/>
                  </a:moveTo>
                  <a:lnTo>
                    <a:pt x="2" y="5"/>
                  </a:lnTo>
                  <a:lnTo>
                    <a:pt x="9" y="5"/>
                  </a:lnTo>
                  <a:lnTo>
                    <a:pt x="8" y="1"/>
                  </a:lnTo>
                  <a:lnTo>
                    <a:pt x="11" y="7"/>
                  </a:lnTo>
                  <a:lnTo>
                    <a:pt x="11" y="3"/>
                  </a:lnTo>
                  <a:lnTo>
                    <a:pt x="14" y="5"/>
                  </a:lnTo>
                  <a:lnTo>
                    <a:pt x="16" y="0"/>
                  </a:lnTo>
                  <a:lnTo>
                    <a:pt x="20" y="3"/>
                  </a:lnTo>
                  <a:lnTo>
                    <a:pt x="18" y="6"/>
                  </a:lnTo>
                  <a:lnTo>
                    <a:pt x="15" y="6"/>
                  </a:lnTo>
                  <a:lnTo>
                    <a:pt x="18" y="11"/>
                  </a:lnTo>
                  <a:lnTo>
                    <a:pt x="14" y="14"/>
                  </a:lnTo>
                  <a:lnTo>
                    <a:pt x="14" y="12"/>
                  </a:lnTo>
                  <a:lnTo>
                    <a:pt x="3" y="11"/>
                  </a:lnTo>
                  <a:lnTo>
                    <a:pt x="7" y="6"/>
                  </a:lnTo>
                  <a:lnTo>
                    <a:pt x="0" y="8"/>
                  </a:lnTo>
                  <a:lnTo>
                    <a:pt x="1" y="6"/>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86" y="3445"/>
              <a:ext cx="15" cy="16"/>
            </a:xfrm>
            <a:custGeom>
              <a:avLst/>
              <a:gdLst/>
              <a:ahLst/>
              <a:cxnLst>
                <a:cxn ang="0">
                  <a:pos x="0" y="12"/>
                </a:cxn>
                <a:cxn ang="0">
                  <a:pos x="0" y="8"/>
                </a:cxn>
                <a:cxn ang="0">
                  <a:pos x="6" y="8"/>
                </a:cxn>
                <a:cxn ang="0">
                  <a:pos x="6" y="0"/>
                </a:cxn>
                <a:cxn ang="0">
                  <a:pos x="11" y="4"/>
                </a:cxn>
                <a:cxn ang="0">
                  <a:pos x="10" y="8"/>
                </a:cxn>
                <a:cxn ang="0">
                  <a:pos x="15" y="13"/>
                </a:cxn>
                <a:cxn ang="0">
                  <a:pos x="9" y="11"/>
                </a:cxn>
                <a:cxn ang="0">
                  <a:pos x="0" y="16"/>
                </a:cxn>
                <a:cxn ang="0">
                  <a:pos x="0" y="12"/>
                </a:cxn>
              </a:cxnLst>
              <a:rect l="0" t="0" r="r" b="b"/>
              <a:pathLst>
                <a:path w="15" h="16">
                  <a:moveTo>
                    <a:pt x="0" y="12"/>
                  </a:moveTo>
                  <a:lnTo>
                    <a:pt x="0" y="8"/>
                  </a:lnTo>
                  <a:lnTo>
                    <a:pt x="6" y="8"/>
                  </a:lnTo>
                  <a:lnTo>
                    <a:pt x="6" y="0"/>
                  </a:lnTo>
                  <a:lnTo>
                    <a:pt x="11" y="4"/>
                  </a:lnTo>
                  <a:lnTo>
                    <a:pt x="10" y="8"/>
                  </a:lnTo>
                  <a:lnTo>
                    <a:pt x="15" y="13"/>
                  </a:lnTo>
                  <a:lnTo>
                    <a:pt x="9" y="11"/>
                  </a:lnTo>
                  <a:lnTo>
                    <a:pt x="0" y="16"/>
                  </a:lnTo>
                  <a:lnTo>
                    <a:pt x="0" y="1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576" y="3180"/>
              <a:ext cx="42" cy="66"/>
            </a:xfrm>
            <a:custGeom>
              <a:avLst/>
              <a:gdLst/>
              <a:ahLst/>
              <a:cxnLst>
                <a:cxn ang="0">
                  <a:pos x="7" y="22"/>
                </a:cxn>
                <a:cxn ang="0">
                  <a:pos x="2" y="20"/>
                </a:cxn>
                <a:cxn ang="0">
                  <a:pos x="0" y="14"/>
                </a:cxn>
                <a:cxn ang="0">
                  <a:pos x="2" y="7"/>
                </a:cxn>
                <a:cxn ang="0">
                  <a:pos x="9" y="5"/>
                </a:cxn>
                <a:cxn ang="0">
                  <a:pos x="13" y="0"/>
                </a:cxn>
                <a:cxn ang="0">
                  <a:pos x="14" y="1"/>
                </a:cxn>
                <a:cxn ang="0">
                  <a:pos x="11" y="5"/>
                </a:cxn>
                <a:cxn ang="0">
                  <a:pos x="13" y="11"/>
                </a:cxn>
                <a:cxn ang="0">
                  <a:pos x="11" y="8"/>
                </a:cxn>
                <a:cxn ang="0">
                  <a:pos x="10" y="9"/>
                </a:cxn>
                <a:cxn ang="0">
                  <a:pos x="10" y="11"/>
                </a:cxn>
                <a:cxn ang="0">
                  <a:pos x="14" y="12"/>
                </a:cxn>
                <a:cxn ang="0">
                  <a:pos x="18" y="20"/>
                </a:cxn>
                <a:cxn ang="0">
                  <a:pos x="25" y="20"/>
                </a:cxn>
                <a:cxn ang="0">
                  <a:pos x="31" y="26"/>
                </a:cxn>
                <a:cxn ang="0">
                  <a:pos x="31" y="32"/>
                </a:cxn>
                <a:cxn ang="0">
                  <a:pos x="30" y="35"/>
                </a:cxn>
                <a:cxn ang="0">
                  <a:pos x="27" y="36"/>
                </a:cxn>
                <a:cxn ang="0">
                  <a:pos x="35" y="55"/>
                </a:cxn>
                <a:cxn ang="0">
                  <a:pos x="42" y="64"/>
                </a:cxn>
                <a:cxn ang="0">
                  <a:pos x="35" y="66"/>
                </a:cxn>
                <a:cxn ang="0">
                  <a:pos x="30" y="58"/>
                </a:cxn>
                <a:cxn ang="0">
                  <a:pos x="17" y="60"/>
                </a:cxn>
                <a:cxn ang="0">
                  <a:pos x="21" y="52"/>
                </a:cxn>
                <a:cxn ang="0">
                  <a:pos x="18" y="48"/>
                </a:cxn>
                <a:cxn ang="0">
                  <a:pos x="19" y="40"/>
                </a:cxn>
                <a:cxn ang="0">
                  <a:pos x="15" y="25"/>
                </a:cxn>
                <a:cxn ang="0">
                  <a:pos x="11" y="22"/>
                </a:cxn>
                <a:cxn ang="0">
                  <a:pos x="7" y="22"/>
                </a:cxn>
              </a:cxnLst>
              <a:rect l="0" t="0" r="r" b="b"/>
              <a:pathLst>
                <a:path w="42" h="66">
                  <a:moveTo>
                    <a:pt x="7" y="22"/>
                  </a:moveTo>
                  <a:lnTo>
                    <a:pt x="2" y="20"/>
                  </a:lnTo>
                  <a:lnTo>
                    <a:pt x="0" y="14"/>
                  </a:lnTo>
                  <a:lnTo>
                    <a:pt x="2" y="7"/>
                  </a:lnTo>
                  <a:lnTo>
                    <a:pt x="9" y="5"/>
                  </a:lnTo>
                  <a:lnTo>
                    <a:pt x="13" y="0"/>
                  </a:lnTo>
                  <a:lnTo>
                    <a:pt x="14" y="1"/>
                  </a:lnTo>
                  <a:lnTo>
                    <a:pt x="11" y="5"/>
                  </a:lnTo>
                  <a:lnTo>
                    <a:pt x="13" y="11"/>
                  </a:lnTo>
                  <a:lnTo>
                    <a:pt x="11" y="8"/>
                  </a:lnTo>
                  <a:lnTo>
                    <a:pt x="10" y="9"/>
                  </a:lnTo>
                  <a:lnTo>
                    <a:pt x="10" y="11"/>
                  </a:lnTo>
                  <a:lnTo>
                    <a:pt x="14" y="12"/>
                  </a:lnTo>
                  <a:lnTo>
                    <a:pt x="18" y="20"/>
                  </a:lnTo>
                  <a:lnTo>
                    <a:pt x="25" y="20"/>
                  </a:lnTo>
                  <a:lnTo>
                    <a:pt x="31" y="26"/>
                  </a:lnTo>
                  <a:lnTo>
                    <a:pt x="31" y="32"/>
                  </a:lnTo>
                  <a:lnTo>
                    <a:pt x="30" y="35"/>
                  </a:lnTo>
                  <a:lnTo>
                    <a:pt x="27" y="36"/>
                  </a:lnTo>
                  <a:lnTo>
                    <a:pt x="35" y="55"/>
                  </a:lnTo>
                  <a:lnTo>
                    <a:pt x="42" y="64"/>
                  </a:lnTo>
                  <a:lnTo>
                    <a:pt x="35" y="66"/>
                  </a:lnTo>
                  <a:lnTo>
                    <a:pt x="30" y="58"/>
                  </a:lnTo>
                  <a:lnTo>
                    <a:pt x="17" y="60"/>
                  </a:lnTo>
                  <a:lnTo>
                    <a:pt x="21" y="52"/>
                  </a:lnTo>
                  <a:lnTo>
                    <a:pt x="18" y="48"/>
                  </a:lnTo>
                  <a:lnTo>
                    <a:pt x="19" y="40"/>
                  </a:lnTo>
                  <a:lnTo>
                    <a:pt x="15" y="25"/>
                  </a:lnTo>
                  <a:lnTo>
                    <a:pt x="11" y="22"/>
                  </a:lnTo>
                  <a:lnTo>
                    <a:pt x="7" y="2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913" y="3650"/>
              <a:ext cx="13" cy="10"/>
            </a:xfrm>
            <a:custGeom>
              <a:avLst/>
              <a:gdLst/>
              <a:ahLst/>
              <a:cxnLst>
                <a:cxn ang="0">
                  <a:pos x="7" y="10"/>
                </a:cxn>
                <a:cxn ang="0">
                  <a:pos x="0" y="10"/>
                </a:cxn>
                <a:cxn ang="0">
                  <a:pos x="0" y="6"/>
                </a:cxn>
                <a:cxn ang="0">
                  <a:pos x="5" y="6"/>
                </a:cxn>
                <a:cxn ang="0">
                  <a:pos x="0" y="2"/>
                </a:cxn>
                <a:cxn ang="0">
                  <a:pos x="6" y="0"/>
                </a:cxn>
                <a:cxn ang="0">
                  <a:pos x="13" y="10"/>
                </a:cxn>
                <a:cxn ang="0">
                  <a:pos x="7" y="10"/>
                </a:cxn>
              </a:cxnLst>
              <a:rect l="0" t="0" r="r" b="b"/>
              <a:pathLst>
                <a:path w="13" h="10">
                  <a:moveTo>
                    <a:pt x="7" y="10"/>
                  </a:moveTo>
                  <a:lnTo>
                    <a:pt x="0" y="10"/>
                  </a:lnTo>
                  <a:lnTo>
                    <a:pt x="0" y="6"/>
                  </a:lnTo>
                  <a:lnTo>
                    <a:pt x="5" y="6"/>
                  </a:lnTo>
                  <a:lnTo>
                    <a:pt x="0" y="2"/>
                  </a:lnTo>
                  <a:lnTo>
                    <a:pt x="6" y="0"/>
                  </a:lnTo>
                  <a:lnTo>
                    <a:pt x="13" y="10"/>
                  </a:lnTo>
                  <a:lnTo>
                    <a:pt x="7" y="10"/>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878" y="3648"/>
              <a:ext cx="30" cy="16"/>
            </a:xfrm>
            <a:custGeom>
              <a:avLst/>
              <a:gdLst/>
              <a:ahLst/>
              <a:cxnLst>
                <a:cxn ang="0">
                  <a:pos x="25" y="7"/>
                </a:cxn>
                <a:cxn ang="0">
                  <a:pos x="21" y="8"/>
                </a:cxn>
                <a:cxn ang="0">
                  <a:pos x="16" y="10"/>
                </a:cxn>
                <a:cxn ang="0">
                  <a:pos x="15" y="13"/>
                </a:cxn>
                <a:cxn ang="0">
                  <a:pos x="12" y="13"/>
                </a:cxn>
                <a:cxn ang="0">
                  <a:pos x="11" y="16"/>
                </a:cxn>
                <a:cxn ang="0">
                  <a:pos x="0" y="14"/>
                </a:cxn>
                <a:cxn ang="0">
                  <a:pos x="6" y="12"/>
                </a:cxn>
                <a:cxn ang="0">
                  <a:pos x="5" y="9"/>
                </a:cxn>
                <a:cxn ang="0">
                  <a:pos x="9" y="9"/>
                </a:cxn>
                <a:cxn ang="0">
                  <a:pos x="9" y="8"/>
                </a:cxn>
                <a:cxn ang="0">
                  <a:pos x="24" y="4"/>
                </a:cxn>
                <a:cxn ang="0">
                  <a:pos x="26" y="0"/>
                </a:cxn>
                <a:cxn ang="0">
                  <a:pos x="30" y="2"/>
                </a:cxn>
                <a:cxn ang="0">
                  <a:pos x="26" y="4"/>
                </a:cxn>
                <a:cxn ang="0">
                  <a:pos x="30" y="6"/>
                </a:cxn>
                <a:cxn ang="0">
                  <a:pos x="25" y="7"/>
                </a:cxn>
              </a:cxnLst>
              <a:rect l="0" t="0" r="r" b="b"/>
              <a:pathLst>
                <a:path w="30" h="16">
                  <a:moveTo>
                    <a:pt x="25" y="7"/>
                  </a:moveTo>
                  <a:lnTo>
                    <a:pt x="21" y="8"/>
                  </a:lnTo>
                  <a:lnTo>
                    <a:pt x="16" y="10"/>
                  </a:lnTo>
                  <a:lnTo>
                    <a:pt x="15" y="13"/>
                  </a:lnTo>
                  <a:lnTo>
                    <a:pt x="12" y="13"/>
                  </a:lnTo>
                  <a:lnTo>
                    <a:pt x="11" y="16"/>
                  </a:lnTo>
                  <a:lnTo>
                    <a:pt x="0" y="14"/>
                  </a:lnTo>
                  <a:lnTo>
                    <a:pt x="6" y="12"/>
                  </a:lnTo>
                  <a:lnTo>
                    <a:pt x="5" y="9"/>
                  </a:lnTo>
                  <a:lnTo>
                    <a:pt x="9" y="9"/>
                  </a:lnTo>
                  <a:lnTo>
                    <a:pt x="9" y="8"/>
                  </a:lnTo>
                  <a:lnTo>
                    <a:pt x="24" y="4"/>
                  </a:lnTo>
                  <a:lnTo>
                    <a:pt x="26" y="0"/>
                  </a:lnTo>
                  <a:lnTo>
                    <a:pt x="30" y="2"/>
                  </a:lnTo>
                  <a:lnTo>
                    <a:pt x="26" y="4"/>
                  </a:lnTo>
                  <a:lnTo>
                    <a:pt x="30" y="6"/>
                  </a:lnTo>
                  <a:lnTo>
                    <a:pt x="25" y="7"/>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737" y="3652"/>
              <a:ext cx="28" cy="21"/>
            </a:xfrm>
            <a:custGeom>
              <a:avLst/>
              <a:gdLst/>
              <a:ahLst/>
              <a:cxnLst>
                <a:cxn ang="0">
                  <a:pos x="25" y="15"/>
                </a:cxn>
                <a:cxn ang="0">
                  <a:pos x="23" y="17"/>
                </a:cxn>
                <a:cxn ang="0">
                  <a:pos x="28" y="15"/>
                </a:cxn>
                <a:cxn ang="0">
                  <a:pos x="27" y="17"/>
                </a:cxn>
                <a:cxn ang="0">
                  <a:pos x="23" y="21"/>
                </a:cxn>
                <a:cxn ang="0">
                  <a:pos x="20" y="18"/>
                </a:cxn>
                <a:cxn ang="0">
                  <a:pos x="21" y="14"/>
                </a:cxn>
                <a:cxn ang="0">
                  <a:pos x="19" y="14"/>
                </a:cxn>
                <a:cxn ang="0">
                  <a:pos x="19" y="16"/>
                </a:cxn>
                <a:cxn ang="0">
                  <a:pos x="18" y="15"/>
                </a:cxn>
                <a:cxn ang="0">
                  <a:pos x="18" y="20"/>
                </a:cxn>
                <a:cxn ang="0">
                  <a:pos x="11" y="17"/>
                </a:cxn>
                <a:cxn ang="0">
                  <a:pos x="15" y="12"/>
                </a:cxn>
                <a:cxn ang="0">
                  <a:pos x="10" y="16"/>
                </a:cxn>
                <a:cxn ang="0">
                  <a:pos x="7" y="15"/>
                </a:cxn>
                <a:cxn ang="0">
                  <a:pos x="4" y="17"/>
                </a:cxn>
                <a:cxn ang="0">
                  <a:pos x="0" y="4"/>
                </a:cxn>
                <a:cxn ang="0">
                  <a:pos x="2" y="3"/>
                </a:cxn>
                <a:cxn ang="0">
                  <a:pos x="7" y="9"/>
                </a:cxn>
                <a:cxn ang="0">
                  <a:pos x="6" y="3"/>
                </a:cxn>
                <a:cxn ang="0">
                  <a:pos x="8" y="2"/>
                </a:cxn>
                <a:cxn ang="0">
                  <a:pos x="11" y="8"/>
                </a:cxn>
                <a:cxn ang="0">
                  <a:pos x="15" y="3"/>
                </a:cxn>
                <a:cxn ang="0">
                  <a:pos x="13" y="0"/>
                </a:cxn>
                <a:cxn ang="0">
                  <a:pos x="17" y="2"/>
                </a:cxn>
                <a:cxn ang="0">
                  <a:pos x="19" y="0"/>
                </a:cxn>
                <a:cxn ang="0">
                  <a:pos x="21" y="3"/>
                </a:cxn>
                <a:cxn ang="0">
                  <a:pos x="20" y="4"/>
                </a:cxn>
                <a:cxn ang="0">
                  <a:pos x="20" y="10"/>
                </a:cxn>
                <a:cxn ang="0">
                  <a:pos x="24" y="6"/>
                </a:cxn>
                <a:cxn ang="0">
                  <a:pos x="27" y="12"/>
                </a:cxn>
                <a:cxn ang="0">
                  <a:pos x="25" y="15"/>
                </a:cxn>
              </a:cxnLst>
              <a:rect l="0" t="0" r="r" b="b"/>
              <a:pathLst>
                <a:path w="28" h="21">
                  <a:moveTo>
                    <a:pt x="25" y="15"/>
                  </a:moveTo>
                  <a:lnTo>
                    <a:pt x="23" y="17"/>
                  </a:lnTo>
                  <a:lnTo>
                    <a:pt x="28" y="15"/>
                  </a:lnTo>
                  <a:lnTo>
                    <a:pt x="27" y="17"/>
                  </a:lnTo>
                  <a:lnTo>
                    <a:pt x="23" y="21"/>
                  </a:lnTo>
                  <a:lnTo>
                    <a:pt x="20" y="18"/>
                  </a:lnTo>
                  <a:lnTo>
                    <a:pt x="21" y="14"/>
                  </a:lnTo>
                  <a:lnTo>
                    <a:pt x="19" y="14"/>
                  </a:lnTo>
                  <a:lnTo>
                    <a:pt x="19" y="16"/>
                  </a:lnTo>
                  <a:lnTo>
                    <a:pt x="18" y="15"/>
                  </a:lnTo>
                  <a:lnTo>
                    <a:pt x="18" y="20"/>
                  </a:lnTo>
                  <a:lnTo>
                    <a:pt x="11" y="17"/>
                  </a:lnTo>
                  <a:lnTo>
                    <a:pt x="15" y="12"/>
                  </a:lnTo>
                  <a:lnTo>
                    <a:pt x="10" y="16"/>
                  </a:lnTo>
                  <a:lnTo>
                    <a:pt x="7" y="15"/>
                  </a:lnTo>
                  <a:lnTo>
                    <a:pt x="4" y="17"/>
                  </a:lnTo>
                  <a:lnTo>
                    <a:pt x="0" y="4"/>
                  </a:lnTo>
                  <a:lnTo>
                    <a:pt x="2" y="3"/>
                  </a:lnTo>
                  <a:lnTo>
                    <a:pt x="7" y="9"/>
                  </a:lnTo>
                  <a:lnTo>
                    <a:pt x="6" y="3"/>
                  </a:lnTo>
                  <a:lnTo>
                    <a:pt x="8" y="2"/>
                  </a:lnTo>
                  <a:lnTo>
                    <a:pt x="11" y="8"/>
                  </a:lnTo>
                  <a:lnTo>
                    <a:pt x="15" y="3"/>
                  </a:lnTo>
                  <a:lnTo>
                    <a:pt x="13" y="0"/>
                  </a:lnTo>
                  <a:lnTo>
                    <a:pt x="17" y="2"/>
                  </a:lnTo>
                  <a:lnTo>
                    <a:pt x="19" y="0"/>
                  </a:lnTo>
                  <a:lnTo>
                    <a:pt x="21" y="3"/>
                  </a:lnTo>
                  <a:lnTo>
                    <a:pt x="20" y="4"/>
                  </a:lnTo>
                  <a:lnTo>
                    <a:pt x="20" y="10"/>
                  </a:lnTo>
                  <a:lnTo>
                    <a:pt x="24" y="6"/>
                  </a:lnTo>
                  <a:lnTo>
                    <a:pt x="27" y="12"/>
                  </a:lnTo>
                  <a:lnTo>
                    <a:pt x="25" y="15"/>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92" y="3863"/>
              <a:ext cx="30" cy="65"/>
            </a:xfrm>
            <a:custGeom>
              <a:avLst/>
              <a:gdLst/>
              <a:ahLst/>
              <a:cxnLst>
                <a:cxn ang="0">
                  <a:pos x="17" y="57"/>
                </a:cxn>
                <a:cxn ang="0">
                  <a:pos x="16" y="53"/>
                </a:cxn>
                <a:cxn ang="0">
                  <a:pos x="16" y="61"/>
                </a:cxn>
                <a:cxn ang="0">
                  <a:pos x="7" y="65"/>
                </a:cxn>
                <a:cxn ang="0">
                  <a:pos x="0" y="65"/>
                </a:cxn>
                <a:cxn ang="0">
                  <a:pos x="3" y="59"/>
                </a:cxn>
                <a:cxn ang="0">
                  <a:pos x="3" y="57"/>
                </a:cxn>
                <a:cxn ang="0">
                  <a:pos x="6" y="57"/>
                </a:cxn>
                <a:cxn ang="0">
                  <a:pos x="5" y="55"/>
                </a:cxn>
                <a:cxn ang="0">
                  <a:pos x="8" y="53"/>
                </a:cxn>
                <a:cxn ang="0">
                  <a:pos x="8" y="50"/>
                </a:cxn>
                <a:cxn ang="0">
                  <a:pos x="12" y="55"/>
                </a:cxn>
                <a:cxn ang="0">
                  <a:pos x="13" y="52"/>
                </a:cxn>
                <a:cxn ang="0">
                  <a:pos x="9" y="50"/>
                </a:cxn>
                <a:cxn ang="0">
                  <a:pos x="9" y="45"/>
                </a:cxn>
                <a:cxn ang="0">
                  <a:pos x="15" y="45"/>
                </a:cxn>
                <a:cxn ang="0">
                  <a:pos x="9" y="44"/>
                </a:cxn>
                <a:cxn ang="0">
                  <a:pos x="9" y="39"/>
                </a:cxn>
                <a:cxn ang="0">
                  <a:pos x="14" y="18"/>
                </a:cxn>
                <a:cxn ang="0">
                  <a:pos x="18" y="12"/>
                </a:cxn>
                <a:cxn ang="0">
                  <a:pos x="16" y="16"/>
                </a:cxn>
                <a:cxn ang="0">
                  <a:pos x="15" y="10"/>
                </a:cxn>
                <a:cxn ang="0">
                  <a:pos x="16" y="9"/>
                </a:cxn>
                <a:cxn ang="0">
                  <a:pos x="15" y="6"/>
                </a:cxn>
                <a:cxn ang="0">
                  <a:pos x="17" y="0"/>
                </a:cxn>
                <a:cxn ang="0">
                  <a:pos x="20" y="6"/>
                </a:cxn>
                <a:cxn ang="0">
                  <a:pos x="18" y="14"/>
                </a:cxn>
                <a:cxn ang="0">
                  <a:pos x="30" y="20"/>
                </a:cxn>
                <a:cxn ang="0">
                  <a:pos x="29" y="22"/>
                </a:cxn>
                <a:cxn ang="0">
                  <a:pos x="30" y="38"/>
                </a:cxn>
                <a:cxn ang="0">
                  <a:pos x="27" y="44"/>
                </a:cxn>
                <a:cxn ang="0">
                  <a:pos x="29" y="47"/>
                </a:cxn>
                <a:cxn ang="0">
                  <a:pos x="26" y="42"/>
                </a:cxn>
                <a:cxn ang="0">
                  <a:pos x="26" y="24"/>
                </a:cxn>
                <a:cxn ang="0">
                  <a:pos x="27" y="27"/>
                </a:cxn>
                <a:cxn ang="0">
                  <a:pos x="25" y="21"/>
                </a:cxn>
                <a:cxn ang="0">
                  <a:pos x="25" y="24"/>
                </a:cxn>
                <a:cxn ang="0">
                  <a:pos x="24" y="23"/>
                </a:cxn>
                <a:cxn ang="0">
                  <a:pos x="25" y="27"/>
                </a:cxn>
                <a:cxn ang="0">
                  <a:pos x="24" y="26"/>
                </a:cxn>
                <a:cxn ang="0">
                  <a:pos x="22" y="33"/>
                </a:cxn>
                <a:cxn ang="0">
                  <a:pos x="23" y="32"/>
                </a:cxn>
                <a:cxn ang="0">
                  <a:pos x="24" y="41"/>
                </a:cxn>
                <a:cxn ang="0">
                  <a:pos x="23" y="42"/>
                </a:cxn>
                <a:cxn ang="0">
                  <a:pos x="25" y="45"/>
                </a:cxn>
                <a:cxn ang="0">
                  <a:pos x="24" y="53"/>
                </a:cxn>
                <a:cxn ang="0">
                  <a:pos x="21" y="50"/>
                </a:cxn>
                <a:cxn ang="0">
                  <a:pos x="21" y="51"/>
                </a:cxn>
                <a:cxn ang="0">
                  <a:pos x="20" y="51"/>
                </a:cxn>
                <a:cxn ang="0">
                  <a:pos x="22" y="53"/>
                </a:cxn>
                <a:cxn ang="0">
                  <a:pos x="21" y="55"/>
                </a:cxn>
                <a:cxn ang="0">
                  <a:pos x="23" y="55"/>
                </a:cxn>
                <a:cxn ang="0">
                  <a:pos x="22" y="58"/>
                </a:cxn>
                <a:cxn ang="0">
                  <a:pos x="20" y="59"/>
                </a:cxn>
                <a:cxn ang="0">
                  <a:pos x="17" y="57"/>
                </a:cxn>
              </a:cxnLst>
              <a:rect l="0" t="0" r="r" b="b"/>
              <a:pathLst>
                <a:path w="30" h="65">
                  <a:moveTo>
                    <a:pt x="17" y="57"/>
                  </a:moveTo>
                  <a:lnTo>
                    <a:pt x="16" y="53"/>
                  </a:lnTo>
                  <a:lnTo>
                    <a:pt x="16" y="61"/>
                  </a:lnTo>
                  <a:lnTo>
                    <a:pt x="7" y="65"/>
                  </a:lnTo>
                  <a:lnTo>
                    <a:pt x="0" y="65"/>
                  </a:lnTo>
                  <a:lnTo>
                    <a:pt x="3" y="59"/>
                  </a:lnTo>
                  <a:lnTo>
                    <a:pt x="3" y="57"/>
                  </a:lnTo>
                  <a:lnTo>
                    <a:pt x="6" y="57"/>
                  </a:lnTo>
                  <a:lnTo>
                    <a:pt x="5" y="55"/>
                  </a:lnTo>
                  <a:lnTo>
                    <a:pt x="8" y="53"/>
                  </a:lnTo>
                  <a:lnTo>
                    <a:pt x="8" y="50"/>
                  </a:lnTo>
                  <a:lnTo>
                    <a:pt x="12" y="55"/>
                  </a:lnTo>
                  <a:lnTo>
                    <a:pt x="13" y="52"/>
                  </a:lnTo>
                  <a:lnTo>
                    <a:pt x="9" y="50"/>
                  </a:lnTo>
                  <a:lnTo>
                    <a:pt x="9" y="45"/>
                  </a:lnTo>
                  <a:lnTo>
                    <a:pt x="15" y="45"/>
                  </a:lnTo>
                  <a:lnTo>
                    <a:pt x="9" y="44"/>
                  </a:lnTo>
                  <a:lnTo>
                    <a:pt x="9" y="39"/>
                  </a:lnTo>
                  <a:lnTo>
                    <a:pt x="14" y="18"/>
                  </a:lnTo>
                  <a:lnTo>
                    <a:pt x="18" y="12"/>
                  </a:lnTo>
                  <a:lnTo>
                    <a:pt x="16" y="16"/>
                  </a:lnTo>
                  <a:lnTo>
                    <a:pt x="15" y="10"/>
                  </a:lnTo>
                  <a:lnTo>
                    <a:pt x="16" y="9"/>
                  </a:lnTo>
                  <a:lnTo>
                    <a:pt x="15" y="6"/>
                  </a:lnTo>
                  <a:lnTo>
                    <a:pt x="17" y="0"/>
                  </a:lnTo>
                  <a:lnTo>
                    <a:pt x="20" y="6"/>
                  </a:lnTo>
                  <a:lnTo>
                    <a:pt x="18" y="14"/>
                  </a:lnTo>
                  <a:lnTo>
                    <a:pt x="30" y="20"/>
                  </a:lnTo>
                  <a:lnTo>
                    <a:pt x="29" y="22"/>
                  </a:lnTo>
                  <a:lnTo>
                    <a:pt x="30" y="38"/>
                  </a:lnTo>
                  <a:lnTo>
                    <a:pt x="27" y="44"/>
                  </a:lnTo>
                  <a:lnTo>
                    <a:pt x="29" y="47"/>
                  </a:lnTo>
                  <a:lnTo>
                    <a:pt x="26" y="42"/>
                  </a:lnTo>
                  <a:lnTo>
                    <a:pt x="26" y="24"/>
                  </a:lnTo>
                  <a:lnTo>
                    <a:pt x="27" y="27"/>
                  </a:lnTo>
                  <a:lnTo>
                    <a:pt x="25" y="21"/>
                  </a:lnTo>
                  <a:lnTo>
                    <a:pt x="25" y="24"/>
                  </a:lnTo>
                  <a:lnTo>
                    <a:pt x="24" y="23"/>
                  </a:lnTo>
                  <a:lnTo>
                    <a:pt x="25" y="27"/>
                  </a:lnTo>
                  <a:lnTo>
                    <a:pt x="24" y="26"/>
                  </a:lnTo>
                  <a:lnTo>
                    <a:pt x="22" y="33"/>
                  </a:lnTo>
                  <a:lnTo>
                    <a:pt x="23" y="32"/>
                  </a:lnTo>
                  <a:lnTo>
                    <a:pt x="24" y="41"/>
                  </a:lnTo>
                  <a:lnTo>
                    <a:pt x="23" y="42"/>
                  </a:lnTo>
                  <a:lnTo>
                    <a:pt x="25" y="45"/>
                  </a:lnTo>
                  <a:lnTo>
                    <a:pt x="24" y="53"/>
                  </a:lnTo>
                  <a:lnTo>
                    <a:pt x="21" y="50"/>
                  </a:lnTo>
                  <a:lnTo>
                    <a:pt x="21" y="51"/>
                  </a:lnTo>
                  <a:lnTo>
                    <a:pt x="20" y="51"/>
                  </a:lnTo>
                  <a:lnTo>
                    <a:pt x="22" y="53"/>
                  </a:lnTo>
                  <a:lnTo>
                    <a:pt x="21" y="55"/>
                  </a:lnTo>
                  <a:lnTo>
                    <a:pt x="23" y="55"/>
                  </a:lnTo>
                  <a:lnTo>
                    <a:pt x="22" y="58"/>
                  </a:lnTo>
                  <a:lnTo>
                    <a:pt x="20" y="59"/>
                  </a:lnTo>
                  <a:lnTo>
                    <a:pt x="17" y="57"/>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114" y="3870"/>
              <a:ext cx="7" cy="10"/>
            </a:xfrm>
            <a:custGeom>
              <a:avLst/>
              <a:gdLst/>
              <a:ahLst/>
              <a:cxnLst>
                <a:cxn ang="0">
                  <a:pos x="5" y="5"/>
                </a:cxn>
                <a:cxn ang="0">
                  <a:pos x="7" y="10"/>
                </a:cxn>
                <a:cxn ang="0">
                  <a:pos x="0" y="4"/>
                </a:cxn>
                <a:cxn ang="0">
                  <a:pos x="0" y="0"/>
                </a:cxn>
                <a:cxn ang="0">
                  <a:pos x="3" y="0"/>
                </a:cxn>
                <a:cxn ang="0">
                  <a:pos x="5" y="5"/>
                </a:cxn>
              </a:cxnLst>
              <a:rect l="0" t="0" r="r" b="b"/>
              <a:pathLst>
                <a:path w="7" h="10">
                  <a:moveTo>
                    <a:pt x="5" y="5"/>
                  </a:moveTo>
                  <a:lnTo>
                    <a:pt x="7" y="10"/>
                  </a:lnTo>
                  <a:lnTo>
                    <a:pt x="0" y="4"/>
                  </a:lnTo>
                  <a:lnTo>
                    <a:pt x="0" y="0"/>
                  </a:lnTo>
                  <a:lnTo>
                    <a:pt x="3" y="0"/>
                  </a:lnTo>
                  <a:lnTo>
                    <a:pt x="5" y="5"/>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069" y="3858"/>
              <a:ext cx="35" cy="47"/>
            </a:xfrm>
            <a:custGeom>
              <a:avLst/>
              <a:gdLst/>
              <a:ahLst/>
              <a:cxnLst>
                <a:cxn ang="0">
                  <a:pos x="18" y="22"/>
                </a:cxn>
                <a:cxn ang="0">
                  <a:pos x="21" y="28"/>
                </a:cxn>
                <a:cxn ang="0">
                  <a:pos x="21" y="31"/>
                </a:cxn>
                <a:cxn ang="0">
                  <a:pos x="20" y="32"/>
                </a:cxn>
                <a:cxn ang="0">
                  <a:pos x="30" y="35"/>
                </a:cxn>
                <a:cxn ang="0">
                  <a:pos x="27" y="47"/>
                </a:cxn>
                <a:cxn ang="0">
                  <a:pos x="22" y="47"/>
                </a:cxn>
                <a:cxn ang="0">
                  <a:pos x="11" y="26"/>
                </a:cxn>
                <a:cxn ang="0">
                  <a:pos x="12" y="31"/>
                </a:cxn>
                <a:cxn ang="0">
                  <a:pos x="9" y="31"/>
                </a:cxn>
                <a:cxn ang="0">
                  <a:pos x="13" y="35"/>
                </a:cxn>
                <a:cxn ang="0">
                  <a:pos x="10" y="37"/>
                </a:cxn>
                <a:cxn ang="0">
                  <a:pos x="12" y="38"/>
                </a:cxn>
                <a:cxn ang="0">
                  <a:pos x="11" y="41"/>
                </a:cxn>
                <a:cxn ang="0">
                  <a:pos x="6" y="44"/>
                </a:cxn>
                <a:cxn ang="0">
                  <a:pos x="3" y="41"/>
                </a:cxn>
                <a:cxn ang="0">
                  <a:pos x="2" y="34"/>
                </a:cxn>
                <a:cxn ang="0">
                  <a:pos x="5" y="40"/>
                </a:cxn>
                <a:cxn ang="0">
                  <a:pos x="2" y="31"/>
                </a:cxn>
                <a:cxn ang="0">
                  <a:pos x="5" y="31"/>
                </a:cxn>
                <a:cxn ang="0">
                  <a:pos x="2" y="28"/>
                </a:cxn>
                <a:cxn ang="0">
                  <a:pos x="3" y="26"/>
                </a:cxn>
                <a:cxn ang="0">
                  <a:pos x="3" y="20"/>
                </a:cxn>
                <a:cxn ang="0">
                  <a:pos x="0" y="17"/>
                </a:cxn>
                <a:cxn ang="0">
                  <a:pos x="0" y="16"/>
                </a:cxn>
                <a:cxn ang="0">
                  <a:pos x="4" y="10"/>
                </a:cxn>
                <a:cxn ang="0">
                  <a:pos x="7" y="20"/>
                </a:cxn>
                <a:cxn ang="0">
                  <a:pos x="4" y="4"/>
                </a:cxn>
                <a:cxn ang="0">
                  <a:pos x="7" y="5"/>
                </a:cxn>
                <a:cxn ang="0">
                  <a:pos x="7" y="0"/>
                </a:cxn>
                <a:cxn ang="0">
                  <a:pos x="10" y="0"/>
                </a:cxn>
                <a:cxn ang="0">
                  <a:pos x="9" y="8"/>
                </a:cxn>
                <a:cxn ang="0">
                  <a:pos x="10" y="10"/>
                </a:cxn>
                <a:cxn ang="0">
                  <a:pos x="11" y="4"/>
                </a:cxn>
                <a:cxn ang="0">
                  <a:pos x="13" y="3"/>
                </a:cxn>
                <a:cxn ang="0">
                  <a:pos x="15" y="6"/>
                </a:cxn>
                <a:cxn ang="0">
                  <a:pos x="21" y="3"/>
                </a:cxn>
                <a:cxn ang="0">
                  <a:pos x="24" y="11"/>
                </a:cxn>
                <a:cxn ang="0">
                  <a:pos x="20" y="15"/>
                </a:cxn>
                <a:cxn ang="0">
                  <a:pos x="17" y="14"/>
                </a:cxn>
                <a:cxn ang="0">
                  <a:pos x="20" y="16"/>
                </a:cxn>
                <a:cxn ang="0">
                  <a:pos x="15" y="16"/>
                </a:cxn>
                <a:cxn ang="0">
                  <a:pos x="18" y="19"/>
                </a:cxn>
                <a:cxn ang="0">
                  <a:pos x="27" y="12"/>
                </a:cxn>
                <a:cxn ang="0">
                  <a:pos x="35" y="22"/>
                </a:cxn>
                <a:cxn ang="0">
                  <a:pos x="34" y="27"/>
                </a:cxn>
                <a:cxn ang="0">
                  <a:pos x="31" y="28"/>
                </a:cxn>
                <a:cxn ang="0">
                  <a:pos x="31" y="31"/>
                </a:cxn>
                <a:cxn ang="0">
                  <a:pos x="27" y="23"/>
                </a:cxn>
                <a:cxn ang="0">
                  <a:pos x="30" y="32"/>
                </a:cxn>
                <a:cxn ang="0">
                  <a:pos x="28" y="33"/>
                </a:cxn>
                <a:cxn ang="0">
                  <a:pos x="23" y="31"/>
                </a:cxn>
                <a:cxn ang="0">
                  <a:pos x="13" y="15"/>
                </a:cxn>
                <a:cxn ang="0">
                  <a:pos x="18" y="22"/>
                </a:cxn>
              </a:cxnLst>
              <a:rect l="0" t="0" r="r" b="b"/>
              <a:pathLst>
                <a:path w="35" h="47">
                  <a:moveTo>
                    <a:pt x="18" y="22"/>
                  </a:moveTo>
                  <a:lnTo>
                    <a:pt x="21" y="28"/>
                  </a:lnTo>
                  <a:lnTo>
                    <a:pt x="21" y="31"/>
                  </a:lnTo>
                  <a:lnTo>
                    <a:pt x="20" y="32"/>
                  </a:lnTo>
                  <a:lnTo>
                    <a:pt x="30" y="35"/>
                  </a:lnTo>
                  <a:lnTo>
                    <a:pt x="27" y="47"/>
                  </a:lnTo>
                  <a:lnTo>
                    <a:pt x="22" y="47"/>
                  </a:lnTo>
                  <a:lnTo>
                    <a:pt x="11" y="26"/>
                  </a:lnTo>
                  <a:lnTo>
                    <a:pt x="12" y="31"/>
                  </a:lnTo>
                  <a:lnTo>
                    <a:pt x="9" y="31"/>
                  </a:lnTo>
                  <a:lnTo>
                    <a:pt x="13" y="35"/>
                  </a:lnTo>
                  <a:lnTo>
                    <a:pt x="10" y="37"/>
                  </a:lnTo>
                  <a:lnTo>
                    <a:pt x="12" y="38"/>
                  </a:lnTo>
                  <a:lnTo>
                    <a:pt x="11" y="41"/>
                  </a:lnTo>
                  <a:lnTo>
                    <a:pt x="6" y="44"/>
                  </a:lnTo>
                  <a:lnTo>
                    <a:pt x="3" y="41"/>
                  </a:lnTo>
                  <a:lnTo>
                    <a:pt x="2" y="34"/>
                  </a:lnTo>
                  <a:lnTo>
                    <a:pt x="5" y="40"/>
                  </a:lnTo>
                  <a:lnTo>
                    <a:pt x="2" y="31"/>
                  </a:lnTo>
                  <a:lnTo>
                    <a:pt x="5" y="31"/>
                  </a:lnTo>
                  <a:lnTo>
                    <a:pt x="2" y="28"/>
                  </a:lnTo>
                  <a:lnTo>
                    <a:pt x="3" y="26"/>
                  </a:lnTo>
                  <a:lnTo>
                    <a:pt x="3" y="20"/>
                  </a:lnTo>
                  <a:lnTo>
                    <a:pt x="0" y="17"/>
                  </a:lnTo>
                  <a:lnTo>
                    <a:pt x="0" y="16"/>
                  </a:lnTo>
                  <a:lnTo>
                    <a:pt x="4" y="10"/>
                  </a:lnTo>
                  <a:lnTo>
                    <a:pt x="7" y="20"/>
                  </a:lnTo>
                  <a:lnTo>
                    <a:pt x="4" y="4"/>
                  </a:lnTo>
                  <a:lnTo>
                    <a:pt x="7" y="5"/>
                  </a:lnTo>
                  <a:lnTo>
                    <a:pt x="7" y="0"/>
                  </a:lnTo>
                  <a:lnTo>
                    <a:pt x="10" y="0"/>
                  </a:lnTo>
                  <a:lnTo>
                    <a:pt x="9" y="8"/>
                  </a:lnTo>
                  <a:lnTo>
                    <a:pt x="10" y="10"/>
                  </a:lnTo>
                  <a:lnTo>
                    <a:pt x="11" y="4"/>
                  </a:lnTo>
                  <a:lnTo>
                    <a:pt x="13" y="3"/>
                  </a:lnTo>
                  <a:lnTo>
                    <a:pt x="15" y="6"/>
                  </a:lnTo>
                  <a:lnTo>
                    <a:pt x="21" y="3"/>
                  </a:lnTo>
                  <a:lnTo>
                    <a:pt x="24" y="11"/>
                  </a:lnTo>
                  <a:lnTo>
                    <a:pt x="20" y="15"/>
                  </a:lnTo>
                  <a:lnTo>
                    <a:pt x="17" y="14"/>
                  </a:lnTo>
                  <a:lnTo>
                    <a:pt x="20" y="16"/>
                  </a:lnTo>
                  <a:lnTo>
                    <a:pt x="15" y="16"/>
                  </a:lnTo>
                  <a:lnTo>
                    <a:pt x="18" y="19"/>
                  </a:lnTo>
                  <a:lnTo>
                    <a:pt x="27" y="12"/>
                  </a:lnTo>
                  <a:lnTo>
                    <a:pt x="35" y="22"/>
                  </a:lnTo>
                  <a:lnTo>
                    <a:pt x="34" y="27"/>
                  </a:lnTo>
                  <a:lnTo>
                    <a:pt x="31" y="28"/>
                  </a:lnTo>
                  <a:lnTo>
                    <a:pt x="31" y="31"/>
                  </a:lnTo>
                  <a:lnTo>
                    <a:pt x="27" y="23"/>
                  </a:lnTo>
                  <a:lnTo>
                    <a:pt x="30" y="32"/>
                  </a:lnTo>
                  <a:lnTo>
                    <a:pt x="28" y="33"/>
                  </a:lnTo>
                  <a:lnTo>
                    <a:pt x="23" y="31"/>
                  </a:lnTo>
                  <a:lnTo>
                    <a:pt x="13" y="15"/>
                  </a:lnTo>
                  <a:lnTo>
                    <a:pt x="18" y="2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683" y="3661"/>
              <a:ext cx="63" cy="41"/>
            </a:xfrm>
            <a:custGeom>
              <a:avLst/>
              <a:gdLst/>
              <a:ahLst/>
              <a:cxnLst>
                <a:cxn ang="0">
                  <a:pos x="23" y="34"/>
                </a:cxn>
                <a:cxn ang="0">
                  <a:pos x="21" y="35"/>
                </a:cxn>
                <a:cxn ang="0">
                  <a:pos x="19" y="35"/>
                </a:cxn>
                <a:cxn ang="0">
                  <a:pos x="18" y="38"/>
                </a:cxn>
                <a:cxn ang="0">
                  <a:pos x="15" y="36"/>
                </a:cxn>
                <a:cxn ang="0">
                  <a:pos x="12" y="41"/>
                </a:cxn>
                <a:cxn ang="0">
                  <a:pos x="0" y="38"/>
                </a:cxn>
                <a:cxn ang="0">
                  <a:pos x="10" y="31"/>
                </a:cxn>
                <a:cxn ang="0">
                  <a:pos x="18" y="27"/>
                </a:cxn>
                <a:cxn ang="0">
                  <a:pos x="9" y="27"/>
                </a:cxn>
                <a:cxn ang="0">
                  <a:pos x="4" y="19"/>
                </a:cxn>
                <a:cxn ang="0">
                  <a:pos x="3" y="24"/>
                </a:cxn>
                <a:cxn ang="0">
                  <a:pos x="11" y="25"/>
                </a:cxn>
                <a:cxn ang="0">
                  <a:pos x="2" y="30"/>
                </a:cxn>
                <a:cxn ang="0">
                  <a:pos x="2" y="32"/>
                </a:cxn>
                <a:cxn ang="0">
                  <a:pos x="2" y="29"/>
                </a:cxn>
                <a:cxn ang="0">
                  <a:pos x="3" y="17"/>
                </a:cxn>
                <a:cxn ang="0">
                  <a:pos x="2" y="8"/>
                </a:cxn>
                <a:cxn ang="0">
                  <a:pos x="3" y="6"/>
                </a:cxn>
                <a:cxn ang="0">
                  <a:pos x="6" y="3"/>
                </a:cxn>
                <a:cxn ang="0">
                  <a:pos x="13" y="3"/>
                </a:cxn>
                <a:cxn ang="0">
                  <a:pos x="17" y="2"/>
                </a:cxn>
                <a:cxn ang="0">
                  <a:pos x="20" y="0"/>
                </a:cxn>
                <a:cxn ang="0">
                  <a:pos x="26" y="6"/>
                </a:cxn>
                <a:cxn ang="0">
                  <a:pos x="21" y="8"/>
                </a:cxn>
                <a:cxn ang="0">
                  <a:pos x="22" y="17"/>
                </a:cxn>
                <a:cxn ang="0">
                  <a:pos x="23" y="18"/>
                </a:cxn>
                <a:cxn ang="0">
                  <a:pos x="30" y="14"/>
                </a:cxn>
                <a:cxn ang="0">
                  <a:pos x="34" y="13"/>
                </a:cxn>
                <a:cxn ang="0">
                  <a:pos x="32" y="0"/>
                </a:cxn>
                <a:cxn ang="0">
                  <a:pos x="36" y="13"/>
                </a:cxn>
                <a:cxn ang="0">
                  <a:pos x="38" y="11"/>
                </a:cxn>
                <a:cxn ang="0">
                  <a:pos x="41" y="12"/>
                </a:cxn>
                <a:cxn ang="0">
                  <a:pos x="45" y="11"/>
                </a:cxn>
                <a:cxn ang="0">
                  <a:pos x="47" y="6"/>
                </a:cxn>
                <a:cxn ang="0">
                  <a:pos x="49" y="1"/>
                </a:cxn>
                <a:cxn ang="0">
                  <a:pos x="52" y="13"/>
                </a:cxn>
                <a:cxn ang="0">
                  <a:pos x="53" y="14"/>
                </a:cxn>
                <a:cxn ang="0">
                  <a:pos x="60" y="13"/>
                </a:cxn>
                <a:cxn ang="0">
                  <a:pos x="55" y="24"/>
                </a:cxn>
                <a:cxn ang="0">
                  <a:pos x="55" y="26"/>
                </a:cxn>
                <a:cxn ang="0">
                  <a:pos x="55" y="29"/>
                </a:cxn>
                <a:cxn ang="0">
                  <a:pos x="53" y="37"/>
                </a:cxn>
                <a:cxn ang="0">
                  <a:pos x="43" y="27"/>
                </a:cxn>
                <a:cxn ang="0">
                  <a:pos x="45" y="29"/>
                </a:cxn>
                <a:cxn ang="0">
                  <a:pos x="44" y="37"/>
                </a:cxn>
                <a:cxn ang="0">
                  <a:pos x="40" y="32"/>
                </a:cxn>
                <a:cxn ang="0">
                  <a:pos x="34" y="31"/>
                </a:cxn>
                <a:cxn ang="0">
                  <a:pos x="27" y="31"/>
                </a:cxn>
              </a:cxnLst>
              <a:rect l="0" t="0" r="r" b="b"/>
              <a:pathLst>
                <a:path w="63" h="41">
                  <a:moveTo>
                    <a:pt x="26" y="34"/>
                  </a:moveTo>
                  <a:lnTo>
                    <a:pt x="23" y="34"/>
                  </a:lnTo>
                  <a:lnTo>
                    <a:pt x="23" y="30"/>
                  </a:lnTo>
                  <a:lnTo>
                    <a:pt x="21" y="35"/>
                  </a:lnTo>
                  <a:lnTo>
                    <a:pt x="15" y="32"/>
                  </a:lnTo>
                  <a:lnTo>
                    <a:pt x="19" y="35"/>
                  </a:lnTo>
                  <a:lnTo>
                    <a:pt x="17" y="35"/>
                  </a:lnTo>
                  <a:lnTo>
                    <a:pt x="18" y="38"/>
                  </a:lnTo>
                  <a:lnTo>
                    <a:pt x="15" y="38"/>
                  </a:lnTo>
                  <a:lnTo>
                    <a:pt x="15" y="36"/>
                  </a:lnTo>
                  <a:lnTo>
                    <a:pt x="11" y="38"/>
                  </a:lnTo>
                  <a:lnTo>
                    <a:pt x="12" y="41"/>
                  </a:lnTo>
                  <a:lnTo>
                    <a:pt x="3" y="41"/>
                  </a:lnTo>
                  <a:lnTo>
                    <a:pt x="0" y="38"/>
                  </a:lnTo>
                  <a:lnTo>
                    <a:pt x="13" y="35"/>
                  </a:lnTo>
                  <a:lnTo>
                    <a:pt x="10" y="31"/>
                  </a:lnTo>
                  <a:lnTo>
                    <a:pt x="18" y="29"/>
                  </a:lnTo>
                  <a:lnTo>
                    <a:pt x="18" y="27"/>
                  </a:lnTo>
                  <a:lnTo>
                    <a:pt x="6" y="31"/>
                  </a:lnTo>
                  <a:lnTo>
                    <a:pt x="9" y="27"/>
                  </a:lnTo>
                  <a:lnTo>
                    <a:pt x="13" y="26"/>
                  </a:lnTo>
                  <a:lnTo>
                    <a:pt x="4" y="19"/>
                  </a:lnTo>
                  <a:lnTo>
                    <a:pt x="2" y="21"/>
                  </a:lnTo>
                  <a:lnTo>
                    <a:pt x="3" y="24"/>
                  </a:lnTo>
                  <a:lnTo>
                    <a:pt x="7" y="23"/>
                  </a:lnTo>
                  <a:lnTo>
                    <a:pt x="11" y="25"/>
                  </a:lnTo>
                  <a:lnTo>
                    <a:pt x="5" y="30"/>
                  </a:lnTo>
                  <a:lnTo>
                    <a:pt x="2" y="30"/>
                  </a:lnTo>
                  <a:lnTo>
                    <a:pt x="1" y="32"/>
                  </a:lnTo>
                  <a:lnTo>
                    <a:pt x="2" y="32"/>
                  </a:lnTo>
                  <a:lnTo>
                    <a:pt x="0" y="32"/>
                  </a:lnTo>
                  <a:lnTo>
                    <a:pt x="2" y="29"/>
                  </a:lnTo>
                  <a:lnTo>
                    <a:pt x="0" y="24"/>
                  </a:lnTo>
                  <a:lnTo>
                    <a:pt x="3" y="17"/>
                  </a:lnTo>
                  <a:lnTo>
                    <a:pt x="5" y="12"/>
                  </a:lnTo>
                  <a:lnTo>
                    <a:pt x="2" y="8"/>
                  </a:lnTo>
                  <a:lnTo>
                    <a:pt x="3" y="8"/>
                  </a:lnTo>
                  <a:lnTo>
                    <a:pt x="3" y="6"/>
                  </a:lnTo>
                  <a:lnTo>
                    <a:pt x="5" y="7"/>
                  </a:lnTo>
                  <a:lnTo>
                    <a:pt x="6" y="3"/>
                  </a:lnTo>
                  <a:lnTo>
                    <a:pt x="13" y="1"/>
                  </a:lnTo>
                  <a:lnTo>
                    <a:pt x="13" y="3"/>
                  </a:lnTo>
                  <a:lnTo>
                    <a:pt x="14" y="1"/>
                  </a:lnTo>
                  <a:lnTo>
                    <a:pt x="17" y="2"/>
                  </a:lnTo>
                  <a:lnTo>
                    <a:pt x="17" y="1"/>
                  </a:lnTo>
                  <a:lnTo>
                    <a:pt x="20" y="0"/>
                  </a:lnTo>
                  <a:lnTo>
                    <a:pt x="23" y="1"/>
                  </a:lnTo>
                  <a:lnTo>
                    <a:pt x="26" y="6"/>
                  </a:lnTo>
                  <a:lnTo>
                    <a:pt x="24" y="8"/>
                  </a:lnTo>
                  <a:lnTo>
                    <a:pt x="21" y="8"/>
                  </a:lnTo>
                  <a:lnTo>
                    <a:pt x="24" y="9"/>
                  </a:lnTo>
                  <a:lnTo>
                    <a:pt x="22" y="17"/>
                  </a:lnTo>
                  <a:lnTo>
                    <a:pt x="23" y="25"/>
                  </a:lnTo>
                  <a:lnTo>
                    <a:pt x="23" y="18"/>
                  </a:lnTo>
                  <a:lnTo>
                    <a:pt x="27" y="11"/>
                  </a:lnTo>
                  <a:lnTo>
                    <a:pt x="30" y="14"/>
                  </a:lnTo>
                  <a:lnTo>
                    <a:pt x="29" y="7"/>
                  </a:lnTo>
                  <a:lnTo>
                    <a:pt x="34" y="13"/>
                  </a:lnTo>
                  <a:lnTo>
                    <a:pt x="30" y="5"/>
                  </a:lnTo>
                  <a:lnTo>
                    <a:pt x="32" y="0"/>
                  </a:lnTo>
                  <a:lnTo>
                    <a:pt x="39" y="1"/>
                  </a:lnTo>
                  <a:lnTo>
                    <a:pt x="36" y="13"/>
                  </a:lnTo>
                  <a:lnTo>
                    <a:pt x="37" y="9"/>
                  </a:lnTo>
                  <a:lnTo>
                    <a:pt x="38" y="11"/>
                  </a:lnTo>
                  <a:lnTo>
                    <a:pt x="39" y="7"/>
                  </a:lnTo>
                  <a:lnTo>
                    <a:pt x="41" y="12"/>
                  </a:lnTo>
                  <a:lnTo>
                    <a:pt x="41" y="5"/>
                  </a:lnTo>
                  <a:lnTo>
                    <a:pt x="45" y="11"/>
                  </a:lnTo>
                  <a:lnTo>
                    <a:pt x="44" y="14"/>
                  </a:lnTo>
                  <a:lnTo>
                    <a:pt x="47" y="6"/>
                  </a:lnTo>
                  <a:lnTo>
                    <a:pt x="49" y="12"/>
                  </a:lnTo>
                  <a:lnTo>
                    <a:pt x="49" y="1"/>
                  </a:lnTo>
                  <a:lnTo>
                    <a:pt x="56" y="11"/>
                  </a:lnTo>
                  <a:lnTo>
                    <a:pt x="52" y="13"/>
                  </a:lnTo>
                  <a:lnTo>
                    <a:pt x="51" y="18"/>
                  </a:lnTo>
                  <a:lnTo>
                    <a:pt x="53" y="14"/>
                  </a:lnTo>
                  <a:lnTo>
                    <a:pt x="58" y="17"/>
                  </a:lnTo>
                  <a:lnTo>
                    <a:pt x="60" y="13"/>
                  </a:lnTo>
                  <a:lnTo>
                    <a:pt x="63" y="21"/>
                  </a:lnTo>
                  <a:lnTo>
                    <a:pt x="55" y="24"/>
                  </a:lnTo>
                  <a:lnTo>
                    <a:pt x="58" y="24"/>
                  </a:lnTo>
                  <a:lnTo>
                    <a:pt x="55" y="26"/>
                  </a:lnTo>
                  <a:lnTo>
                    <a:pt x="58" y="26"/>
                  </a:lnTo>
                  <a:lnTo>
                    <a:pt x="55" y="29"/>
                  </a:lnTo>
                  <a:lnTo>
                    <a:pt x="61" y="32"/>
                  </a:lnTo>
                  <a:lnTo>
                    <a:pt x="53" y="37"/>
                  </a:lnTo>
                  <a:lnTo>
                    <a:pt x="44" y="25"/>
                  </a:lnTo>
                  <a:lnTo>
                    <a:pt x="43" y="27"/>
                  </a:lnTo>
                  <a:lnTo>
                    <a:pt x="39" y="27"/>
                  </a:lnTo>
                  <a:lnTo>
                    <a:pt x="45" y="29"/>
                  </a:lnTo>
                  <a:lnTo>
                    <a:pt x="46" y="36"/>
                  </a:lnTo>
                  <a:lnTo>
                    <a:pt x="44" y="37"/>
                  </a:lnTo>
                  <a:lnTo>
                    <a:pt x="39" y="37"/>
                  </a:lnTo>
                  <a:lnTo>
                    <a:pt x="40" y="32"/>
                  </a:lnTo>
                  <a:lnTo>
                    <a:pt x="35" y="29"/>
                  </a:lnTo>
                  <a:lnTo>
                    <a:pt x="34" y="31"/>
                  </a:lnTo>
                  <a:lnTo>
                    <a:pt x="36" y="36"/>
                  </a:lnTo>
                  <a:lnTo>
                    <a:pt x="27" y="31"/>
                  </a:lnTo>
                  <a:lnTo>
                    <a:pt x="26" y="34"/>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1072" y="3898"/>
              <a:ext cx="19" cy="68"/>
            </a:xfrm>
            <a:custGeom>
              <a:avLst/>
              <a:gdLst/>
              <a:ahLst/>
              <a:cxnLst>
                <a:cxn ang="0">
                  <a:pos x="2" y="58"/>
                </a:cxn>
                <a:cxn ang="0">
                  <a:pos x="2" y="47"/>
                </a:cxn>
                <a:cxn ang="0">
                  <a:pos x="9" y="42"/>
                </a:cxn>
                <a:cxn ang="0">
                  <a:pos x="6" y="45"/>
                </a:cxn>
                <a:cxn ang="0">
                  <a:pos x="8" y="41"/>
                </a:cxn>
                <a:cxn ang="0">
                  <a:pos x="7" y="40"/>
                </a:cxn>
                <a:cxn ang="0">
                  <a:pos x="1" y="44"/>
                </a:cxn>
                <a:cxn ang="0">
                  <a:pos x="2" y="41"/>
                </a:cxn>
                <a:cxn ang="0">
                  <a:pos x="7" y="38"/>
                </a:cxn>
                <a:cxn ang="0">
                  <a:pos x="1" y="40"/>
                </a:cxn>
                <a:cxn ang="0">
                  <a:pos x="6" y="34"/>
                </a:cxn>
                <a:cxn ang="0">
                  <a:pos x="1" y="34"/>
                </a:cxn>
                <a:cxn ang="0">
                  <a:pos x="0" y="30"/>
                </a:cxn>
                <a:cxn ang="0">
                  <a:pos x="3" y="29"/>
                </a:cxn>
                <a:cxn ang="0">
                  <a:pos x="3" y="26"/>
                </a:cxn>
                <a:cxn ang="0">
                  <a:pos x="8" y="24"/>
                </a:cxn>
                <a:cxn ang="0">
                  <a:pos x="4" y="20"/>
                </a:cxn>
                <a:cxn ang="0">
                  <a:pos x="6" y="17"/>
                </a:cxn>
                <a:cxn ang="0">
                  <a:pos x="9" y="17"/>
                </a:cxn>
                <a:cxn ang="0">
                  <a:pos x="6" y="17"/>
                </a:cxn>
                <a:cxn ang="0">
                  <a:pos x="9" y="13"/>
                </a:cxn>
                <a:cxn ang="0">
                  <a:pos x="4" y="12"/>
                </a:cxn>
                <a:cxn ang="0">
                  <a:pos x="3" y="5"/>
                </a:cxn>
                <a:cxn ang="0">
                  <a:pos x="8" y="7"/>
                </a:cxn>
                <a:cxn ang="0">
                  <a:pos x="6" y="4"/>
                </a:cxn>
                <a:cxn ang="0">
                  <a:pos x="8" y="3"/>
                </a:cxn>
                <a:cxn ang="0">
                  <a:pos x="9" y="0"/>
                </a:cxn>
                <a:cxn ang="0">
                  <a:pos x="15" y="0"/>
                </a:cxn>
                <a:cxn ang="0">
                  <a:pos x="15" y="3"/>
                </a:cxn>
                <a:cxn ang="0">
                  <a:pos x="11" y="4"/>
                </a:cxn>
                <a:cxn ang="0">
                  <a:pos x="17" y="5"/>
                </a:cxn>
                <a:cxn ang="0">
                  <a:pos x="15" y="6"/>
                </a:cxn>
                <a:cxn ang="0">
                  <a:pos x="18" y="10"/>
                </a:cxn>
                <a:cxn ang="0">
                  <a:pos x="19" y="13"/>
                </a:cxn>
                <a:cxn ang="0">
                  <a:pos x="18" y="12"/>
                </a:cxn>
                <a:cxn ang="0">
                  <a:pos x="18" y="13"/>
                </a:cxn>
                <a:cxn ang="0">
                  <a:pos x="17" y="15"/>
                </a:cxn>
                <a:cxn ang="0">
                  <a:pos x="19" y="18"/>
                </a:cxn>
                <a:cxn ang="0">
                  <a:pos x="15" y="44"/>
                </a:cxn>
                <a:cxn ang="0">
                  <a:pos x="3" y="68"/>
                </a:cxn>
                <a:cxn ang="0">
                  <a:pos x="2" y="58"/>
                </a:cxn>
              </a:cxnLst>
              <a:rect l="0" t="0" r="r" b="b"/>
              <a:pathLst>
                <a:path w="19" h="68">
                  <a:moveTo>
                    <a:pt x="2" y="58"/>
                  </a:moveTo>
                  <a:lnTo>
                    <a:pt x="2" y="47"/>
                  </a:lnTo>
                  <a:lnTo>
                    <a:pt x="9" y="42"/>
                  </a:lnTo>
                  <a:lnTo>
                    <a:pt x="6" y="45"/>
                  </a:lnTo>
                  <a:lnTo>
                    <a:pt x="8" y="41"/>
                  </a:lnTo>
                  <a:lnTo>
                    <a:pt x="7" y="40"/>
                  </a:lnTo>
                  <a:lnTo>
                    <a:pt x="1" y="44"/>
                  </a:lnTo>
                  <a:lnTo>
                    <a:pt x="2" y="41"/>
                  </a:lnTo>
                  <a:lnTo>
                    <a:pt x="7" y="38"/>
                  </a:lnTo>
                  <a:lnTo>
                    <a:pt x="1" y="40"/>
                  </a:lnTo>
                  <a:lnTo>
                    <a:pt x="6" y="34"/>
                  </a:lnTo>
                  <a:lnTo>
                    <a:pt x="1" y="34"/>
                  </a:lnTo>
                  <a:lnTo>
                    <a:pt x="0" y="30"/>
                  </a:lnTo>
                  <a:lnTo>
                    <a:pt x="3" y="29"/>
                  </a:lnTo>
                  <a:lnTo>
                    <a:pt x="3" y="26"/>
                  </a:lnTo>
                  <a:lnTo>
                    <a:pt x="8" y="24"/>
                  </a:lnTo>
                  <a:lnTo>
                    <a:pt x="4" y="20"/>
                  </a:lnTo>
                  <a:lnTo>
                    <a:pt x="6" y="17"/>
                  </a:lnTo>
                  <a:lnTo>
                    <a:pt x="9" y="17"/>
                  </a:lnTo>
                  <a:lnTo>
                    <a:pt x="6" y="17"/>
                  </a:lnTo>
                  <a:lnTo>
                    <a:pt x="9" y="13"/>
                  </a:lnTo>
                  <a:lnTo>
                    <a:pt x="4" y="12"/>
                  </a:lnTo>
                  <a:lnTo>
                    <a:pt x="3" y="5"/>
                  </a:lnTo>
                  <a:lnTo>
                    <a:pt x="8" y="7"/>
                  </a:lnTo>
                  <a:lnTo>
                    <a:pt x="6" y="4"/>
                  </a:lnTo>
                  <a:lnTo>
                    <a:pt x="8" y="3"/>
                  </a:lnTo>
                  <a:lnTo>
                    <a:pt x="9" y="0"/>
                  </a:lnTo>
                  <a:lnTo>
                    <a:pt x="15" y="0"/>
                  </a:lnTo>
                  <a:lnTo>
                    <a:pt x="15" y="3"/>
                  </a:lnTo>
                  <a:lnTo>
                    <a:pt x="11" y="4"/>
                  </a:lnTo>
                  <a:lnTo>
                    <a:pt x="17" y="5"/>
                  </a:lnTo>
                  <a:lnTo>
                    <a:pt x="15" y="6"/>
                  </a:lnTo>
                  <a:lnTo>
                    <a:pt x="18" y="10"/>
                  </a:lnTo>
                  <a:lnTo>
                    <a:pt x="19" y="13"/>
                  </a:lnTo>
                  <a:lnTo>
                    <a:pt x="18" y="12"/>
                  </a:lnTo>
                  <a:lnTo>
                    <a:pt x="18" y="13"/>
                  </a:lnTo>
                  <a:lnTo>
                    <a:pt x="17" y="15"/>
                  </a:lnTo>
                  <a:lnTo>
                    <a:pt x="19" y="18"/>
                  </a:lnTo>
                  <a:lnTo>
                    <a:pt x="15" y="44"/>
                  </a:lnTo>
                  <a:lnTo>
                    <a:pt x="3" y="68"/>
                  </a:lnTo>
                  <a:lnTo>
                    <a:pt x="2" y="58"/>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1065" y="3903"/>
              <a:ext cx="10" cy="16"/>
            </a:xfrm>
            <a:custGeom>
              <a:avLst/>
              <a:gdLst/>
              <a:ahLst/>
              <a:cxnLst>
                <a:cxn ang="0">
                  <a:pos x="9" y="4"/>
                </a:cxn>
                <a:cxn ang="0">
                  <a:pos x="10" y="6"/>
                </a:cxn>
                <a:cxn ang="0">
                  <a:pos x="9" y="6"/>
                </a:cxn>
                <a:cxn ang="0">
                  <a:pos x="9" y="11"/>
                </a:cxn>
                <a:cxn ang="0">
                  <a:pos x="5" y="16"/>
                </a:cxn>
                <a:cxn ang="0">
                  <a:pos x="0" y="15"/>
                </a:cxn>
                <a:cxn ang="0">
                  <a:pos x="2" y="10"/>
                </a:cxn>
                <a:cxn ang="0">
                  <a:pos x="6" y="8"/>
                </a:cxn>
                <a:cxn ang="0">
                  <a:pos x="4" y="6"/>
                </a:cxn>
                <a:cxn ang="0">
                  <a:pos x="6" y="0"/>
                </a:cxn>
                <a:cxn ang="0">
                  <a:pos x="9" y="1"/>
                </a:cxn>
                <a:cxn ang="0">
                  <a:pos x="9" y="4"/>
                </a:cxn>
              </a:cxnLst>
              <a:rect l="0" t="0" r="r" b="b"/>
              <a:pathLst>
                <a:path w="10" h="16">
                  <a:moveTo>
                    <a:pt x="9" y="4"/>
                  </a:moveTo>
                  <a:lnTo>
                    <a:pt x="10" y="6"/>
                  </a:lnTo>
                  <a:lnTo>
                    <a:pt x="9" y="6"/>
                  </a:lnTo>
                  <a:lnTo>
                    <a:pt x="9" y="11"/>
                  </a:lnTo>
                  <a:lnTo>
                    <a:pt x="5" y="16"/>
                  </a:lnTo>
                  <a:lnTo>
                    <a:pt x="0" y="15"/>
                  </a:lnTo>
                  <a:lnTo>
                    <a:pt x="2" y="10"/>
                  </a:lnTo>
                  <a:lnTo>
                    <a:pt x="6" y="8"/>
                  </a:lnTo>
                  <a:lnTo>
                    <a:pt x="4" y="6"/>
                  </a:lnTo>
                  <a:lnTo>
                    <a:pt x="6" y="0"/>
                  </a:lnTo>
                  <a:lnTo>
                    <a:pt x="9" y="1"/>
                  </a:lnTo>
                  <a:lnTo>
                    <a:pt x="9" y="4"/>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1103" y="3933"/>
              <a:ext cx="23" cy="35"/>
            </a:xfrm>
            <a:custGeom>
              <a:avLst/>
              <a:gdLst/>
              <a:ahLst/>
              <a:cxnLst>
                <a:cxn ang="0">
                  <a:pos x="22" y="16"/>
                </a:cxn>
                <a:cxn ang="0">
                  <a:pos x="23" y="18"/>
                </a:cxn>
                <a:cxn ang="0">
                  <a:pos x="21" y="21"/>
                </a:cxn>
                <a:cxn ang="0">
                  <a:pos x="19" y="29"/>
                </a:cxn>
                <a:cxn ang="0">
                  <a:pos x="16" y="29"/>
                </a:cxn>
                <a:cxn ang="0">
                  <a:pos x="13" y="16"/>
                </a:cxn>
                <a:cxn ang="0">
                  <a:pos x="12" y="21"/>
                </a:cxn>
                <a:cxn ang="0">
                  <a:pos x="14" y="23"/>
                </a:cxn>
                <a:cxn ang="0">
                  <a:pos x="12" y="25"/>
                </a:cxn>
                <a:cxn ang="0">
                  <a:pos x="15" y="28"/>
                </a:cxn>
                <a:cxn ang="0">
                  <a:pos x="13" y="28"/>
                </a:cxn>
                <a:cxn ang="0">
                  <a:pos x="14" y="33"/>
                </a:cxn>
                <a:cxn ang="0">
                  <a:pos x="11" y="35"/>
                </a:cxn>
                <a:cxn ang="0">
                  <a:pos x="5" y="30"/>
                </a:cxn>
                <a:cxn ang="0">
                  <a:pos x="5" y="33"/>
                </a:cxn>
                <a:cxn ang="0">
                  <a:pos x="2" y="32"/>
                </a:cxn>
                <a:cxn ang="0">
                  <a:pos x="0" y="30"/>
                </a:cxn>
                <a:cxn ang="0">
                  <a:pos x="2" y="25"/>
                </a:cxn>
                <a:cxn ang="0">
                  <a:pos x="1" y="24"/>
                </a:cxn>
                <a:cxn ang="0">
                  <a:pos x="3" y="24"/>
                </a:cxn>
                <a:cxn ang="0">
                  <a:pos x="3" y="19"/>
                </a:cxn>
                <a:cxn ang="0">
                  <a:pos x="6" y="12"/>
                </a:cxn>
                <a:cxn ang="0">
                  <a:pos x="4" y="13"/>
                </a:cxn>
                <a:cxn ang="0">
                  <a:pos x="3" y="7"/>
                </a:cxn>
                <a:cxn ang="0">
                  <a:pos x="6" y="10"/>
                </a:cxn>
                <a:cxn ang="0">
                  <a:pos x="2" y="1"/>
                </a:cxn>
                <a:cxn ang="0">
                  <a:pos x="6" y="0"/>
                </a:cxn>
                <a:cxn ang="0">
                  <a:pos x="16" y="9"/>
                </a:cxn>
                <a:cxn ang="0">
                  <a:pos x="16" y="13"/>
                </a:cxn>
                <a:cxn ang="0">
                  <a:pos x="18" y="9"/>
                </a:cxn>
                <a:cxn ang="0">
                  <a:pos x="22" y="12"/>
                </a:cxn>
                <a:cxn ang="0">
                  <a:pos x="22" y="16"/>
                </a:cxn>
              </a:cxnLst>
              <a:rect l="0" t="0" r="r" b="b"/>
              <a:pathLst>
                <a:path w="23" h="35">
                  <a:moveTo>
                    <a:pt x="22" y="16"/>
                  </a:moveTo>
                  <a:lnTo>
                    <a:pt x="23" y="18"/>
                  </a:lnTo>
                  <a:lnTo>
                    <a:pt x="21" y="21"/>
                  </a:lnTo>
                  <a:lnTo>
                    <a:pt x="19" y="29"/>
                  </a:lnTo>
                  <a:lnTo>
                    <a:pt x="16" y="29"/>
                  </a:lnTo>
                  <a:lnTo>
                    <a:pt x="13" y="16"/>
                  </a:lnTo>
                  <a:lnTo>
                    <a:pt x="12" y="21"/>
                  </a:lnTo>
                  <a:lnTo>
                    <a:pt x="14" y="23"/>
                  </a:lnTo>
                  <a:lnTo>
                    <a:pt x="12" y="25"/>
                  </a:lnTo>
                  <a:lnTo>
                    <a:pt x="15" y="28"/>
                  </a:lnTo>
                  <a:lnTo>
                    <a:pt x="13" y="28"/>
                  </a:lnTo>
                  <a:lnTo>
                    <a:pt x="14" y="33"/>
                  </a:lnTo>
                  <a:lnTo>
                    <a:pt x="11" y="35"/>
                  </a:lnTo>
                  <a:lnTo>
                    <a:pt x="5" y="30"/>
                  </a:lnTo>
                  <a:lnTo>
                    <a:pt x="5" y="33"/>
                  </a:lnTo>
                  <a:lnTo>
                    <a:pt x="2" y="32"/>
                  </a:lnTo>
                  <a:lnTo>
                    <a:pt x="0" y="30"/>
                  </a:lnTo>
                  <a:lnTo>
                    <a:pt x="2" y="25"/>
                  </a:lnTo>
                  <a:lnTo>
                    <a:pt x="1" y="24"/>
                  </a:lnTo>
                  <a:lnTo>
                    <a:pt x="3" y="24"/>
                  </a:lnTo>
                  <a:lnTo>
                    <a:pt x="3" y="19"/>
                  </a:lnTo>
                  <a:lnTo>
                    <a:pt x="6" y="12"/>
                  </a:lnTo>
                  <a:lnTo>
                    <a:pt x="4" y="13"/>
                  </a:lnTo>
                  <a:lnTo>
                    <a:pt x="3" y="7"/>
                  </a:lnTo>
                  <a:lnTo>
                    <a:pt x="6" y="10"/>
                  </a:lnTo>
                  <a:lnTo>
                    <a:pt x="2" y="1"/>
                  </a:lnTo>
                  <a:lnTo>
                    <a:pt x="6" y="0"/>
                  </a:lnTo>
                  <a:lnTo>
                    <a:pt x="16" y="9"/>
                  </a:lnTo>
                  <a:lnTo>
                    <a:pt x="16" y="13"/>
                  </a:lnTo>
                  <a:lnTo>
                    <a:pt x="18" y="9"/>
                  </a:lnTo>
                  <a:lnTo>
                    <a:pt x="22" y="12"/>
                  </a:lnTo>
                  <a:lnTo>
                    <a:pt x="22" y="16"/>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1083" y="3936"/>
              <a:ext cx="24" cy="43"/>
            </a:xfrm>
            <a:custGeom>
              <a:avLst/>
              <a:gdLst/>
              <a:ahLst/>
              <a:cxnLst>
                <a:cxn ang="0">
                  <a:pos x="6" y="39"/>
                </a:cxn>
                <a:cxn ang="0">
                  <a:pos x="5" y="38"/>
                </a:cxn>
                <a:cxn ang="0">
                  <a:pos x="8" y="30"/>
                </a:cxn>
                <a:cxn ang="0">
                  <a:pos x="5" y="35"/>
                </a:cxn>
                <a:cxn ang="0">
                  <a:pos x="4" y="35"/>
                </a:cxn>
                <a:cxn ang="0">
                  <a:pos x="5" y="37"/>
                </a:cxn>
                <a:cxn ang="0">
                  <a:pos x="1" y="43"/>
                </a:cxn>
                <a:cxn ang="0">
                  <a:pos x="0" y="38"/>
                </a:cxn>
                <a:cxn ang="0">
                  <a:pos x="3" y="35"/>
                </a:cxn>
                <a:cxn ang="0">
                  <a:pos x="3" y="30"/>
                </a:cxn>
                <a:cxn ang="0">
                  <a:pos x="6" y="29"/>
                </a:cxn>
                <a:cxn ang="0">
                  <a:pos x="4" y="29"/>
                </a:cxn>
                <a:cxn ang="0">
                  <a:pos x="5" y="25"/>
                </a:cxn>
                <a:cxn ang="0">
                  <a:pos x="8" y="22"/>
                </a:cxn>
                <a:cxn ang="0">
                  <a:pos x="7" y="26"/>
                </a:cxn>
                <a:cxn ang="0">
                  <a:pos x="9" y="25"/>
                </a:cxn>
                <a:cxn ang="0">
                  <a:pos x="9" y="27"/>
                </a:cxn>
                <a:cxn ang="0">
                  <a:pos x="12" y="22"/>
                </a:cxn>
                <a:cxn ang="0">
                  <a:pos x="13" y="19"/>
                </a:cxn>
                <a:cxn ang="0">
                  <a:pos x="10" y="21"/>
                </a:cxn>
                <a:cxn ang="0">
                  <a:pos x="7" y="15"/>
                </a:cxn>
                <a:cxn ang="0">
                  <a:pos x="14" y="14"/>
                </a:cxn>
                <a:cxn ang="0">
                  <a:pos x="9" y="14"/>
                </a:cxn>
                <a:cxn ang="0">
                  <a:pos x="12" y="10"/>
                </a:cxn>
                <a:cxn ang="0">
                  <a:pos x="9" y="12"/>
                </a:cxn>
                <a:cxn ang="0">
                  <a:pos x="8" y="8"/>
                </a:cxn>
                <a:cxn ang="0">
                  <a:pos x="10" y="2"/>
                </a:cxn>
                <a:cxn ang="0">
                  <a:pos x="13" y="6"/>
                </a:cxn>
                <a:cxn ang="0">
                  <a:pos x="13" y="1"/>
                </a:cxn>
                <a:cxn ang="0">
                  <a:pos x="17" y="6"/>
                </a:cxn>
                <a:cxn ang="0">
                  <a:pos x="15" y="0"/>
                </a:cxn>
                <a:cxn ang="0">
                  <a:pos x="20" y="4"/>
                </a:cxn>
                <a:cxn ang="0">
                  <a:pos x="21" y="9"/>
                </a:cxn>
                <a:cxn ang="0">
                  <a:pos x="18" y="13"/>
                </a:cxn>
                <a:cxn ang="0">
                  <a:pos x="15" y="15"/>
                </a:cxn>
                <a:cxn ang="0">
                  <a:pos x="21" y="13"/>
                </a:cxn>
                <a:cxn ang="0">
                  <a:pos x="22" y="9"/>
                </a:cxn>
                <a:cxn ang="0">
                  <a:pos x="24" y="13"/>
                </a:cxn>
                <a:cxn ang="0">
                  <a:pos x="22" y="15"/>
                </a:cxn>
                <a:cxn ang="0">
                  <a:pos x="22" y="20"/>
                </a:cxn>
                <a:cxn ang="0">
                  <a:pos x="20" y="21"/>
                </a:cxn>
                <a:cxn ang="0">
                  <a:pos x="17" y="18"/>
                </a:cxn>
                <a:cxn ang="0">
                  <a:pos x="18" y="20"/>
                </a:cxn>
                <a:cxn ang="0">
                  <a:pos x="15" y="22"/>
                </a:cxn>
                <a:cxn ang="0">
                  <a:pos x="16" y="26"/>
                </a:cxn>
                <a:cxn ang="0">
                  <a:pos x="14" y="26"/>
                </a:cxn>
                <a:cxn ang="0">
                  <a:pos x="13" y="33"/>
                </a:cxn>
                <a:cxn ang="0">
                  <a:pos x="12" y="29"/>
                </a:cxn>
                <a:cxn ang="0">
                  <a:pos x="9" y="32"/>
                </a:cxn>
                <a:cxn ang="0">
                  <a:pos x="10" y="35"/>
                </a:cxn>
                <a:cxn ang="0">
                  <a:pos x="9" y="36"/>
                </a:cxn>
                <a:cxn ang="0">
                  <a:pos x="7" y="41"/>
                </a:cxn>
                <a:cxn ang="0">
                  <a:pos x="6" y="39"/>
                </a:cxn>
              </a:cxnLst>
              <a:rect l="0" t="0" r="r" b="b"/>
              <a:pathLst>
                <a:path w="24" h="43">
                  <a:moveTo>
                    <a:pt x="6" y="39"/>
                  </a:moveTo>
                  <a:lnTo>
                    <a:pt x="5" y="38"/>
                  </a:lnTo>
                  <a:lnTo>
                    <a:pt x="8" y="30"/>
                  </a:lnTo>
                  <a:lnTo>
                    <a:pt x="5" y="35"/>
                  </a:lnTo>
                  <a:lnTo>
                    <a:pt x="4" y="35"/>
                  </a:lnTo>
                  <a:lnTo>
                    <a:pt x="5" y="37"/>
                  </a:lnTo>
                  <a:lnTo>
                    <a:pt x="1" y="43"/>
                  </a:lnTo>
                  <a:lnTo>
                    <a:pt x="0" y="38"/>
                  </a:lnTo>
                  <a:lnTo>
                    <a:pt x="3" y="35"/>
                  </a:lnTo>
                  <a:lnTo>
                    <a:pt x="3" y="30"/>
                  </a:lnTo>
                  <a:lnTo>
                    <a:pt x="6" y="29"/>
                  </a:lnTo>
                  <a:lnTo>
                    <a:pt x="4" y="29"/>
                  </a:lnTo>
                  <a:lnTo>
                    <a:pt x="5" y="25"/>
                  </a:lnTo>
                  <a:lnTo>
                    <a:pt x="8" y="22"/>
                  </a:lnTo>
                  <a:lnTo>
                    <a:pt x="7" y="26"/>
                  </a:lnTo>
                  <a:lnTo>
                    <a:pt x="9" y="25"/>
                  </a:lnTo>
                  <a:lnTo>
                    <a:pt x="9" y="27"/>
                  </a:lnTo>
                  <a:lnTo>
                    <a:pt x="12" y="22"/>
                  </a:lnTo>
                  <a:lnTo>
                    <a:pt x="13" y="19"/>
                  </a:lnTo>
                  <a:lnTo>
                    <a:pt x="10" y="21"/>
                  </a:lnTo>
                  <a:lnTo>
                    <a:pt x="7" y="15"/>
                  </a:lnTo>
                  <a:lnTo>
                    <a:pt x="14" y="14"/>
                  </a:lnTo>
                  <a:lnTo>
                    <a:pt x="9" y="14"/>
                  </a:lnTo>
                  <a:lnTo>
                    <a:pt x="12" y="10"/>
                  </a:lnTo>
                  <a:lnTo>
                    <a:pt x="9" y="12"/>
                  </a:lnTo>
                  <a:lnTo>
                    <a:pt x="8" y="8"/>
                  </a:lnTo>
                  <a:lnTo>
                    <a:pt x="10" y="2"/>
                  </a:lnTo>
                  <a:lnTo>
                    <a:pt x="13" y="6"/>
                  </a:lnTo>
                  <a:lnTo>
                    <a:pt x="13" y="1"/>
                  </a:lnTo>
                  <a:lnTo>
                    <a:pt x="17" y="6"/>
                  </a:lnTo>
                  <a:lnTo>
                    <a:pt x="15" y="0"/>
                  </a:lnTo>
                  <a:lnTo>
                    <a:pt x="20" y="4"/>
                  </a:lnTo>
                  <a:lnTo>
                    <a:pt x="21" y="9"/>
                  </a:lnTo>
                  <a:lnTo>
                    <a:pt x="18" y="13"/>
                  </a:lnTo>
                  <a:lnTo>
                    <a:pt x="15" y="15"/>
                  </a:lnTo>
                  <a:lnTo>
                    <a:pt x="21" y="13"/>
                  </a:lnTo>
                  <a:lnTo>
                    <a:pt x="22" y="9"/>
                  </a:lnTo>
                  <a:lnTo>
                    <a:pt x="24" y="13"/>
                  </a:lnTo>
                  <a:lnTo>
                    <a:pt x="22" y="15"/>
                  </a:lnTo>
                  <a:lnTo>
                    <a:pt x="22" y="20"/>
                  </a:lnTo>
                  <a:lnTo>
                    <a:pt x="20" y="21"/>
                  </a:lnTo>
                  <a:lnTo>
                    <a:pt x="17" y="18"/>
                  </a:lnTo>
                  <a:lnTo>
                    <a:pt x="18" y="20"/>
                  </a:lnTo>
                  <a:lnTo>
                    <a:pt x="15" y="22"/>
                  </a:lnTo>
                  <a:lnTo>
                    <a:pt x="16" y="26"/>
                  </a:lnTo>
                  <a:lnTo>
                    <a:pt x="14" y="26"/>
                  </a:lnTo>
                  <a:lnTo>
                    <a:pt x="13" y="33"/>
                  </a:lnTo>
                  <a:lnTo>
                    <a:pt x="12" y="29"/>
                  </a:lnTo>
                  <a:lnTo>
                    <a:pt x="9" y="32"/>
                  </a:lnTo>
                  <a:lnTo>
                    <a:pt x="10" y="35"/>
                  </a:lnTo>
                  <a:lnTo>
                    <a:pt x="9" y="36"/>
                  </a:lnTo>
                  <a:lnTo>
                    <a:pt x="7" y="41"/>
                  </a:lnTo>
                  <a:lnTo>
                    <a:pt x="6" y="39"/>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1119" y="3955"/>
              <a:ext cx="11" cy="14"/>
            </a:xfrm>
            <a:custGeom>
              <a:avLst/>
              <a:gdLst/>
              <a:ahLst/>
              <a:cxnLst>
                <a:cxn ang="0">
                  <a:pos x="10" y="7"/>
                </a:cxn>
                <a:cxn ang="0">
                  <a:pos x="11" y="13"/>
                </a:cxn>
                <a:cxn ang="0">
                  <a:pos x="6" y="12"/>
                </a:cxn>
                <a:cxn ang="0">
                  <a:pos x="5" y="14"/>
                </a:cxn>
                <a:cxn ang="0">
                  <a:pos x="4" y="14"/>
                </a:cxn>
                <a:cxn ang="0">
                  <a:pos x="0" y="12"/>
                </a:cxn>
                <a:cxn ang="0">
                  <a:pos x="2" y="8"/>
                </a:cxn>
                <a:cxn ang="0">
                  <a:pos x="4" y="7"/>
                </a:cxn>
                <a:cxn ang="0">
                  <a:pos x="5" y="0"/>
                </a:cxn>
                <a:cxn ang="0">
                  <a:pos x="8" y="1"/>
                </a:cxn>
                <a:cxn ang="0">
                  <a:pos x="10" y="7"/>
                </a:cxn>
              </a:cxnLst>
              <a:rect l="0" t="0" r="r" b="b"/>
              <a:pathLst>
                <a:path w="11" h="14">
                  <a:moveTo>
                    <a:pt x="10" y="7"/>
                  </a:moveTo>
                  <a:lnTo>
                    <a:pt x="11" y="13"/>
                  </a:lnTo>
                  <a:lnTo>
                    <a:pt x="6" y="12"/>
                  </a:lnTo>
                  <a:lnTo>
                    <a:pt x="5" y="14"/>
                  </a:lnTo>
                  <a:lnTo>
                    <a:pt x="4" y="14"/>
                  </a:lnTo>
                  <a:lnTo>
                    <a:pt x="0" y="12"/>
                  </a:lnTo>
                  <a:lnTo>
                    <a:pt x="2" y="8"/>
                  </a:lnTo>
                  <a:lnTo>
                    <a:pt x="4" y="7"/>
                  </a:lnTo>
                  <a:lnTo>
                    <a:pt x="5" y="0"/>
                  </a:lnTo>
                  <a:lnTo>
                    <a:pt x="8" y="1"/>
                  </a:lnTo>
                  <a:lnTo>
                    <a:pt x="10" y="7"/>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129" y="3974"/>
              <a:ext cx="9" cy="19"/>
            </a:xfrm>
            <a:custGeom>
              <a:avLst/>
              <a:gdLst/>
              <a:ahLst/>
              <a:cxnLst>
                <a:cxn ang="0">
                  <a:pos x="4" y="4"/>
                </a:cxn>
                <a:cxn ang="0">
                  <a:pos x="5" y="7"/>
                </a:cxn>
                <a:cxn ang="0">
                  <a:pos x="9" y="10"/>
                </a:cxn>
                <a:cxn ang="0">
                  <a:pos x="7" y="17"/>
                </a:cxn>
                <a:cxn ang="0">
                  <a:pos x="3" y="19"/>
                </a:cxn>
                <a:cxn ang="0">
                  <a:pos x="0" y="12"/>
                </a:cxn>
                <a:cxn ang="0">
                  <a:pos x="0" y="10"/>
                </a:cxn>
                <a:cxn ang="0">
                  <a:pos x="3" y="0"/>
                </a:cxn>
                <a:cxn ang="0">
                  <a:pos x="4" y="4"/>
                </a:cxn>
              </a:cxnLst>
              <a:rect l="0" t="0" r="r" b="b"/>
              <a:pathLst>
                <a:path w="9" h="19">
                  <a:moveTo>
                    <a:pt x="4" y="4"/>
                  </a:moveTo>
                  <a:lnTo>
                    <a:pt x="5" y="7"/>
                  </a:lnTo>
                  <a:lnTo>
                    <a:pt x="9" y="10"/>
                  </a:lnTo>
                  <a:lnTo>
                    <a:pt x="7" y="17"/>
                  </a:lnTo>
                  <a:lnTo>
                    <a:pt x="3" y="19"/>
                  </a:lnTo>
                  <a:lnTo>
                    <a:pt x="0" y="12"/>
                  </a:lnTo>
                  <a:lnTo>
                    <a:pt x="0" y="10"/>
                  </a:lnTo>
                  <a:lnTo>
                    <a:pt x="3" y="0"/>
                  </a:lnTo>
                  <a:lnTo>
                    <a:pt x="4" y="4"/>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114" y="3971"/>
              <a:ext cx="11" cy="10"/>
            </a:xfrm>
            <a:custGeom>
              <a:avLst/>
              <a:gdLst/>
              <a:ahLst/>
              <a:cxnLst>
                <a:cxn ang="0">
                  <a:pos x="10" y="3"/>
                </a:cxn>
                <a:cxn ang="0">
                  <a:pos x="11" y="4"/>
                </a:cxn>
                <a:cxn ang="0">
                  <a:pos x="8" y="10"/>
                </a:cxn>
                <a:cxn ang="0">
                  <a:pos x="3" y="10"/>
                </a:cxn>
                <a:cxn ang="0">
                  <a:pos x="0" y="3"/>
                </a:cxn>
                <a:cxn ang="0">
                  <a:pos x="4" y="0"/>
                </a:cxn>
                <a:cxn ang="0">
                  <a:pos x="10" y="1"/>
                </a:cxn>
                <a:cxn ang="0">
                  <a:pos x="10" y="3"/>
                </a:cxn>
              </a:cxnLst>
              <a:rect l="0" t="0" r="r" b="b"/>
              <a:pathLst>
                <a:path w="11" h="10">
                  <a:moveTo>
                    <a:pt x="10" y="3"/>
                  </a:moveTo>
                  <a:lnTo>
                    <a:pt x="11" y="4"/>
                  </a:lnTo>
                  <a:lnTo>
                    <a:pt x="8" y="10"/>
                  </a:lnTo>
                  <a:lnTo>
                    <a:pt x="3" y="10"/>
                  </a:lnTo>
                  <a:lnTo>
                    <a:pt x="0" y="3"/>
                  </a:lnTo>
                  <a:lnTo>
                    <a:pt x="4" y="0"/>
                  </a:lnTo>
                  <a:lnTo>
                    <a:pt x="10" y="1"/>
                  </a:lnTo>
                  <a:lnTo>
                    <a:pt x="10" y="3"/>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092" y="3968"/>
              <a:ext cx="27" cy="91"/>
            </a:xfrm>
            <a:custGeom>
              <a:avLst/>
              <a:gdLst/>
              <a:ahLst/>
              <a:cxnLst>
                <a:cxn ang="0">
                  <a:pos x="24" y="54"/>
                </a:cxn>
                <a:cxn ang="0">
                  <a:pos x="24" y="56"/>
                </a:cxn>
                <a:cxn ang="0">
                  <a:pos x="25" y="64"/>
                </a:cxn>
                <a:cxn ang="0">
                  <a:pos x="21" y="65"/>
                </a:cxn>
                <a:cxn ang="0">
                  <a:pos x="27" y="64"/>
                </a:cxn>
                <a:cxn ang="0">
                  <a:pos x="24" y="72"/>
                </a:cxn>
                <a:cxn ang="0">
                  <a:pos x="22" y="74"/>
                </a:cxn>
                <a:cxn ang="0">
                  <a:pos x="24" y="76"/>
                </a:cxn>
                <a:cxn ang="0">
                  <a:pos x="22" y="82"/>
                </a:cxn>
                <a:cxn ang="0">
                  <a:pos x="21" y="87"/>
                </a:cxn>
                <a:cxn ang="0">
                  <a:pos x="17" y="91"/>
                </a:cxn>
                <a:cxn ang="0">
                  <a:pos x="14" y="83"/>
                </a:cxn>
                <a:cxn ang="0">
                  <a:pos x="14" y="81"/>
                </a:cxn>
                <a:cxn ang="0">
                  <a:pos x="15" y="72"/>
                </a:cxn>
                <a:cxn ang="0">
                  <a:pos x="13" y="72"/>
                </a:cxn>
                <a:cxn ang="0">
                  <a:pos x="8" y="72"/>
                </a:cxn>
                <a:cxn ang="0">
                  <a:pos x="11" y="69"/>
                </a:cxn>
                <a:cxn ang="0">
                  <a:pos x="13" y="65"/>
                </a:cxn>
                <a:cxn ang="0">
                  <a:pos x="13" y="64"/>
                </a:cxn>
                <a:cxn ang="0">
                  <a:pos x="12" y="63"/>
                </a:cxn>
                <a:cxn ang="0">
                  <a:pos x="8" y="60"/>
                </a:cxn>
                <a:cxn ang="0">
                  <a:pos x="4" y="58"/>
                </a:cxn>
                <a:cxn ang="0">
                  <a:pos x="0" y="52"/>
                </a:cxn>
                <a:cxn ang="0">
                  <a:pos x="3" y="47"/>
                </a:cxn>
                <a:cxn ang="0">
                  <a:pos x="7" y="50"/>
                </a:cxn>
                <a:cxn ang="0">
                  <a:pos x="8" y="47"/>
                </a:cxn>
                <a:cxn ang="0">
                  <a:pos x="8" y="40"/>
                </a:cxn>
                <a:cxn ang="0">
                  <a:pos x="5" y="39"/>
                </a:cxn>
                <a:cxn ang="0">
                  <a:pos x="5" y="30"/>
                </a:cxn>
                <a:cxn ang="0">
                  <a:pos x="13" y="25"/>
                </a:cxn>
                <a:cxn ang="0">
                  <a:pos x="14" y="12"/>
                </a:cxn>
                <a:cxn ang="0">
                  <a:pos x="8" y="3"/>
                </a:cxn>
                <a:cxn ang="0">
                  <a:pos x="11" y="0"/>
                </a:cxn>
                <a:cxn ang="0">
                  <a:pos x="15" y="6"/>
                </a:cxn>
                <a:cxn ang="0">
                  <a:pos x="21" y="10"/>
                </a:cxn>
                <a:cxn ang="0">
                  <a:pos x="16" y="15"/>
                </a:cxn>
                <a:cxn ang="0">
                  <a:pos x="23" y="24"/>
                </a:cxn>
                <a:cxn ang="0">
                  <a:pos x="24" y="45"/>
                </a:cxn>
                <a:cxn ang="0">
                  <a:pos x="25" y="50"/>
                </a:cxn>
                <a:cxn ang="0">
                  <a:pos x="26" y="54"/>
                </a:cxn>
                <a:cxn ang="0">
                  <a:pos x="20" y="46"/>
                </a:cxn>
                <a:cxn ang="0">
                  <a:pos x="15" y="50"/>
                </a:cxn>
                <a:cxn ang="0">
                  <a:pos x="23" y="52"/>
                </a:cxn>
              </a:cxnLst>
              <a:rect l="0" t="0" r="r" b="b"/>
              <a:pathLst>
                <a:path w="27" h="91">
                  <a:moveTo>
                    <a:pt x="23" y="52"/>
                  </a:moveTo>
                  <a:lnTo>
                    <a:pt x="24" y="54"/>
                  </a:lnTo>
                  <a:lnTo>
                    <a:pt x="18" y="54"/>
                  </a:lnTo>
                  <a:lnTo>
                    <a:pt x="24" y="56"/>
                  </a:lnTo>
                  <a:lnTo>
                    <a:pt x="25" y="59"/>
                  </a:lnTo>
                  <a:lnTo>
                    <a:pt x="25" y="64"/>
                  </a:lnTo>
                  <a:lnTo>
                    <a:pt x="22" y="63"/>
                  </a:lnTo>
                  <a:lnTo>
                    <a:pt x="21" y="65"/>
                  </a:lnTo>
                  <a:lnTo>
                    <a:pt x="24" y="66"/>
                  </a:lnTo>
                  <a:lnTo>
                    <a:pt x="27" y="64"/>
                  </a:lnTo>
                  <a:lnTo>
                    <a:pt x="27" y="66"/>
                  </a:lnTo>
                  <a:lnTo>
                    <a:pt x="24" y="72"/>
                  </a:lnTo>
                  <a:lnTo>
                    <a:pt x="23" y="71"/>
                  </a:lnTo>
                  <a:lnTo>
                    <a:pt x="22" y="74"/>
                  </a:lnTo>
                  <a:lnTo>
                    <a:pt x="17" y="75"/>
                  </a:lnTo>
                  <a:lnTo>
                    <a:pt x="24" y="76"/>
                  </a:lnTo>
                  <a:lnTo>
                    <a:pt x="22" y="78"/>
                  </a:lnTo>
                  <a:lnTo>
                    <a:pt x="22" y="82"/>
                  </a:lnTo>
                  <a:lnTo>
                    <a:pt x="20" y="81"/>
                  </a:lnTo>
                  <a:lnTo>
                    <a:pt x="21" y="87"/>
                  </a:lnTo>
                  <a:lnTo>
                    <a:pt x="18" y="87"/>
                  </a:lnTo>
                  <a:lnTo>
                    <a:pt x="17" y="91"/>
                  </a:lnTo>
                  <a:lnTo>
                    <a:pt x="12" y="87"/>
                  </a:lnTo>
                  <a:lnTo>
                    <a:pt x="14" y="83"/>
                  </a:lnTo>
                  <a:lnTo>
                    <a:pt x="12" y="82"/>
                  </a:lnTo>
                  <a:lnTo>
                    <a:pt x="14" y="81"/>
                  </a:lnTo>
                  <a:lnTo>
                    <a:pt x="13" y="76"/>
                  </a:lnTo>
                  <a:lnTo>
                    <a:pt x="15" y="72"/>
                  </a:lnTo>
                  <a:lnTo>
                    <a:pt x="11" y="76"/>
                  </a:lnTo>
                  <a:lnTo>
                    <a:pt x="13" y="72"/>
                  </a:lnTo>
                  <a:lnTo>
                    <a:pt x="9" y="75"/>
                  </a:lnTo>
                  <a:lnTo>
                    <a:pt x="8" y="72"/>
                  </a:lnTo>
                  <a:lnTo>
                    <a:pt x="11" y="71"/>
                  </a:lnTo>
                  <a:lnTo>
                    <a:pt x="11" y="69"/>
                  </a:lnTo>
                  <a:lnTo>
                    <a:pt x="13" y="70"/>
                  </a:lnTo>
                  <a:lnTo>
                    <a:pt x="13" y="65"/>
                  </a:lnTo>
                  <a:lnTo>
                    <a:pt x="9" y="68"/>
                  </a:lnTo>
                  <a:lnTo>
                    <a:pt x="13" y="64"/>
                  </a:lnTo>
                  <a:lnTo>
                    <a:pt x="13" y="59"/>
                  </a:lnTo>
                  <a:lnTo>
                    <a:pt x="12" y="63"/>
                  </a:lnTo>
                  <a:lnTo>
                    <a:pt x="11" y="64"/>
                  </a:lnTo>
                  <a:lnTo>
                    <a:pt x="8" y="60"/>
                  </a:lnTo>
                  <a:lnTo>
                    <a:pt x="9" y="57"/>
                  </a:lnTo>
                  <a:lnTo>
                    <a:pt x="4" y="58"/>
                  </a:lnTo>
                  <a:lnTo>
                    <a:pt x="7" y="56"/>
                  </a:lnTo>
                  <a:lnTo>
                    <a:pt x="0" y="52"/>
                  </a:lnTo>
                  <a:lnTo>
                    <a:pt x="0" y="48"/>
                  </a:lnTo>
                  <a:lnTo>
                    <a:pt x="3" y="47"/>
                  </a:lnTo>
                  <a:lnTo>
                    <a:pt x="9" y="52"/>
                  </a:lnTo>
                  <a:lnTo>
                    <a:pt x="7" y="50"/>
                  </a:lnTo>
                  <a:lnTo>
                    <a:pt x="6" y="47"/>
                  </a:lnTo>
                  <a:lnTo>
                    <a:pt x="8" y="47"/>
                  </a:lnTo>
                  <a:lnTo>
                    <a:pt x="6" y="44"/>
                  </a:lnTo>
                  <a:lnTo>
                    <a:pt x="8" y="40"/>
                  </a:lnTo>
                  <a:lnTo>
                    <a:pt x="13" y="40"/>
                  </a:lnTo>
                  <a:lnTo>
                    <a:pt x="5" y="39"/>
                  </a:lnTo>
                  <a:lnTo>
                    <a:pt x="3" y="36"/>
                  </a:lnTo>
                  <a:lnTo>
                    <a:pt x="5" y="30"/>
                  </a:lnTo>
                  <a:lnTo>
                    <a:pt x="8" y="30"/>
                  </a:lnTo>
                  <a:lnTo>
                    <a:pt x="13" y="25"/>
                  </a:lnTo>
                  <a:lnTo>
                    <a:pt x="11" y="24"/>
                  </a:lnTo>
                  <a:lnTo>
                    <a:pt x="14" y="12"/>
                  </a:lnTo>
                  <a:lnTo>
                    <a:pt x="7" y="6"/>
                  </a:lnTo>
                  <a:lnTo>
                    <a:pt x="8" y="3"/>
                  </a:lnTo>
                  <a:lnTo>
                    <a:pt x="11" y="3"/>
                  </a:lnTo>
                  <a:lnTo>
                    <a:pt x="11" y="0"/>
                  </a:lnTo>
                  <a:lnTo>
                    <a:pt x="16" y="4"/>
                  </a:lnTo>
                  <a:lnTo>
                    <a:pt x="15" y="6"/>
                  </a:lnTo>
                  <a:lnTo>
                    <a:pt x="20" y="5"/>
                  </a:lnTo>
                  <a:lnTo>
                    <a:pt x="21" y="10"/>
                  </a:lnTo>
                  <a:lnTo>
                    <a:pt x="20" y="13"/>
                  </a:lnTo>
                  <a:lnTo>
                    <a:pt x="16" y="15"/>
                  </a:lnTo>
                  <a:lnTo>
                    <a:pt x="16" y="18"/>
                  </a:lnTo>
                  <a:lnTo>
                    <a:pt x="23" y="24"/>
                  </a:lnTo>
                  <a:lnTo>
                    <a:pt x="25" y="35"/>
                  </a:lnTo>
                  <a:lnTo>
                    <a:pt x="24" y="45"/>
                  </a:lnTo>
                  <a:lnTo>
                    <a:pt x="25" y="42"/>
                  </a:lnTo>
                  <a:lnTo>
                    <a:pt x="25" y="50"/>
                  </a:lnTo>
                  <a:lnTo>
                    <a:pt x="27" y="53"/>
                  </a:lnTo>
                  <a:lnTo>
                    <a:pt x="26" y="54"/>
                  </a:lnTo>
                  <a:lnTo>
                    <a:pt x="22" y="44"/>
                  </a:lnTo>
                  <a:lnTo>
                    <a:pt x="20" y="46"/>
                  </a:lnTo>
                  <a:lnTo>
                    <a:pt x="21" y="47"/>
                  </a:lnTo>
                  <a:lnTo>
                    <a:pt x="15" y="50"/>
                  </a:lnTo>
                  <a:lnTo>
                    <a:pt x="21" y="50"/>
                  </a:lnTo>
                  <a:lnTo>
                    <a:pt x="23" y="5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1118" y="3979"/>
              <a:ext cx="14" cy="23"/>
            </a:xfrm>
            <a:custGeom>
              <a:avLst/>
              <a:gdLst/>
              <a:ahLst/>
              <a:cxnLst>
                <a:cxn ang="0">
                  <a:pos x="9" y="4"/>
                </a:cxn>
                <a:cxn ang="0">
                  <a:pos x="8" y="6"/>
                </a:cxn>
                <a:cxn ang="0">
                  <a:pos x="6" y="7"/>
                </a:cxn>
                <a:cxn ang="0">
                  <a:pos x="9" y="7"/>
                </a:cxn>
                <a:cxn ang="0">
                  <a:pos x="14" y="14"/>
                </a:cxn>
                <a:cxn ang="0">
                  <a:pos x="11" y="14"/>
                </a:cxn>
                <a:cxn ang="0">
                  <a:pos x="9" y="23"/>
                </a:cxn>
                <a:cxn ang="0">
                  <a:pos x="9" y="20"/>
                </a:cxn>
                <a:cxn ang="0">
                  <a:pos x="5" y="20"/>
                </a:cxn>
                <a:cxn ang="0">
                  <a:pos x="4" y="18"/>
                </a:cxn>
                <a:cxn ang="0">
                  <a:pos x="6" y="16"/>
                </a:cxn>
                <a:cxn ang="0">
                  <a:pos x="0" y="12"/>
                </a:cxn>
                <a:cxn ang="0">
                  <a:pos x="0" y="8"/>
                </a:cxn>
                <a:cxn ang="0">
                  <a:pos x="3" y="4"/>
                </a:cxn>
                <a:cxn ang="0">
                  <a:pos x="4" y="4"/>
                </a:cxn>
                <a:cxn ang="0">
                  <a:pos x="8" y="0"/>
                </a:cxn>
                <a:cxn ang="0">
                  <a:pos x="11" y="1"/>
                </a:cxn>
                <a:cxn ang="0">
                  <a:pos x="9" y="4"/>
                </a:cxn>
              </a:cxnLst>
              <a:rect l="0" t="0" r="r" b="b"/>
              <a:pathLst>
                <a:path w="14" h="23">
                  <a:moveTo>
                    <a:pt x="9" y="4"/>
                  </a:moveTo>
                  <a:lnTo>
                    <a:pt x="8" y="6"/>
                  </a:lnTo>
                  <a:lnTo>
                    <a:pt x="6" y="7"/>
                  </a:lnTo>
                  <a:lnTo>
                    <a:pt x="9" y="7"/>
                  </a:lnTo>
                  <a:lnTo>
                    <a:pt x="14" y="14"/>
                  </a:lnTo>
                  <a:lnTo>
                    <a:pt x="11" y="14"/>
                  </a:lnTo>
                  <a:lnTo>
                    <a:pt x="9" y="23"/>
                  </a:lnTo>
                  <a:lnTo>
                    <a:pt x="9" y="20"/>
                  </a:lnTo>
                  <a:lnTo>
                    <a:pt x="5" y="20"/>
                  </a:lnTo>
                  <a:lnTo>
                    <a:pt x="4" y="18"/>
                  </a:lnTo>
                  <a:lnTo>
                    <a:pt x="6" y="16"/>
                  </a:lnTo>
                  <a:lnTo>
                    <a:pt x="0" y="12"/>
                  </a:lnTo>
                  <a:lnTo>
                    <a:pt x="0" y="8"/>
                  </a:lnTo>
                  <a:lnTo>
                    <a:pt x="3" y="4"/>
                  </a:lnTo>
                  <a:lnTo>
                    <a:pt x="4" y="4"/>
                  </a:lnTo>
                  <a:lnTo>
                    <a:pt x="8" y="0"/>
                  </a:lnTo>
                  <a:lnTo>
                    <a:pt x="11" y="1"/>
                  </a:lnTo>
                  <a:lnTo>
                    <a:pt x="9" y="4"/>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090" y="3978"/>
              <a:ext cx="16" cy="9"/>
            </a:xfrm>
            <a:custGeom>
              <a:avLst/>
              <a:gdLst/>
              <a:ahLst/>
              <a:cxnLst>
                <a:cxn ang="0">
                  <a:pos x="14" y="6"/>
                </a:cxn>
                <a:cxn ang="0">
                  <a:pos x="13" y="9"/>
                </a:cxn>
                <a:cxn ang="0">
                  <a:pos x="9" y="6"/>
                </a:cxn>
                <a:cxn ang="0">
                  <a:pos x="5" y="9"/>
                </a:cxn>
                <a:cxn ang="0">
                  <a:pos x="0" y="7"/>
                </a:cxn>
                <a:cxn ang="0">
                  <a:pos x="6" y="2"/>
                </a:cxn>
                <a:cxn ang="0">
                  <a:pos x="10" y="3"/>
                </a:cxn>
                <a:cxn ang="0">
                  <a:pos x="8" y="0"/>
                </a:cxn>
                <a:cxn ang="0">
                  <a:pos x="16" y="3"/>
                </a:cxn>
                <a:cxn ang="0">
                  <a:pos x="14" y="6"/>
                </a:cxn>
              </a:cxnLst>
              <a:rect l="0" t="0" r="r" b="b"/>
              <a:pathLst>
                <a:path w="16" h="9">
                  <a:moveTo>
                    <a:pt x="14" y="6"/>
                  </a:moveTo>
                  <a:lnTo>
                    <a:pt x="13" y="9"/>
                  </a:lnTo>
                  <a:lnTo>
                    <a:pt x="9" y="6"/>
                  </a:lnTo>
                  <a:lnTo>
                    <a:pt x="5" y="9"/>
                  </a:lnTo>
                  <a:lnTo>
                    <a:pt x="0" y="7"/>
                  </a:lnTo>
                  <a:lnTo>
                    <a:pt x="6" y="2"/>
                  </a:lnTo>
                  <a:lnTo>
                    <a:pt x="10" y="3"/>
                  </a:lnTo>
                  <a:lnTo>
                    <a:pt x="8" y="0"/>
                  </a:lnTo>
                  <a:lnTo>
                    <a:pt x="16" y="3"/>
                  </a:lnTo>
                  <a:lnTo>
                    <a:pt x="14" y="6"/>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1126" y="4008"/>
              <a:ext cx="24" cy="36"/>
            </a:xfrm>
            <a:custGeom>
              <a:avLst/>
              <a:gdLst/>
              <a:ahLst/>
              <a:cxnLst>
                <a:cxn ang="0">
                  <a:pos x="1" y="22"/>
                </a:cxn>
                <a:cxn ang="0">
                  <a:pos x="0" y="18"/>
                </a:cxn>
                <a:cxn ang="0">
                  <a:pos x="6" y="16"/>
                </a:cxn>
                <a:cxn ang="0">
                  <a:pos x="8" y="13"/>
                </a:cxn>
                <a:cxn ang="0">
                  <a:pos x="6" y="12"/>
                </a:cxn>
                <a:cxn ang="0">
                  <a:pos x="7" y="8"/>
                </a:cxn>
                <a:cxn ang="0">
                  <a:pos x="12" y="8"/>
                </a:cxn>
                <a:cxn ang="0">
                  <a:pos x="8" y="6"/>
                </a:cxn>
                <a:cxn ang="0">
                  <a:pos x="14" y="6"/>
                </a:cxn>
                <a:cxn ang="0">
                  <a:pos x="10" y="2"/>
                </a:cxn>
                <a:cxn ang="0">
                  <a:pos x="16" y="4"/>
                </a:cxn>
                <a:cxn ang="0">
                  <a:pos x="14" y="0"/>
                </a:cxn>
                <a:cxn ang="0">
                  <a:pos x="22" y="1"/>
                </a:cxn>
                <a:cxn ang="0">
                  <a:pos x="24" y="18"/>
                </a:cxn>
                <a:cxn ang="0">
                  <a:pos x="20" y="29"/>
                </a:cxn>
                <a:cxn ang="0">
                  <a:pos x="18" y="28"/>
                </a:cxn>
                <a:cxn ang="0">
                  <a:pos x="15" y="34"/>
                </a:cxn>
                <a:cxn ang="0">
                  <a:pos x="12" y="36"/>
                </a:cxn>
                <a:cxn ang="0">
                  <a:pos x="8" y="32"/>
                </a:cxn>
                <a:cxn ang="0">
                  <a:pos x="12" y="30"/>
                </a:cxn>
                <a:cxn ang="0">
                  <a:pos x="14" y="25"/>
                </a:cxn>
                <a:cxn ang="0">
                  <a:pos x="9" y="31"/>
                </a:cxn>
                <a:cxn ang="0">
                  <a:pos x="6" y="29"/>
                </a:cxn>
                <a:cxn ang="0">
                  <a:pos x="13" y="24"/>
                </a:cxn>
                <a:cxn ang="0">
                  <a:pos x="15" y="13"/>
                </a:cxn>
                <a:cxn ang="0">
                  <a:pos x="12" y="24"/>
                </a:cxn>
                <a:cxn ang="0">
                  <a:pos x="7" y="26"/>
                </a:cxn>
                <a:cxn ang="0">
                  <a:pos x="10" y="18"/>
                </a:cxn>
                <a:cxn ang="0">
                  <a:pos x="8" y="19"/>
                </a:cxn>
                <a:cxn ang="0">
                  <a:pos x="7" y="25"/>
                </a:cxn>
                <a:cxn ang="0">
                  <a:pos x="5" y="28"/>
                </a:cxn>
                <a:cxn ang="0">
                  <a:pos x="4" y="26"/>
                </a:cxn>
                <a:cxn ang="0">
                  <a:pos x="1" y="22"/>
                </a:cxn>
              </a:cxnLst>
              <a:rect l="0" t="0" r="r" b="b"/>
              <a:pathLst>
                <a:path w="24" h="36">
                  <a:moveTo>
                    <a:pt x="1" y="22"/>
                  </a:moveTo>
                  <a:lnTo>
                    <a:pt x="0" y="18"/>
                  </a:lnTo>
                  <a:lnTo>
                    <a:pt x="6" y="16"/>
                  </a:lnTo>
                  <a:lnTo>
                    <a:pt x="8" y="13"/>
                  </a:lnTo>
                  <a:lnTo>
                    <a:pt x="6" y="12"/>
                  </a:lnTo>
                  <a:lnTo>
                    <a:pt x="7" y="8"/>
                  </a:lnTo>
                  <a:lnTo>
                    <a:pt x="12" y="8"/>
                  </a:lnTo>
                  <a:lnTo>
                    <a:pt x="8" y="6"/>
                  </a:lnTo>
                  <a:lnTo>
                    <a:pt x="14" y="6"/>
                  </a:lnTo>
                  <a:lnTo>
                    <a:pt x="10" y="2"/>
                  </a:lnTo>
                  <a:lnTo>
                    <a:pt x="16" y="4"/>
                  </a:lnTo>
                  <a:lnTo>
                    <a:pt x="14" y="0"/>
                  </a:lnTo>
                  <a:lnTo>
                    <a:pt x="22" y="1"/>
                  </a:lnTo>
                  <a:lnTo>
                    <a:pt x="24" y="18"/>
                  </a:lnTo>
                  <a:lnTo>
                    <a:pt x="20" y="29"/>
                  </a:lnTo>
                  <a:lnTo>
                    <a:pt x="18" y="28"/>
                  </a:lnTo>
                  <a:lnTo>
                    <a:pt x="15" y="34"/>
                  </a:lnTo>
                  <a:lnTo>
                    <a:pt x="12" y="36"/>
                  </a:lnTo>
                  <a:lnTo>
                    <a:pt x="8" y="32"/>
                  </a:lnTo>
                  <a:lnTo>
                    <a:pt x="12" y="30"/>
                  </a:lnTo>
                  <a:lnTo>
                    <a:pt x="14" y="25"/>
                  </a:lnTo>
                  <a:lnTo>
                    <a:pt x="9" y="31"/>
                  </a:lnTo>
                  <a:lnTo>
                    <a:pt x="6" y="29"/>
                  </a:lnTo>
                  <a:lnTo>
                    <a:pt x="13" y="24"/>
                  </a:lnTo>
                  <a:lnTo>
                    <a:pt x="15" y="13"/>
                  </a:lnTo>
                  <a:lnTo>
                    <a:pt x="12" y="24"/>
                  </a:lnTo>
                  <a:lnTo>
                    <a:pt x="7" y="26"/>
                  </a:lnTo>
                  <a:lnTo>
                    <a:pt x="10" y="18"/>
                  </a:lnTo>
                  <a:lnTo>
                    <a:pt x="8" y="19"/>
                  </a:lnTo>
                  <a:lnTo>
                    <a:pt x="7" y="25"/>
                  </a:lnTo>
                  <a:lnTo>
                    <a:pt x="5" y="28"/>
                  </a:lnTo>
                  <a:lnTo>
                    <a:pt x="4" y="26"/>
                  </a:lnTo>
                  <a:lnTo>
                    <a:pt x="1" y="22"/>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123" y="4027"/>
              <a:ext cx="6" cy="15"/>
            </a:xfrm>
            <a:custGeom>
              <a:avLst/>
              <a:gdLst/>
              <a:ahLst/>
              <a:cxnLst>
                <a:cxn ang="0">
                  <a:pos x="4" y="5"/>
                </a:cxn>
                <a:cxn ang="0">
                  <a:pos x="6" y="9"/>
                </a:cxn>
                <a:cxn ang="0">
                  <a:pos x="1" y="9"/>
                </a:cxn>
                <a:cxn ang="0">
                  <a:pos x="0" y="15"/>
                </a:cxn>
                <a:cxn ang="0">
                  <a:pos x="0" y="10"/>
                </a:cxn>
                <a:cxn ang="0">
                  <a:pos x="1" y="3"/>
                </a:cxn>
                <a:cxn ang="0">
                  <a:pos x="3" y="0"/>
                </a:cxn>
                <a:cxn ang="0">
                  <a:pos x="4" y="5"/>
                </a:cxn>
              </a:cxnLst>
              <a:rect l="0" t="0" r="r" b="b"/>
              <a:pathLst>
                <a:path w="6" h="15">
                  <a:moveTo>
                    <a:pt x="4" y="5"/>
                  </a:moveTo>
                  <a:lnTo>
                    <a:pt x="6" y="9"/>
                  </a:lnTo>
                  <a:lnTo>
                    <a:pt x="1" y="9"/>
                  </a:lnTo>
                  <a:lnTo>
                    <a:pt x="0" y="15"/>
                  </a:lnTo>
                  <a:lnTo>
                    <a:pt x="0" y="10"/>
                  </a:lnTo>
                  <a:lnTo>
                    <a:pt x="1" y="3"/>
                  </a:lnTo>
                  <a:lnTo>
                    <a:pt x="3" y="0"/>
                  </a:lnTo>
                  <a:lnTo>
                    <a:pt x="4" y="5"/>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1124" y="4037"/>
              <a:ext cx="8" cy="13"/>
            </a:xfrm>
            <a:custGeom>
              <a:avLst/>
              <a:gdLst/>
              <a:ahLst/>
              <a:cxnLst>
                <a:cxn ang="0">
                  <a:pos x="8" y="3"/>
                </a:cxn>
                <a:cxn ang="0">
                  <a:pos x="8" y="5"/>
                </a:cxn>
                <a:cxn ang="0">
                  <a:pos x="6" y="12"/>
                </a:cxn>
                <a:cxn ang="0">
                  <a:pos x="3" y="13"/>
                </a:cxn>
                <a:cxn ang="0">
                  <a:pos x="3" y="8"/>
                </a:cxn>
                <a:cxn ang="0">
                  <a:pos x="2" y="11"/>
                </a:cxn>
                <a:cxn ang="0">
                  <a:pos x="0" y="12"/>
                </a:cxn>
                <a:cxn ang="0">
                  <a:pos x="2" y="7"/>
                </a:cxn>
                <a:cxn ang="0">
                  <a:pos x="5" y="6"/>
                </a:cxn>
                <a:cxn ang="0">
                  <a:pos x="5" y="0"/>
                </a:cxn>
                <a:cxn ang="0">
                  <a:pos x="7" y="2"/>
                </a:cxn>
                <a:cxn ang="0">
                  <a:pos x="8" y="3"/>
                </a:cxn>
              </a:cxnLst>
              <a:rect l="0" t="0" r="r" b="b"/>
              <a:pathLst>
                <a:path w="8" h="13">
                  <a:moveTo>
                    <a:pt x="8" y="3"/>
                  </a:moveTo>
                  <a:lnTo>
                    <a:pt x="8" y="5"/>
                  </a:lnTo>
                  <a:lnTo>
                    <a:pt x="6" y="12"/>
                  </a:lnTo>
                  <a:lnTo>
                    <a:pt x="3" y="13"/>
                  </a:lnTo>
                  <a:lnTo>
                    <a:pt x="3" y="8"/>
                  </a:lnTo>
                  <a:lnTo>
                    <a:pt x="2" y="11"/>
                  </a:lnTo>
                  <a:lnTo>
                    <a:pt x="0" y="12"/>
                  </a:lnTo>
                  <a:lnTo>
                    <a:pt x="2" y="7"/>
                  </a:lnTo>
                  <a:lnTo>
                    <a:pt x="5" y="6"/>
                  </a:lnTo>
                  <a:lnTo>
                    <a:pt x="5" y="0"/>
                  </a:lnTo>
                  <a:lnTo>
                    <a:pt x="7" y="2"/>
                  </a:lnTo>
                  <a:lnTo>
                    <a:pt x="8" y="3"/>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088" y="4022"/>
              <a:ext cx="7" cy="32"/>
            </a:xfrm>
            <a:custGeom>
              <a:avLst/>
              <a:gdLst/>
              <a:ahLst/>
              <a:cxnLst>
                <a:cxn ang="0">
                  <a:pos x="7" y="5"/>
                </a:cxn>
                <a:cxn ang="0">
                  <a:pos x="7" y="10"/>
                </a:cxn>
                <a:cxn ang="0">
                  <a:pos x="4" y="8"/>
                </a:cxn>
                <a:cxn ang="0">
                  <a:pos x="7" y="23"/>
                </a:cxn>
                <a:cxn ang="0">
                  <a:pos x="7" y="26"/>
                </a:cxn>
                <a:cxn ang="0">
                  <a:pos x="5" y="27"/>
                </a:cxn>
                <a:cxn ang="0">
                  <a:pos x="5" y="32"/>
                </a:cxn>
                <a:cxn ang="0">
                  <a:pos x="2" y="28"/>
                </a:cxn>
                <a:cxn ang="0">
                  <a:pos x="2" y="22"/>
                </a:cxn>
                <a:cxn ang="0">
                  <a:pos x="3" y="21"/>
                </a:cxn>
                <a:cxn ang="0">
                  <a:pos x="0" y="14"/>
                </a:cxn>
                <a:cxn ang="0">
                  <a:pos x="1" y="6"/>
                </a:cxn>
                <a:cxn ang="0">
                  <a:pos x="3" y="8"/>
                </a:cxn>
                <a:cxn ang="0">
                  <a:pos x="2" y="3"/>
                </a:cxn>
                <a:cxn ang="0">
                  <a:pos x="7" y="0"/>
                </a:cxn>
                <a:cxn ang="0">
                  <a:pos x="7" y="5"/>
                </a:cxn>
              </a:cxnLst>
              <a:rect l="0" t="0" r="r" b="b"/>
              <a:pathLst>
                <a:path w="7" h="32">
                  <a:moveTo>
                    <a:pt x="7" y="5"/>
                  </a:moveTo>
                  <a:lnTo>
                    <a:pt x="7" y="10"/>
                  </a:lnTo>
                  <a:lnTo>
                    <a:pt x="4" y="8"/>
                  </a:lnTo>
                  <a:lnTo>
                    <a:pt x="7" y="23"/>
                  </a:lnTo>
                  <a:lnTo>
                    <a:pt x="7" y="26"/>
                  </a:lnTo>
                  <a:lnTo>
                    <a:pt x="5" y="27"/>
                  </a:lnTo>
                  <a:lnTo>
                    <a:pt x="5" y="32"/>
                  </a:lnTo>
                  <a:lnTo>
                    <a:pt x="2" y="28"/>
                  </a:lnTo>
                  <a:lnTo>
                    <a:pt x="2" y="22"/>
                  </a:lnTo>
                  <a:lnTo>
                    <a:pt x="3" y="21"/>
                  </a:lnTo>
                  <a:lnTo>
                    <a:pt x="0" y="14"/>
                  </a:lnTo>
                  <a:lnTo>
                    <a:pt x="1" y="6"/>
                  </a:lnTo>
                  <a:lnTo>
                    <a:pt x="3" y="8"/>
                  </a:lnTo>
                  <a:lnTo>
                    <a:pt x="2" y="3"/>
                  </a:lnTo>
                  <a:lnTo>
                    <a:pt x="7" y="0"/>
                  </a:lnTo>
                  <a:lnTo>
                    <a:pt x="7" y="5"/>
                  </a:lnTo>
                </a:path>
              </a:pathLst>
            </a:custGeom>
            <a:noFill/>
            <a:ln w="4763" cap="flat">
              <a:solidFill>
                <a:srgbClr val="0A93F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175"/>
          <p:cNvGrpSpPr>
            <a:grpSpLocks noChangeAspect="1"/>
          </p:cNvGrpSpPr>
          <p:nvPr/>
        </p:nvGrpSpPr>
        <p:grpSpPr bwMode="auto">
          <a:xfrm>
            <a:off x="1534472" y="3732852"/>
            <a:ext cx="2373313" cy="1958975"/>
            <a:chOff x="958" y="2936"/>
            <a:chExt cx="1495" cy="1234"/>
          </a:xfrm>
        </p:grpSpPr>
        <p:sp>
          <p:nvSpPr>
            <p:cNvPr id="1198" name="AutoShape 174"/>
            <p:cNvSpPr>
              <a:spLocks noChangeAspect="1" noChangeArrowheads="1" noTextEdit="1"/>
            </p:cNvSpPr>
            <p:nvPr/>
          </p:nvSpPr>
          <p:spPr bwMode="auto">
            <a:xfrm>
              <a:off x="958" y="2936"/>
              <a:ext cx="1495" cy="1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noEditPoints="1"/>
            </p:cNvSpPr>
            <p:nvPr/>
          </p:nvSpPr>
          <p:spPr bwMode="auto">
            <a:xfrm>
              <a:off x="1476" y="3080"/>
              <a:ext cx="473" cy="939"/>
            </a:xfrm>
            <a:custGeom>
              <a:avLst/>
              <a:gdLst/>
              <a:ahLst/>
              <a:cxnLst>
                <a:cxn ang="0">
                  <a:pos x="108" y="90"/>
                </a:cxn>
                <a:cxn ang="0">
                  <a:pos x="92" y="56"/>
                </a:cxn>
                <a:cxn ang="0">
                  <a:pos x="81" y="26"/>
                </a:cxn>
                <a:cxn ang="0">
                  <a:pos x="129" y="23"/>
                </a:cxn>
                <a:cxn ang="0">
                  <a:pos x="156" y="51"/>
                </a:cxn>
                <a:cxn ang="0">
                  <a:pos x="142" y="74"/>
                </a:cxn>
                <a:cxn ang="0">
                  <a:pos x="43" y="0"/>
                </a:cxn>
                <a:cxn ang="0">
                  <a:pos x="31" y="12"/>
                </a:cxn>
                <a:cxn ang="0">
                  <a:pos x="4" y="17"/>
                </a:cxn>
                <a:cxn ang="0">
                  <a:pos x="12" y="1"/>
                </a:cxn>
                <a:cxn ang="0">
                  <a:pos x="43" y="0"/>
                </a:cxn>
                <a:cxn ang="0">
                  <a:pos x="270" y="365"/>
                </a:cxn>
                <a:cxn ang="0">
                  <a:pos x="249" y="353"/>
                </a:cxn>
                <a:cxn ang="0">
                  <a:pos x="239" y="332"/>
                </a:cxn>
                <a:cxn ang="0">
                  <a:pos x="220" y="306"/>
                </a:cxn>
                <a:cxn ang="0">
                  <a:pos x="226" y="266"/>
                </a:cxn>
                <a:cxn ang="0">
                  <a:pos x="247" y="273"/>
                </a:cxn>
                <a:cxn ang="0">
                  <a:pos x="276" y="268"/>
                </a:cxn>
                <a:cxn ang="0">
                  <a:pos x="273" y="313"/>
                </a:cxn>
                <a:cxn ang="0">
                  <a:pos x="279" y="329"/>
                </a:cxn>
                <a:cxn ang="0">
                  <a:pos x="274" y="363"/>
                </a:cxn>
                <a:cxn ang="0">
                  <a:pos x="367" y="493"/>
                </a:cxn>
                <a:cxn ang="0">
                  <a:pos x="331" y="454"/>
                </a:cxn>
                <a:cxn ang="0">
                  <a:pos x="304" y="425"/>
                </a:cxn>
                <a:cxn ang="0">
                  <a:pos x="324" y="418"/>
                </a:cxn>
                <a:cxn ang="0">
                  <a:pos x="349" y="450"/>
                </a:cxn>
                <a:cxn ang="0">
                  <a:pos x="354" y="459"/>
                </a:cxn>
                <a:cxn ang="0">
                  <a:pos x="397" y="617"/>
                </a:cxn>
                <a:cxn ang="0">
                  <a:pos x="364" y="606"/>
                </a:cxn>
                <a:cxn ang="0">
                  <a:pos x="372" y="575"/>
                </a:cxn>
                <a:cxn ang="0">
                  <a:pos x="368" y="561"/>
                </a:cxn>
                <a:cxn ang="0">
                  <a:pos x="361" y="523"/>
                </a:cxn>
                <a:cxn ang="0">
                  <a:pos x="387" y="514"/>
                </a:cxn>
                <a:cxn ang="0">
                  <a:pos x="388" y="548"/>
                </a:cxn>
                <a:cxn ang="0">
                  <a:pos x="419" y="566"/>
                </a:cxn>
                <a:cxn ang="0">
                  <a:pos x="437" y="620"/>
                </a:cxn>
                <a:cxn ang="0">
                  <a:pos x="404" y="625"/>
                </a:cxn>
                <a:cxn ang="0">
                  <a:pos x="317" y="484"/>
                </a:cxn>
                <a:cxn ang="0">
                  <a:pos x="338" y="522"/>
                </a:cxn>
                <a:cxn ang="0">
                  <a:pos x="317" y="530"/>
                </a:cxn>
                <a:cxn ang="0">
                  <a:pos x="309" y="510"/>
                </a:cxn>
                <a:cxn ang="0">
                  <a:pos x="310" y="490"/>
                </a:cxn>
                <a:cxn ang="0">
                  <a:pos x="291" y="931"/>
                </a:cxn>
                <a:cxn ang="0">
                  <a:pos x="274" y="897"/>
                </a:cxn>
                <a:cxn ang="0">
                  <a:pos x="310" y="841"/>
                </a:cxn>
                <a:cxn ang="0">
                  <a:pos x="323" y="792"/>
                </a:cxn>
                <a:cxn ang="0">
                  <a:pos x="341" y="762"/>
                </a:cxn>
                <a:cxn ang="0">
                  <a:pos x="381" y="751"/>
                </a:cxn>
                <a:cxn ang="0">
                  <a:pos x="390" y="718"/>
                </a:cxn>
                <a:cxn ang="0">
                  <a:pos x="414" y="730"/>
                </a:cxn>
                <a:cxn ang="0">
                  <a:pos x="464" y="817"/>
                </a:cxn>
                <a:cxn ang="0">
                  <a:pos x="453" y="871"/>
                </a:cxn>
                <a:cxn ang="0">
                  <a:pos x="460" y="892"/>
                </a:cxn>
                <a:cxn ang="0">
                  <a:pos x="462" y="939"/>
                </a:cxn>
                <a:cxn ang="0">
                  <a:pos x="422" y="938"/>
                </a:cxn>
                <a:cxn ang="0">
                  <a:pos x="372" y="921"/>
                </a:cxn>
                <a:cxn ang="0">
                  <a:pos x="321" y="926"/>
                </a:cxn>
              </a:cxnLst>
              <a:rect l="0" t="0" r="r" b="b"/>
              <a:pathLst>
                <a:path w="473" h="939">
                  <a:moveTo>
                    <a:pt x="130" y="88"/>
                  </a:moveTo>
                  <a:lnTo>
                    <a:pt x="108" y="90"/>
                  </a:lnTo>
                  <a:lnTo>
                    <a:pt x="93" y="72"/>
                  </a:lnTo>
                  <a:lnTo>
                    <a:pt x="92" y="56"/>
                  </a:lnTo>
                  <a:lnTo>
                    <a:pt x="81" y="43"/>
                  </a:lnTo>
                  <a:lnTo>
                    <a:pt x="81" y="26"/>
                  </a:lnTo>
                  <a:lnTo>
                    <a:pt x="104" y="19"/>
                  </a:lnTo>
                  <a:lnTo>
                    <a:pt x="129" y="23"/>
                  </a:lnTo>
                  <a:lnTo>
                    <a:pt x="154" y="41"/>
                  </a:lnTo>
                  <a:lnTo>
                    <a:pt x="156" y="51"/>
                  </a:lnTo>
                  <a:lnTo>
                    <a:pt x="155" y="66"/>
                  </a:lnTo>
                  <a:lnTo>
                    <a:pt x="142" y="74"/>
                  </a:lnTo>
                  <a:lnTo>
                    <a:pt x="130" y="88"/>
                  </a:lnTo>
                  <a:close/>
                  <a:moveTo>
                    <a:pt x="43" y="0"/>
                  </a:moveTo>
                  <a:lnTo>
                    <a:pt x="44" y="6"/>
                  </a:lnTo>
                  <a:lnTo>
                    <a:pt x="31" y="12"/>
                  </a:lnTo>
                  <a:lnTo>
                    <a:pt x="16" y="11"/>
                  </a:lnTo>
                  <a:lnTo>
                    <a:pt x="4" y="17"/>
                  </a:lnTo>
                  <a:lnTo>
                    <a:pt x="0" y="12"/>
                  </a:lnTo>
                  <a:lnTo>
                    <a:pt x="12" y="1"/>
                  </a:lnTo>
                  <a:lnTo>
                    <a:pt x="32" y="1"/>
                  </a:lnTo>
                  <a:lnTo>
                    <a:pt x="43" y="0"/>
                  </a:lnTo>
                  <a:close/>
                  <a:moveTo>
                    <a:pt x="274" y="363"/>
                  </a:moveTo>
                  <a:lnTo>
                    <a:pt x="270" y="365"/>
                  </a:lnTo>
                  <a:lnTo>
                    <a:pt x="266" y="359"/>
                  </a:lnTo>
                  <a:lnTo>
                    <a:pt x="249" y="353"/>
                  </a:lnTo>
                  <a:lnTo>
                    <a:pt x="248" y="333"/>
                  </a:lnTo>
                  <a:lnTo>
                    <a:pt x="239" y="332"/>
                  </a:lnTo>
                  <a:lnTo>
                    <a:pt x="217" y="318"/>
                  </a:lnTo>
                  <a:lnTo>
                    <a:pt x="220" y="306"/>
                  </a:lnTo>
                  <a:lnTo>
                    <a:pt x="219" y="277"/>
                  </a:lnTo>
                  <a:lnTo>
                    <a:pt x="226" y="266"/>
                  </a:lnTo>
                  <a:lnTo>
                    <a:pt x="228" y="256"/>
                  </a:lnTo>
                  <a:lnTo>
                    <a:pt x="247" y="273"/>
                  </a:lnTo>
                  <a:lnTo>
                    <a:pt x="266" y="266"/>
                  </a:lnTo>
                  <a:lnTo>
                    <a:pt x="276" y="268"/>
                  </a:lnTo>
                  <a:lnTo>
                    <a:pt x="278" y="286"/>
                  </a:lnTo>
                  <a:lnTo>
                    <a:pt x="273" y="313"/>
                  </a:lnTo>
                  <a:lnTo>
                    <a:pt x="270" y="328"/>
                  </a:lnTo>
                  <a:lnTo>
                    <a:pt x="279" y="329"/>
                  </a:lnTo>
                  <a:lnTo>
                    <a:pt x="278" y="345"/>
                  </a:lnTo>
                  <a:lnTo>
                    <a:pt x="274" y="363"/>
                  </a:lnTo>
                  <a:close/>
                  <a:moveTo>
                    <a:pt x="381" y="487"/>
                  </a:moveTo>
                  <a:lnTo>
                    <a:pt x="367" y="493"/>
                  </a:lnTo>
                  <a:lnTo>
                    <a:pt x="350" y="482"/>
                  </a:lnTo>
                  <a:lnTo>
                    <a:pt x="331" y="454"/>
                  </a:lnTo>
                  <a:lnTo>
                    <a:pt x="301" y="436"/>
                  </a:lnTo>
                  <a:lnTo>
                    <a:pt x="304" y="425"/>
                  </a:lnTo>
                  <a:lnTo>
                    <a:pt x="314" y="428"/>
                  </a:lnTo>
                  <a:lnTo>
                    <a:pt x="324" y="418"/>
                  </a:lnTo>
                  <a:lnTo>
                    <a:pt x="328" y="431"/>
                  </a:lnTo>
                  <a:lnTo>
                    <a:pt x="349" y="450"/>
                  </a:lnTo>
                  <a:lnTo>
                    <a:pt x="357" y="451"/>
                  </a:lnTo>
                  <a:lnTo>
                    <a:pt x="354" y="459"/>
                  </a:lnTo>
                  <a:lnTo>
                    <a:pt x="381" y="487"/>
                  </a:lnTo>
                  <a:close/>
                  <a:moveTo>
                    <a:pt x="397" y="617"/>
                  </a:moveTo>
                  <a:lnTo>
                    <a:pt x="381" y="616"/>
                  </a:lnTo>
                  <a:lnTo>
                    <a:pt x="364" y="606"/>
                  </a:lnTo>
                  <a:lnTo>
                    <a:pt x="364" y="594"/>
                  </a:lnTo>
                  <a:lnTo>
                    <a:pt x="372" y="575"/>
                  </a:lnTo>
                  <a:lnTo>
                    <a:pt x="375" y="562"/>
                  </a:lnTo>
                  <a:lnTo>
                    <a:pt x="368" y="561"/>
                  </a:lnTo>
                  <a:lnTo>
                    <a:pt x="357" y="545"/>
                  </a:lnTo>
                  <a:lnTo>
                    <a:pt x="361" y="523"/>
                  </a:lnTo>
                  <a:lnTo>
                    <a:pt x="377" y="511"/>
                  </a:lnTo>
                  <a:lnTo>
                    <a:pt x="387" y="514"/>
                  </a:lnTo>
                  <a:lnTo>
                    <a:pt x="390" y="530"/>
                  </a:lnTo>
                  <a:lnTo>
                    <a:pt x="388" y="548"/>
                  </a:lnTo>
                  <a:lnTo>
                    <a:pt x="409" y="553"/>
                  </a:lnTo>
                  <a:lnTo>
                    <a:pt x="419" y="566"/>
                  </a:lnTo>
                  <a:lnTo>
                    <a:pt x="439" y="611"/>
                  </a:lnTo>
                  <a:lnTo>
                    <a:pt x="437" y="620"/>
                  </a:lnTo>
                  <a:lnTo>
                    <a:pt x="419" y="630"/>
                  </a:lnTo>
                  <a:lnTo>
                    <a:pt x="404" y="625"/>
                  </a:lnTo>
                  <a:lnTo>
                    <a:pt x="397" y="617"/>
                  </a:lnTo>
                  <a:close/>
                  <a:moveTo>
                    <a:pt x="317" y="484"/>
                  </a:moveTo>
                  <a:lnTo>
                    <a:pt x="334" y="498"/>
                  </a:lnTo>
                  <a:lnTo>
                    <a:pt x="338" y="522"/>
                  </a:lnTo>
                  <a:lnTo>
                    <a:pt x="332" y="529"/>
                  </a:lnTo>
                  <a:lnTo>
                    <a:pt x="317" y="530"/>
                  </a:lnTo>
                  <a:lnTo>
                    <a:pt x="305" y="522"/>
                  </a:lnTo>
                  <a:lnTo>
                    <a:pt x="309" y="510"/>
                  </a:lnTo>
                  <a:lnTo>
                    <a:pt x="314" y="504"/>
                  </a:lnTo>
                  <a:lnTo>
                    <a:pt x="310" y="490"/>
                  </a:lnTo>
                  <a:lnTo>
                    <a:pt x="317" y="484"/>
                  </a:lnTo>
                  <a:close/>
                  <a:moveTo>
                    <a:pt x="291" y="931"/>
                  </a:moveTo>
                  <a:lnTo>
                    <a:pt x="285" y="906"/>
                  </a:lnTo>
                  <a:lnTo>
                    <a:pt x="274" y="897"/>
                  </a:lnTo>
                  <a:lnTo>
                    <a:pt x="280" y="874"/>
                  </a:lnTo>
                  <a:lnTo>
                    <a:pt x="310" y="841"/>
                  </a:lnTo>
                  <a:lnTo>
                    <a:pt x="311" y="817"/>
                  </a:lnTo>
                  <a:lnTo>
                    <a:pt x="323" y="792"/>
                  </a:lnTo>
                  <a:lnTo>
                    <a:pt x="329" y="762"/>
                  </a:lnTo>
                  <a:lnTo>
                    <a:pt x="341" y="762"/>
                  </a:lnTo>
                  <a:lnTo>
                    <a:pt x="366" y="755"/>
                  </a:lnTo>
                  <a:lnTo>
                    <a:pt x="381" y="751"/>
                  </a:lnTo>
                  <a:lnTo>
                    <a:pt x="386" y="741"/>
                  </a:lnTo>
                  <a:lnTo>
                    <a:pt x="390" y="718"/>
                  </a:lnTo>
                  <a:lnTo>
                    <a:pt x="404" y="708"/>
                  </a:lnTo>
                  <a:lnTo>
                    <a:pt x="414" y="730"/>
                  </a:lnTo>
                  <a:lnTo>
                    <a:pt x="430" y="759"/>
                  </a:lnTo>
                  <a:lnTo>
                    <a:pt x="464" y="817"/>
                  </a:lnTo>
                  <a:lnTo>
                    <a:pt x="466" y="846"/>
                  </a:lnTo>
                  <a:lnTo>
                    <a:pt x="453" y="871"/>
                  </a:lnTo>
                  <a:lnTo>
                    <a:pt x="468" y="879"/>
                  </a:lnTo>
                  <a:lnTo>
                    <a:pt x="460" y="892"/>
                  </a:lnTo>
                  <a:lnTo>
                    <a:pt x="473" y="928"/>
                  </a:lnTo>
                  <a:lnTo>
                    <a:pt x="462" y="939"/>
                  </a:lnTo>
                  <a:lnTo>
                    <a:pt x="442" y="933"/>
                  </a:lnTo>
                  <a:lnTo>
                    <a:pt x="422" y="938"/>
                  </a:lnTo>
                  <a:lnTo>
                    <a:pt x="397" y="933"/>
                  </a:lnTo>
                  <a:lnTo>
                    <a:pt x="372" y="921"/>
                  </a:lnTo>
                  <a:lnTo>
                    <a:pt x="331" y="915"/>
                  </a:lnTo>
                  <a:lnTo>
                    <a:pt x="321" y="926"/>
                  </a:lnTo>
                  <a:lnTo>
                    <a:pt x="291" y="931"/>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9" name="Title 1"/>
          <p:cNvSpPr>
            <a:spLocks noGrp="1"/>
          </p:cNvSpPr>
          <p:nvPr>
            <p:ph type="title"/>
          </p:nvPr>
        </p:nvSpPr>
        <p:spPr>
          <a:xfrm>
            <a:off x="1694075" y="206446"/>
            <a:ext cx="6167035" cy="881062"/>
          </a:xfrm>
        </p:spPr>
        <p:txBody>
          <a:bodyPr/>
          <a:lstStyle/>
          <a:p>
            <a:r>
              <a:rPr lang="en-US" dirty="0" smtClean="0"/>
              <a:t>The Long Road Back to Normal</a:t>
            </a:r>
            <a:endParaRPr lang="en-US" dirty="0"/>
          </a:p>
        </p:txBody>
      </p:sp>
      <p:sp>
        <p:nvSpPr>
          <p:cNvPr id="180" name="TextBox 179"/>
          <p:cNvSpPr txBox="1"/>
          <p:nvPr/>
        </p:nvSpPr>
        <p:spPr>
          <a:xfrm>
            <a:off x="6086903" y="4612945"/>
            <a:ext cx="1433015" cy="1195199"/>
          </a:xfrm>
          <a:prstGeom prst="rect">
            <a:avLst/>
          </a:prstGeom>
          <a:noFill/>
        </p:spPr>
        <p:txBody>
          <a:bodyPr wrap="square" rtlCol="0">
            <a:spAutoFit/>
          </a:bodyPr>
          <a:lstStyle/>
          <a:p>
            <a:pPr>
              <a:spcBef>
                <a:spcPts val="500"/>
              </a:spcBef>
            </a:pPr>
            <a:r>
              <a:rPr lang="en-US" sz="1050" b="1" dirty="0" smtClean="0">
                <a:solidFill>
                  <a:schemeClr val="tx2"/>
                </a:solidFill>
              </a:rPr>
              <a:t>        &lt; 84%</a:t>
            </a:r>
          </a:p>
          <a:p>
            <a:pPr>
              <a:spcBef>
                <a:spcPts val="500"/>
              </a:spcBef>
            </a:pPr>
            <a:r>
              <a:rPr lang="en-US" sz="1050" b="1" dirty="0" smtClean="0">
                <a:solidFill>
                  <a:schemeClr val="tx2"/>
                </a:solidFill>
              </a:rPr>
              <a:t>84% - 88%</a:t>
            </a:r>
          </a:p>
          <a:p>
            <a:pPr>
              <a:spcBef>
                <a:spcPts val="500"/>
              </a:spcBef>
            </a:pPr>
            <a:r>
              <a:rPr lang="en-US" sz="1050" b="1" dirty="0" smtClean="0">
                <a:solidFill>
                  <a:schemeClr val="tx2"/>
                </a:solidFill>
              </a:rPr>
              <a:t>89% - 94%</a:t>
            </a:r>
          </a:p>
          <a:p>
            <a:pPr>
              <a:spcBef>
                <a:spcPts val="500"/>
              </a:spcBef>
            </a:pPr>
            <a:r>
              <a:rPr lang="en-US" sz="1050" b="1" dirty="0" smtClean="0">
                <a:solidFill>
                  <a:schemeClr val="tx2"/>
                </a:solidFill>
              </a:rPr>
              <a:t>94% - 101%</a:t>
            </a:r>
          </a:p>
          <a:p>
            <a:pPr>
              <a:spcBef>
                <a:spcPts val="500"/>
              </a:spcBef>
            </a:pPr>
            <a:r>
              <a:rPr lang="en-US" sz="1050" b="1" dirty="0" smtClean="0">
                <a:solidFill>
                  <a:schemeClr val="tx2"/>
                </a:solidFill>
              </a:rPr>
              <a:t>102% &lt;</a:t>
            </a:r>
            <a:endParaRPr lang="en-US" sz="1050" b="1" dirty="0">
              <a:solidFill>
                <a:schemeClr val="tx2"/>
              </a:solidFill>
            </a:endParaRPr>
          </a:p>
        </p:txBody>
      </p:sp>
      <p:sp>
        <p:nvSpPr>
          <p:cNvPr id="181" name="TextBox 180"/>
          <p:cNvSpPr txBox="1"/>
          <p:nvPr/>
        </p:nvSpPr>
        <p:spPr>
          <a:xfrm>
            <a:off x="6086904" y="4230807"/>
            <a:ext cx="1651379" cy="461665"/>
          </a:xfrm>
          <a:prstGeom prst="rect">
            <a:avLst/>
          </a:prstGeom>
          <a:noFill/>
        </p:spPr>
        <p:txBody>
          <a:bodyPr wrap="square" rtlCol="0">
            <a:spAutoFit/>
          </a:bodyPr>
          <a:lstStyle/>
          <a:p>
            <a:r>
              <a:rPr lang="en-US" sz="1200" b="1" dirty="0" smtClean="0">
                <a:solidFill>
                  <a:srgbClr val="0070C0"/>
                </a:solidFill>
              </a:rPr>
              <a:t>Relative </a:t>
            </a:r>
          </a:p>
          <a:p>
            <a:r>
              <a:rPr lang="en-US" sz="1200" b="1" dirty="0" smtClean="0">
                <a:solidFill>
                  <a:srgbClr val="0070C0"/>
                </a:solidFill>
              </a:rPr>
              <a:t>to Normal</a:t>
            </a:r>
            <a:endParaRPr lang="en-US" sz="1200" b="1" dirty="0">
              <a:solidFill>
                <a:srgbClr val="0070C0"/>
              </a:solidFill>
            </a:endParaRPr>
          </a:p>
        </p:txBody>
      </p:sp>
      <p:sp>
        <p:nvSpPr>
          <p:cNvPr id="182" name="TextBox 181"/>
          <p:cNvSpPr txBox="1"/>
          <p:nvPr/>
        </p:nvSpPr>
        <p:spPr>
          <a:xfrm>
            <a:off x="0" y="5677468"/>
            <a:ext cx="9143999" cy="830997"/>
          </a:xfrm>
          <a:prstGeom prst="rect">
            <a:avLst/>
          </a:prstGeom>
          <a:noFill/>
        </p:spPr>
        <p:txBody>
          <a:bodyPr wrap="square" rtlCol="0">
            <a:spAutoFit/>
          </a:bodyPr>
          <a:lstStyle/>
          <a:p>
            <a:r>
              <a:rPr lang="en-US" sz="1600" dirty="0" smtClean="0">
                <a:solidFill>
                  <a:srgbClr val="000000"/>
                </a:solidFill>
              </a:rPr>
              <a:t>This map shows how the states rank in the return to more normal levels of housing production.</a:t>
            </a:r>
          </a:p>
          <a:p>
            <a:r>
              <a:rPr lang="en-US" sz="1600" dirty="0" smtClean="0">
                <a:solidFill>
                  <a:srgbClr val="000000"/>
                </a:solidFill>
              </a:rPr>
              <a:t>By the end of 2015, the top 20% will be back to normal production levels.</a:t>
            </a:r>
          </a:p>
          <a:p>
            <a:r>
              <a:rPr lang="en-US" sz="1600" dirty="0" smtClean="0">
                <a:solidFill>
                  <a:srgbClr val="000000"/>
                </a:solidFill>
              </a:rPr>
              <a:t>The bottom 20% will be below 84% of normal production.</a:t>
            </a:r>
            <a:endParaRPr lang="en-US" sz="1600" dirty="0">
              <a:solidFill>
                <a:srgbClr val="000000"/>
              </a:solidFill>
            </a:endParaRPr>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nahb_splash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7"/>
            <a:ext cx="9145588" cy="6859588"/>
          </a:xfrm>
          <a:prstGeom prst="rect">
            <a:avLst/>
          </a:prstGeom>
          <a:noFill/>
          <a:ln w="9525">
            <a:noFill/>
            <a:miter lim="800000"/>
            <a:headEnd/>
            <a:tailEnd/>
          </a:ln>
        </p:spPr>
      </p:pic>
      <p:pic>
        <p:nvPicPr>
          <p:cNvPr id="28676" name="Picture 3" descr="NAHB_spo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7065" y="628651"/>
            <a:ext cx="1489075" cy="688975"/>
          </a:xfrm>
          <a:prstGeom prst="rect">
            <a:avLst/>
          </a:prstGeom>
          <a:noFill/>
          <a:ln w="9525">
            <a:noFill/>
            <a:miter lim="800000"/>
            <a:headEnd/>
            <a:tailEnd/>
          </a:ln>
        </p:spPr>
      </p:pic>
      <p:sp>
        <p:nvSpPr>
          <p:cNvPr id="7" name="Rectangle 6"/>
          <p:cNvSpPr/>
          <p:nvPr/>
        </p:nvSpPr>
        <p:spPr>
          <a:xfrm>
            <a:off x="586854" y="1842448"/>
            <a:ext cx="8557147" cy="3323987"/>
          </a:xfrm>
          <a:prstGeom prst="rect">
            <a:avLst/>
          </a:prstGeom>
        </p:spPr>
        <p:txBody>
          <a:bodyPr wrap="square">
            <a:spAutoFit/>
          </a:bodyPr>
          <a:lstStyle/>
          <a:p>
            <a:r>
              <a:rPr lang="en-US" sz="4200" b="1" dirty="0" smtClean="0">
                <a:solidFill>
                  <a:srgbClr val="002060"/>
                </a:solidFill>
              </a:rPr>
              <a:t>Questions?</a:t>
            </a:r>
            <a:br>
              <a:rPr lang="en-US" sz="4200" b="1" dirty="0" smtClean="0">
                <a:solidFill>
                  <a:srgbClr val="002060"/>
                </a:solidFill>
              </a:rPr>
            </a:br>
            <a:r>
              <a:rPr lang="en-US" sz="4200" b="1" dirty="0" smtClean="0">
                <a:solidFill>
                  <a:srgbClr val="002060"/>
                </a:solidFill>
              </a:rPr>
              <a:t>Answers: www.housingeconomics.com</a:t>
            </a:r>
            <a:br>
              <a:rPr lang="en-US" sz="4200" b="1" dirty="0" smtClean="0">
                <a:solidFill>
                  <a:srgbClr val="002060"/>
                </a:solidFill>
              </a:rPr>
            </a:br>
            <a:r>
              <a:rPr lang="en-US" sz="4200" b="1" dirty="0" smtClean="0">
                <a:solidFill>
                  <a:srgbClr val="FF0000"/>
                </a:solidFill>
              </a:rPr>
              <a:t>eyeonhousing.wordpress.com</a:t>
            </a:r>
          </a:p>
          <a:p>
            <a:r>
              <a:rPr lang="en-US" sz="4200" b="1" dirty="0" smtClean="0">
                <a:solidFill>
                  <a:srgbClr val="0070C0"/>
                </a:solidFill>
              </a:rPr>
              <a:t>dcrowe@nahb.org</a:t>
            </a:r>
            <a:r>
              <a:rPr lang="en-US" sz="4200" b="1" dirty="0" smtClean="0">
                <a:solidFill>
                  <a:srgbClr val="002060"/>
                </a:solidFill>
              </a:rPr>
              <a:t> </a:t>
            </a:r>
            <a:endParaRPr lang="en-US" sz="4200"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aight Connector 3"/>
          <p:cNvSpPr/>
          <p:nvPr/>
        </p:nvSpPr>
        <p:spPr bwMode="auto">
          <a:xfrm flipH="1" flipV="1">
            <a:off x="7569514" y="812167"/>
            <a:ext cx="21266" cy="4731489"/>
          </a:xfrm>
          <a:prstGeom prst="line">
            <a:avLst/>
          </a:prstGeom>
          <a:solidFill>
            <a:schemeClr val="accent1"/>
          </a:solidFill>
          <a:ln w="31750" cap="flat" cmpd="sng" algn="ctr">
            <a:solidFill>
              <a:srgbClr val="C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9" name="Title 8"/>
          <p:cNvSpPr>
            <a:spLocks noGrp="1"/>
          </p:cNvSpPr>
          <p:nvPr>
            <p:ph type="title"/>
          </p:nvPr>
        </p:nvSpPr>
        <p:spPr>
          <a:xfrm>
            <a:off x="644856" y="261582"/>
            <a:ext cx="8237887" cy="304800"/>
          </a:xfrm>
        </p:spPr>
        <p:txBody>
          <a:bodyPr>
            <a:noAutofit/>
          </a:bodyPr>
          <a:lstStyle/>
          <a:p>
            <a:r>
              <a:rPr lang="en-US" b="1" dirty="0" smtClean="0">
                <a:latin typeface="Arial" pitchFamily="34" charset="0"/>
                <a:cs typeface="Arial" pitchFamily="34" charset="0"/>
              </a:rPr>
              <a:t>Real GDP Growth – </a:t>
            </a:r>
            <a:r>
              <a:rPr lang="en-US" sz="1800" b="1" dirty="0" smtClean="0">
                <a:latin typeface="Arial" pitchFamily="34" charset="0"/>
                <a:cs typeface="Arial" pitchFamily="34" charset="0"/>
              </a:rPr>
              <a:t>Slow this year, better next</a:t>
            </a:r>
            <a:endParaRPr lang="en-US" sz="1800" b="1" dirty="0"/>
          </a:p>
        </p:txBody>
      </p:sp>
      <p:graphicFrame>
        <p:nvGraphicFramePr>
          <p:cNvPr id="10" name="Content Placeholder 5"/>
          <p:cNvGraphicFramePr>
            <a:graphicFrameLocks noGrp="1"/>
          </p:cNvGraphicFramePr>
          <p:nvPr>
            <p:ph idx="1"/>
          </p:nvPr>
        </p:nvGraphicFramePr>
        <p:xfrm>
          <a:off x="0" y="626211"/>
          <a:ext cx="9144000" cy="6025486"/>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p:cNvSpPr/>
          <p:nvPr/>
        </p:nvSpPr>
        <p:spPr bwMode="auto">
          <a:xfrm rot="16200000">
            <a:off x="7172107" y="1841727"/>
            <a:ext cx="266281" cy="457200"/>
          </a:xfrm>
          <a:prstGeom prst="rightBrace">
            <a:avLst/>
          </a:prstGeom>
          <a:noFill/>
          <a:ln w="1587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TextBox 5"/>
          <p:cNvSpPr txBox="1"/>
          <p:nvPr/>
        </p:nvSpPr>
        <p:spPr>
          <a:xfrm>
            <a:off x="7849181" y="1930197"/>
            <a:ext cx="408766" cy="215444"/>
          </a:xfrm>
          <a:prstGeom prst="rect">
            <a:avLst/>
          </a:prstGeom>
          <a:noFill/>
        </p:spPr>
        <p:txBody>
          <a:bodyPr wrap="none" lIns="0" tIns="0" rIns="0" bIns="0" rtlCol="0">
            <a:spAutoFit/>
          </a:bodyPr>
          <a:lstStyle/>
          <a:p>
            <a:r>
              <a:rPr lang="en-US" sz="1400" b="1" dirty="0" smtClean="0">
                <a:solidFill>
                  <a:srgbClr val="0070C0"/>
                </a:solidFill>
              </a:rPr>
              <a:t>2.7%</a:t>
            </a:r>
            <a:endParaRPr lang="en-US" sz="1400" b="1" dirty="0">
              <a:solidFill>
                <a:srgbClr val="0070C0"/>
              </a:solidFill>
            </a:endParaRPr>
          </a:p>
        </p:txBody>
      </p:sp>
      <p:cxnSp>
        <p:nvCxnSpPr>
          <p:cNvPr id="11" name="Straight Arrow Connector 10"/>
          <p:cNvCxnSpPr/>
          <p:nvPr/>
        </p:nvCxnSpPr>
        <p:spPr bwMode="auto">
          <a:xfrm flipV="1">
            <a:off x="7814929" y="2210005"/>
            <a:ext cx="502920" cy="1567"/>
          </a:xfrm>
          <a:prstGeom prst="straightConnector1">
            <a:avLst/>
          </a:prstGeom>
          <a:solidFill>
            <a:schemeClr val="accent1"/>
          </a:solidFill>
          <a:ln w="9525" cap="flat" cmpd="sng" algn="ctr">
            <a:solidFill>
              <a:srgbClr val="0070C0"/>
            </a:solidFill>
            <a:prstDash val="solid"/>
            <a:round/>
            <a:headEnd type="arrow" w="med" len="med"/>
            <a:tailEnd type="arrow"/>
          </a:ln>
          <a:effectLst/>
        </p:spPr>
      </p:cxnSp>
      <p:sp>
        <p:nvSpPr>
          <p:cNvPr id="13" name="TextBox 12"/>
          <p:cNvSpPr txBox="1"/>
          <p:nvPr/>
        </p:nvSpPr>
        <p:spPr>
          <a:xfrm>
            <a:off x="8261498" y="1787458"/>
            <a:ext cx="637393" cy="307777"/>
          </a:xfrm>
          <a:prstGeom prst="rect">
            <a:avLst/>
          </a:prstGeom>
          <a:noFill/>
        </p:spPr>
        <p:txBody>
          <a:bodyPr wrap="square" rtlCol="0">
            <a:spAutoFit/>
          </a:bodyPr>
          <a:lstStyle/>
          <a:p>
            <a:pPr algn="r"/>
            <a:r>
              <a:rPr lang="en-US" sz="1400" b="1" dirty="0" smtClean="0">
                <a:solidFill>
                  <a:srgbClr val="0070C0"/>
                </a:solidFill>
              </a:rPr>
              <a:t>3.8%</a:t>
            </a:r>
            <a:endParaRPr lang="en-US" sz="1400" b="1" dirty="0">
              <a:solidFill>
                <a:srgbClr val="0070C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587141" y="129446"/>
            <a:ext cx="8402855" cy="717577"/>
          </a:xfrm>
        </p:spPr>
        <p:txBody>
          <a:bodyPr/>
          <a:lstStyle/>
          <a:p>
            <a:r>
              <a:rPr lang="en-US" dirty="0" smtClean="0">
                <a:solidFill>
                  <a:srgbClr val="002060"/>
                </a:solidFill>
                <a:latin typeface="Arial" pitchFamily="34" charset="0"/>
                <a:cs typeface="Arial" pitchFamily="34" charset="0"/>
              </a:rPr>
              <a:t>Payroll Employment</a:t>
            </a:r>
            <a:br>
              <a:rPr lang="en-US"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 US three-quarters of way back to peak; half way back to trend</a:t>
            </a:r>
            <a:endParaRPr lang="en-US" sz="1800" dirty="0">
              <a:solidFill>
                <a:srgbClr val="002060"/>
              </a:solidFill>
            </a:endParaRPr>
          </a:p>
        </p:txBody>
      </p:sp>
      <p:graphicFrame>
        <p:nvGraphicFramePr>
          <p:cNvPr id="10" name="Content Placeholder 5"/>
          <p:cNvGraphicFramePr>
            <a:graphicFrameLocks noGrp="1"/>
          </p:cNvGraphicFramePr>
          <p:nvPr>
            <p:ph idx="1"/>
          </p:nvPr>
        </p:nvGraphicFramePr>
        <p:xfrm>
          <a:off x="163773" y="707923"/>
          <a:ext cx="8686800" cy="530914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18358" y="4582259"/>
            <a:ext cx="1075615" cy="646331"/>
          </a:xfrm>
          <a:prstGeom prst="rect">
            <a:avLst/>
          </a:prstGeom>
          <a:noFill/>
        </p:spPr>
        <p:txBody>
          <a:bodyPr wrap="none" lIns="0" tIns="0" rIns="0" bIns="0" rtlCol="0">
            <a:spAutoFit/>
          </a:bodyPr>
          <a:lstStyle/>
          <a:p>
            <a:r>
              <a:rPr lang="en-US" sz="1400" b="1" dirty="0" smtClean="0">
                <a:solidFill>
                  <a:srgbClr val="080808"/>
                </a:solidFill>
              </a:rPr>
              <a:t>Trend in US </a:t>
            </a:r>
          </a:p>
          <a:p>
            <a:r>
              <a:rPr lang="en-US" sz="1400" b="1" dirty="0" smtClean="0">
                <a:solidFill>
                  <a:srgbClr val="080808"/>
                </a:solidFill>
              </a:rPr>
              <a:t>Employment</a:t>
            </a:r>
          </a:p>
          <a:p>
            <a:endParaRPr lang="en-US" sz="1400" b="1" dirty="0">
              <a:solidFill>
                <a:srgbClr val="080808"/>
              </a:solidFill>
            </a:endParaRPr>
          </a:p>
        </p:txBody>
      </p:sp>
      <p:sp>
        <p:nvSpPr>
          <p:cNvPr id="12" name="TextBox 11"/>
          <p:cNvSpPr txBox="1"/>
          <p:nvPr/>
        </p:nvSpPr>
        <p:spPr>
          <a:xfrm>
            <a:off x="883129" y="3408163"/>
            <a:ext cx="1075614" cy="430887"/>
          </a:xfrm>
          <a:prstGeom prst="rect">
            <a:avLst/>
          </a:prstGeom>
          <a:noFill/>
        </p:spPr>
        <p:txBody>
          <a:bodyPr wrap="none" lIns="0" tIns="0" rIns="0" bIns="0" rtlCol="0">
            <a:spAutoFit/>
          </a:bodyPr>
          <a:lstStyle/>
          <a:p>
            <a:pPr algn="ctr"/>
            <a:r>
              <a:rPr lang="en-US" sz="1400" b="1" dirty="0" smtClean="0">
                <a:solidFill>
                  <a:srgbClr val="0070C0"/>
                </a:solidFill>
              </a:rPr>
              <a:t>Total US </a:t>
            </a:r>
          </a:p>
          <a:p>
            <a:pPr algn="ctr"/>
            <a:r>
              <a:rPr lang="en-US" sz="1400" b="1" dirty="0" smtClean="0">
                <a:solidFill>
                  <a:srgbClr val="0070C0"/>
                </a:solidFill>
              </a:rPr>
              <a:t>Employment</a:t>
            </a:r>
          </a:p>
        </p:txBody>
      </p:sp>
      <p:sp>
        <p:nvSpPr>
          <p:cNvPr id="13" name="TextBox 12"/>
          <p:cNvSpPr txBox="1"/>
          <p:nvPr/>
        </p:nvSpPr>
        <p:spPr>
          <a:xfrm>
            <a:off x="772426" y="781827"/>
            <a:ext cx="665247" cy="215444"/>
          </a:xfrm>
          <a:prstGeom prst="rect">
            <a:avLst/>
          </a:prstGeom>
          <a:noFill/>
        </p:spPr>
        <p:txBody>
          <a:bodyPr wrap="none" lIns="0" tIns="0" rIns="0" bIns="0" rtlCol="0">
            <a:spAutoFit/>
          </a:bodyPr>
          <a:lstStyle/>
          <a:p>
            <a:r>
              <a:rPr lang="en-US" sz="1400" b="1" dirty="0" smtClean="0">
                <a:solidFill>
                  <a:srgbClr val="000000"/>
                </a:solidFill>
                <a:latin typeface="Arial" pitchFamily="34" charset="0"/>
                <a:cs typeface="Arial" pitchFamily="34" charset="0"/>
              </a:rPr>
              <a:t>Millions</a:t>
            </a:r>
            <a:endParaRPr lang="en-US" sz="1400" dirty="0">
              <a:solidFill>
                <a:srgbClr val="000000"/>
              </a:solidFill>
            </a:endParaRPr>
          </a:p>
        </p:txBody>
      </p:sp>
      <p:sp>
        <p:nvSpPr>
          <p:cNvPr id="7" name="Right Brace 6"/>
          <p:cNvSpPr/>
          <p:nvPr/>
        </p:nvSpPr>
        <p:spPr bwMode="auto">
          <a:xfrm>
            <a:off x="8286751" y="2128838"/>
            <a:ext cx="128588" cy="914400"/>
          </a:xfrm>
          <a:prstGeom prst="rightBrace">
            <a:avLst/>
          </a:prstGeom>
          <a:noFill/>
          <a:ln w="158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p:cNvSpPr txBox="1"/>
          <p:nvPr/>
        </p:nvSpPr>
        <p:spPr>
          <a:xfrm>
            <a:off x="8429626" y="2414588"/>
            <a:ext cx="470000" cy="338554"/>
          </a:xfrm>
          <a:prstGeom prst="rect">
            <a:avLst/>
          </a:prstGeom>
          <a:noFill/>
        </p:spPr>
        <p:txBody>
          <a:bodyPr wrap="none" rtlCol="0">
            <a:spAutoFit/>
          </a:bodyPr>
          <a:lstStyle/>
          <a:p>
            <a:r>
              <a:rPr lang="en-US" sz="1600" dirty="0" smtClean="0">
                <a:solidFill>
                  <a:schemeClr val="bg2"/>
                </a:solidFill>
              </a:rPr>
              <a:t>2M</a:t>
            </a:r>
            <a:endParaRPr lang="en-US" sz="1600" dirty="0">
              <a:solidFill>
                <a:schemeClr val="bg2"/>
              </a:solidFill>
            </a:endParaRPr>
          </a:p>
        </p:txBody>
      </p:sp>
      <p:sp>
        <p:nvSpPr>
          <p:cNvPr id="14" name="Right Brace 13"/>
          <p:cNvSpPr/>
          <p:nvPr/>
        </p:nvSpPr>
        <p:spPr bwMode="auto">
          <a:xfrm>
            <a:off x="8715376" y="1743075"/>
            <a:ext cx="198310" cy="1271588"/>
          </a:xfrm>
          <a:prstGeom prst="rightBrace">
            <a:avLst/>
          </a:prstGeom>
          <a:noFill/>
          <a:ln w="158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TextBox 14"/>
          <p:cNvSpPr txBox="1"/>
          <p:nvPr/>
        </p:nvSpPr>
        <p:spPr>
          <a:xfrm>
            <a:off x="8674000" y="1457325"/>
            <a:ext cx="470000" cy="338554"/>
          </a:xfrm>
          <a:prstGeom prst="rect">
            <a:avLst/>
          </a:prstGeom>
          <a:noFill/>
        </p:spPr>
        <p:txBody>
          <a:bodyPr wrap="none" rtlCol="0">
            <a:spAutoFit/>
          </a:bodyPr>
          <a:lstStyle/>
          <a:p>
            <a:r>
              <a:rPr lang="en-US" sz="1600" dirty="0" smtClean="0">
                <a:solidFill>
                  <a:schemeClr val="bg2"/>
                </a:solidFill>
              </a:rPr>
              <a:t>5M</a:t>
            </a:r>
            <a:endParaRPr lang="en-US" sz="1600" dirty="0">
              <a:solidFill>
                <a:schemeClr val="bg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By Type</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542925" y="1085850"/>
            <a:ext cx="8058149" cy="498943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Housing Market Indicators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28600" y="152400"/>
            <a:ext cx="8915400" cy="1143000"/>
          </a:xfrm>
        </p:spPr>
        <p:txBody>
          <a:bodyPr/>
          <a:lstStyle/>
          <a:p>
            <a:pPr eaLnBrk="1" hangingPunct="1"/>
            <a:r>
              <a:rPr lang="en-US" b="1" dirty="0" smtClean="0">
                <a:latin typeface="Arial" charset="0"/>
              </a:rPr>
              <a:t>Mortgage Rates</a:t>
            </a:r>
          </a:p>
        </p:txBody>
      </p:sp>
      <p:graphicFrame>
        <p:nvGraphicFramePr>
          <p:cNvPr id="12" name="Object 7"/>
          <p:cNvGraphicFramePr>
            <a:graphicFrameLocks noGrp="1" noChangeAspect="1"/>
          </p:cNvGraphicFramePr>
          <p:nvPr>
            <p:ph type="chart" idx="1"/>
          </p:nvPr>
        </p:nvGraphicFramePr>
        <p:xfrm>
          <a:off x="286293" y="914400"/>
          <a:ext cx="8202749"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Text Box 5"/>
          <p:cNvSpPr txBox="1">
            <a:spLocks noChangeArrowheads="1"/>
          </p:cNvSpPr>
          <p:nvPr/>
        </p:nvSpPr>
        <p:spPr bwMode="auto">
          <a:xfrm>
            <a:off x="762000" y="990600"/>
            <a:ext cx="841897" cy="307777"/>
          </a:xfrm>
          <a:prstGeom prst="rect">
            <a:avLst/>
          </a:prstGeom>
          <a:noFill/>
          <a:ln w="9525">
            <a:noFill/>
            <a:miter lim="800000"/>
            <a:headEnd/>
            <a:tailEnd/>
          </a:ln>
        </p:spPr>
        <p:txBody>
          <a:bodyPr wrap="none">
            <a:spAutoFit/>
          </a:bodyPr>
          <a:lstStyle/>
          <a:p>
            <a:r>
              <a:rPr lang="en-US" sz="1400" b="1" dirty="0" smtClean="0">
                <a:solidFill>
                  <a:srgbClr val="080808"/>
                </a:solidFill>
              </a:rPr>
              <a:t>Percent</a:t>
            </a:r>
            <a:endParaRPr lang="en-US" sz="1400" b="1" dirty="0">
              <a:solidFill>
                <a:srgbClr val="080808"/>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of Homes for Sale</a:t>
            </a:r>
            <a:br>
              <a:rPr lang="en-US" dirty="0" smtClean="0"/>
            </a:br>
            <a:r>
              <a:rPr lang="en-US" sz="1600" dirty="0" smtClean="0"/>
              <a:t>Months supply of </a:t>
            </a:r>
            <a:r>
              <a:rPr lang="en-US" sz="1600" dirty="0" smtClean="0">
                <a:solidFill>
                  <a:srgbClr val="0070C0"/>
                </a:solidFill>
              </a:rPr>
              <a:t>new</a:t>
            </a:r>
            <a:r>
              <a:rPr lang="en-US" sz="1600" dirty="0" smtClean="0"/>
              <a:t> and </a:t>
            </a:r>
            <a:r>
              <a:rPr lang="en-US" sz="1600" dirty="0" smtClean="0">
                <a:solidFill>
                  <a:srgbClr val="FF0000"/>
                </a:solidFill>
              </a:rPr>
              <a:t>existing</a:t>
            </a:r>
            <a:r>
              <a:rPr lang="en-US" sz="1600" dirty="0" smtClean="0"/>
              <a:t> single-family homes</a:t>
            </a:r>
            <a:endParaRPr lang="en-US" dirty="0"/>
          </a:p>
        </p:txBody>
      </p:sp>
      <p:graphicFrame>
        <p:nvGraphicFramePr>
          <p:cNvPr id="7" name="Content Placeholder 6"/>
          <p:cNvGraphicFramePr>
            <a:graphicFrameLocks noGrp="1"/>
          </p:cNvGraphicFramePr>
          <p:nvPr>
            <p:ph idx="1"/>
          </p:nvPr>
        </p:nvGraphicFramePr>
        <p:xfrm>
          <a:off x="479425" y="1081548"/>
          <a:ext cx="8185150" cy="5171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NAHB_blue_presentation_pc_2007_v1">
  <a:themeElements>
    <a:clrScheme name="Custom 8">
      <a:dk1>
        <a:srgbClr val="002663"/>
      </a:dk1>
      <a:lt1>
        <a:srgbClr val="FFFFFF"/>
      </a:lt1>
      <a:dk2>
        <a:srgbClr val="838383"/>
      </a:dk2>
      <a:lt2>
        <a:srgbClr val="FFFFFF"/>
      </a:lt2>
      <a:accent1>
        <a:srgbClr val="C4C4C4"/>
      </a:accent1>
      <a:accent2>
        <a:srgbClr val="00AAE5"/>
      </a:accent2>
      <a:accent3>
        <a:srgbClr val="CC092F"/>
      </a:accent3>
      <a:accent4>
        <a:srgbClr val="662439"/>
      </a:accent4>
      <a:accent5>
        <a:srgbClr val="838383"/>
      </a:accent5>
      <a:accent6>
        <a:srgbClr val="B7A772"/>
      </a:accent6>
      <a:hlink>
        <a:srgbClr val="CC092F"/>
      </a:hlink>
      <a:folHlink>
        <a:srgbClr val="66243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NAHB_blue_presentation_pc_2007_v1</Template>
  <TotalTime>29005</TotalTime>
  <Words>2079</Words>
  <Application>Microsoft Macintosh PowerPoint</Application>
  <PresentationFormat>On-screen Show (4:3)</PresentationFormat>
  <Paragraphs>311</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NAHB_blue_presentation_pc_2007_v1</vt:lpstr>
      <vt:lpstr>U.S. Economic &amp; Housing Outlook</vt:lpstr>
      <vt:lpstr>Outline</vt:lpstr>
      <vt:lpstr>Macroeconomic Conditions  </vt:lpstr>
      <vt:lpstr>Real GDP Growth – Slow this year, better next</vt:lpstr>
      <vt:lpstr>Payroll Employment  US three-quarters of way back to peak; half way back to trend</vt:lpstr>
      <vt:lpstr>Employment By Type</vt:lpstr>
      <vt:lpstr>Housing Market Indicators</vt:lpstr>
      <vt:lpstr>Mortgage Rates</vt:lpstr>
      <vt:lpstr>Inventory of Homes for Sale Months supply of new and existing single-family homes</vt:lpstr>
      <vt:lpstr>PowerPoint Presentation</vt:lpstr>
      <vt:lpstr>PowerPoint Presentation</vt:lpstr>
      <vt:lpstr>House Prices and Income – Trend, Peak and Current</vt:lpstr>
      <vt:lpstr>State of Households</vt:lpstr>
      <vt:lpstr>PowerPoint Presentation</vt:lpstr>
      <vt:lpstr>Plan to Buy Home in next 6 months – Highest in history (Conference Board)</vt:lpstr>
      <vt:lpstr>Good Time to Buy  Back to boom levels (University of Michigan)</vt:lpstr>
      <vt:lpstr>Motor Vehicle and Home Furnishing Sales   Other Durable Sectors Rising Steadily </vt:lpstr>
      <vt:lpstr>Household Formations Are on the Rise Year-over-year change in households rising again</vt:lpstr>
      <vt:lpstr>Population by Single-Year of Age Rising population in prime household formation years </vt:lpstr>
      <vt:lpstr>Headwinds   Credit   Labor   Lots   Material Prices   Appraisals   Federal Government</vt:lpstr>
      <vt:lpstr>Issues Getting Better or Worse in Last 6 Months</vt:lpstr>
      <vt:lpstr>Credit: Homebuilder Lost Sales  because buyer could not qualify for mortgage</vt:lpstr>
      <vt:lpstr>Percentage of Sales Lost because of failure to qualify</vt:lpstr>
      <vt:lpstr>Lot Supply Significantly lower most recently</vt:lpstr>
      <vt:lpstr>Impact on Lot Prices Compared to last year</vt:lpstr>
      <vt:lpstr>PowerPoint Presentation</vt:lpstr>
      <vt:lpstr>Appraisals Remain A Problem Over half report appraisal below cost of production;  Over one-third report losing a sale</vt:lpstr>
      <vt:lpstr>Federal Government</vt:lpstr>
      <vt:lpstr>Forecasts  Remodeling  Multifamily  Single-family</vt:lpstr>
      <vt:lpstr>Remodeling Market Index (RMI) Above 50 for three of last four quarters </vt:lpstr>
      <vt:lpstr>Residential Remodeling  </vt:lpstr>
      <vt:lpstr>Multifamily Production Index Above 50 for six consecutive quarters</vt:lpstr>
      <vt:lpstr>Multifamily Housing Starts   Healthy Response from Growth in Renters</vt:lpstr>
      <vt:lpstr>NAHB/Wells Fargo Housing Market Index Above 50 for four consecutive months</vt:lpstr>
      <vt:lpstr>Existing and New Home Sales – On the Rise</vt:lpstr>
      <vt:lpstr>Single-Family Starts – Beginning a Recovery</vt:lpstr>
      <vt:lpstr>The Long Road Back to Normal</vt:lpstr>
      <vt:lpstr>PowerPoint Presentation</vt:lpstr>
    </vt:vector>
  </TitlesOfParts>
  <Company>National Association of Home Builders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41pt)</dc:title>
  <dc:creator>rdenk</dc:creator>
  <cp:lastModifiedBy>Teresa Williford</cp:lastModifiedBy>
  <cp:revision>1814</cp:revision>
  <cp:lastPrinted>2009-03-06T15:56:27Z</cp:lastPrinted>
  <dcterms:created xsi:type="dcterms:W3CDTF">2009-03-13T22:25:59Z</dcterms:created>
  <dcterms:modified xsi:type="dcterms:W3CDTF">2013-10-21T14:29:42Z</dcterms:modified>
</cp:coreProperties>
</file>