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74" r:id="rId3"/>
    <p:sldId id="275" r:id="rId4"/>
    <p:sldId id="276" r:id="rId5"/>
    <p:sldId id="277" r:id="rId6"/>
    <p:sldId id="278" r:id="rId7"/>
    <p:sldId id="279" r:id="rId8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Geneva" pitchFamily="1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Geneva" pitchFamily="1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Geneva" pitchFamily="1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Geneva" pitchFamily="1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Geneva" pitchFamily="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Geneva" pitchFamily="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Geneva" pitchFamily="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Geneva" pitchFamily="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Geneva" pitchFamily="1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A5424"/>
    <a:srgbClr val="204055"/>
    <a:srgbClr val="1E3B4E"/>
    <a:srgbClr val="1F3A4E"/>
    <a:srgbClr val="464847"/>
    <a:srgbClr val="25445B"/>
    <a:srgbClr val="203E55"/>
    <a:srgbClr val="3B566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65" autoAdjust="0"/>
    <p:restoredTop sz="94660"/>
  </p:normalViewPr>
  <p:slideViewPr>
    <p:cSldViewPr>
      <p:cViewPr varScale="1">
        <p:scale>
          <a:sx n="121" d="100"/>
          <a:sy n="121" d="100"/>
        </p:scale>
        <p:origin x="-104" y="-2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 smtClean="0"/>
            </a:lvl1pPr>
          </a:lstStyle>
          <a:p>
            <a:pPr>
              <a:defRPr/>
            </a:pPr>
            <a:r>
              <a:rPr lang="en-US"/>
              <a:t>themed title</a:t>
            </a:r>
          </a:p>
        </p:txBody>
      </p:sp>
      <p:sp>
        <p:nvSpPr>
          <p:cNvPr id="358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>
              <a:defRPr sz="1200" smtClean="0"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© 2008 Venable LLP - </a:t>
            </a:r>
            <a:r>
              <a:rPr lang="en-US">
                <a:cs typeface="+mn-cs"/>
              </a:rPr>
              <a:t>www.Venable.com</a:t>
            </a:r>
          </a:p>
        </p:txBody>
      </p:sp>
      <p:sp>
        <p:nvSpPr>
          <p:cNvPr id="358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 smtClean="0"/>
            </a:lvl1pPr>
          </a:lstStyle>
          <a:p>
            <a:pPr>
              <a:defRPr/>
            </a:pPr>
            <a:fld id="{7C5974B0-AD1A-4326-A1F0-2AB4B09532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7835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 smtClean="0"/>
            </a:lvl1pPr>
          </a:lstStyle>
          <a:p>
            <a:pPr>
              <a:defRPr/>
            </a:pPr>
            <a:r>
              <a:rPr lang="en-US"/>
              <a:t>themed title</a:t>
            </a:r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38" y="4416425"/>
            <a:ext cx="5140325" cy="4183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>
              <a:defRPr sz="1200" smtClean="0"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© 2008 Venable LLP - </a:t>
            </a:r>
            <a:r>
              <a:rPr lang="en-US">
                <a:cs typeface="+mn-cs"/>
              </a:rPr>
              <a:t>www.Venable.com</a:t>
            </a:r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 smtClean="0"/>
            </a:lvl1pPr>
          </a:lstStyle>
          <a:p>
            <a:pPr>
              <a:defRPr/>
            </a:pPr>
            <a:fld id="{7AD151E6-9EFB-4CAE-B4DE-03AE2368F7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2891351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pitchFamily="1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pitchFamily="1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pitchFamily="1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pitchFamily="1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pitchFamily="1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1863">
              <a:defRPr sz="2400">
                <a:solidFill>
                  <a:schemeClr val="tx1"/>
                </a:solidFill>
                <a:latin typeface="Arial" charset="0"/>
                <a:ea typeface="Geneva" pitchFamily="1" charset="-128"/>
              </a:defRPr>
            </a:lvl1pPr>
            <a:lvl2pPr marL="742950" indent="-285750" defTabSz="931863">
              <a:defRPr sz="2400">
                <a:solidFill>
                  <a:schemeClr val="tx1"/>
                </a:solidFill>
                <a:latin typeface="Arial" charset="0"/>
                <a:ea typeface="Geneva" pitchFamily="1" charset="-128"/>
              </a:defRPr>
            </a:lvl2pPr>
            <a:lvl3pPr marL="1143000" indent="-228600" defTabSz="931863">
              <a:defRPr sz="2400">
                <a:solidFill>
                  <a:schemeClr val="tx1"/>
                </a:solidFill>
                <a:latin typeface="Arial" charset="0"/>
                <a:ea typeface="Geneva" pitchFamily="1" charset="-128"/>
              </a:defRPr>
            </a:lvl3pPr>
            <a:lvl4pPr marL="1600200" indent="-228600" defTabSz="931863">
              <a:defRPr sz="2400">
                <a:solidFill>
                  <a:schemeClr val="tx1"/>
                </a:solidFill>
                <a:latin typeface="Arial" charset="0"/>
                <a:ea typeface="Geneva" pitchFamily="1" charset="-128"/>
              </a:defRPr>
            </a:lvl4pPr>
            <a:lvl5pPr marL="2057400" indent="-228600" defTabSz="931863">
              <a:defRPr sz="2400">
                <a:solidFill>
                  <a:schemeClr val="tx1"/>
                </a:solidFill>
                <a:latin typeface="Arial" charset="0"/>
                <a:ea typeface="Geneva" pitchFamily="1" charset="-128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pitchFamily="1" charset="-128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pitchFamily="1" charset="-128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pitchFamily="1" charset="-128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pitchFamily="1" charset="-128"/>
              </a:defRPr>
            </a:lvl9pPr>
          </a:lstStyle>
          <a:p>
            <a:r>
              <a:rPr lang="en-US" sz="1200"/>
              <a:t>themed title</a:t>
            </a:r>
          </a:p>
        </p:txBody>
      </p:sp>
      <p:sp>
        <p:nvSpPr>
          <p:cNvPr id="8195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defTabSz="931863">
              <a:defRPr sz="2400">
                <a:solidFill>
                  <a:schemeClr val="tx1"/>
                </a:solidFill>
                <a:latin typeface="Arial" charset="0"/>
                <a:ea typeface="Geneva" pitchFamily="1" charset="-128"/>
              </a:defRPr>
            </a:lvl1pPr>
            <a:lvl2pPr marL="742950" indent="-285750" defTabSz="931863">
              <a:defRPr sz="2400">
                <a:solidFill>
                  <a:schemeClr val="tx1"/>
                </a:solidFill>
                <a:latin typeface="Arial" charset="0"/>
                <a:ea typeface="Geneva" pitchFamily="1" charset="-128"/>
              </a:defRPr>
            </a:lvl2pPr>
            <a:lvl3pPr marL="1143000" indent="-228600" defTabSz="931863">
              <a:defRPr sz="2400">
                <a:solidFill>
                  <a:schemeClr val="tx1"/>
                </a:solidFill>
                <a:latin typeface="Arial" charset="0"/>
                <a:ea typeface="Geneva" pitchFamily="1" charset="-128"/>
              </a:defRPr>
            </a:lvl3pPr>
            <a:lvl4pPr marL="1600200" indent="-228600" defTabSz="931863">
              <a:defRPr sz="2400">
                <a:solidFill>
                  <a:schemeClr val="tx1"/>
                </a:solidFill>
                <a:latin typeface="Arial" charset="0"/>
                <a:ea typeface="Geneva" pitchFamily="1" charset="-128"/>
              </a:defRPr>
            </a:lvl4pPr>
            <a:lvl5pPr marL="2057400" indent="-228600" defTabSz="931863">
              <a:defRPr sz="2400">
                <a:solidFill>
                  <a:schemeClr val="tx1"/>
                </a:solidFill>
                <a:latin typeface="Arial" charset="0"/>
                <a:ea typeface="Geneva" pitchFamily="1" charset="-128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pitchFamily="1" charset="-128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pitchFamily="1" charset="-128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pitchFamily="1" charset="-128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pitchFamily="1" charset="-128"/>
              </a:defRPr>
            </a:lvl9pPr>
          </a:lstStyle>
          <a:p>
            <a:r>
              <a:rPr lang="en-US" sz="1200"/>
              <a:t>© 2008 Venable LLP - www.Venable.com</a:t>
            </a:r>
          </a:p>
        </p:txBody>
      </p:sp>
      <p:sp>
        <p:nvSpPr>
          <p:cNvPr id="819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1863">
              <a:defRPr sz="2400">
                <a:solidFill>
                  <a:schemeClr val="tx1"/>
                </a:solidFill>
                <a:latin typeface="Arial" charset="0"/>
                <a:ea typeface="Geneva" pitchFamily="1" charset="-128"/>
              </a:defRPr>
            </a:lvl1pPr>
            <a:lvl2pPr marL="742950" indent="-285750" defTabSz="931863">
              <a:defRPr sz="2400">
                <a:solidFill>
                  <a:schemeClr val="tx1"/>
                </a:solidFill>
                <a:latin typeface="Arial" charset="0"/>
                <a:ea typeface="Geneva" pitchFamily="1" charset="-128"/>
              </a:defRPr>
            </a:lvl2pPr>
            <a:lvl3pPr marL="1143000" indent="-228600" defTabSz="931863">
              <a:defRPr sz="2400">
                <a:solidFill>
                  <a:schemeClr val="tx1"/>
                </a:solidFill>
                <a:latin typeface="Arial" charset="0"/>
                <a:ea typeface="Geneva" pitchFamily="1" charset="-128"/>
              </a:defRPr>
            </a:lvl3pPr>
            <a:lvl4pPr marL="1600200" indent="-228600" defTabSz="931863">
              <a:defRPr sz="2400">
                <a:solidFill>
                  <a:schemeClr val="tx1"/>
                </a:solidFill>
                <a:latin typeface="Arial" charset="0"/>
                <a:ea typeface="Geneva" pitchFamily="1" charset="-128"/>
              </a:defRPr>
            </a:lvl4pPr>
            <a:lvl5pPr marL="2057400" indent="-228600" defTabSz="931863">
              <a:defRPr sz="2400">
                <a:solidFill>
                  <a:schemeClr val="tx1"/>
                </a:solidFill>
                <a:latin typeface="Arial" charset="0"/>
                <a:ea typeface="Geneva" pitchFamily="1" charset="-128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pitchFamily="1" charset="-128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pitchFamily="1" charset="-128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pitchFamily="1" charset="-128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pitchFamily="1" charset="-128"/>
              </a:defRPr>
            </a:lvl9pPr>
          </a:lstStyle>
          <a:p>
            <a:fld id="{B92C679A-0EE6-46F5-8A1D-F3E363051F42}" type="slidenum">
              <a:rPr lang="en-US" sz="1200"/>
              <a:pPr/>
              <a:t>0</a:t>
            </a:fld>
            <a:endParaRPr lang="en-US" sz="1200"/>
          </a:p>
        </p:txBody>
      </p:sp>
      <p:sp>
        <p:nvSpPr>
          <p:cNvPr id="8197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8" name="Rectangle 1027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themed title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2008 Venable LLP - </a:t>
            </a:r>
            <a:r>
              <a:rPr lang="en-US" smtClean="0">
                <a:cs typeface="+mn-cs"/>
              </a:rPr>
              <a:t>www.Venable.com</a:t>
            </a:r>
            <a:endParaRPr lang="en-US"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D151E6-9EFB-4CAE-B4DE-03AE2368F739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themed title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2008 Venable LLP - </a:t>
            </a:r>
            <a:r>
              <a:rPr lang="en-US" smtClean="0">
                <a:cs typeface="+mn-cs"/>
              </a:rPr>
              <a:t>www.Venable.com</a:t>
            </a:r>
            <a:endParaRPr lang="en-US"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D151E6-9EFB-4CAE-B4DE-03AE2368F739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themed title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2008 Venable LLP - </a:t>
            </a:r>
            <a:r>
              <a:rPr lang="en-US" smtClean="0">
                <a:cs typeface="+mn-cs"/>
              </a:rPr>
              <a:t>www.Venable.com</a:t>
            </a:r>
            <a:endParaRPr lang="en-US"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D151E6-9EFB-4CAE-B4DE-03AE2368F739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themed title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2008 Venable LLP - </a:t>
            </a:r>
            <a:r>
              <a:rPr lang="en-US" smtClean="0">
                <a:cs typeface="+mn-cs"/>
              </a:rPr>
              <a:t>www.Venable.com</a:t>
            </a:r>
            <a:endParaRPr lang="en-US"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D151E6-9EFB-4CAE-B4DE-03AE2368F739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themed title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2008 Venable LLP - </a:t>
            </a:r>
            <a:r>
              <a:rPr lang="en-US" smtClean="0">
                <a:cs typeface="+mn-cs"/>
              </a:rPr>
              <a:t>www.Venable.com</a:t>
            </a:r>
            <a:endParaRPr lang="en-US"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D151E6-9EFB-4CAE-B4DE-03AE2368F739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themed title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2008 Venable LLP - </a:t>
            </a:r>
            <a:r>
              <a:rPr lang="en-US" smtClean="0">
                <a:cs typeface="+mn-cs"/>
              </a:rPr>
              <a:t>www.Venable.com</a:t>
            </a:r>
            <a:endParaRPr lang="en-US"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D151E6-9EFB-4CAE-B4DE-03AE2368F739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>
            <a:spLocks noChangeArrowheads="1"/>
          </p:cNvSpPr>
          <p:nvPr/>
        </p:nvSpPr>
        <p:spPr bwMode="auto">
          <a:xfrm>
            <a:off x="0" y="0"/>
            <a:ext cx="9144000" cy="5410200"/>
          </a:xfrm>
          <a:prstGeom prst="rect">
            <a:avLst/>
          </a:prstGeom>
          <a:solidFill>
            <a:srgbClr val="203E5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5" name="Picture 7" descr="VEN-Logo_KO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0800" y="457200"/>
            <a:ext cx="14859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0" descr="VEN005-Frontpage_jc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4016375"/>
            <a:ext cx="9145588" cy="284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1323975" y="6643688"/>
            <a:ext cx="381000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Geneva" pitchFamily="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Geneva" pitchFamily="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Geneva" pitchFamily="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Geneva" pitchFamily="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Geneva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pitchFamily="1" charset="-128"/>
              </a:defRPr>
            </a:lvl9pPr>
          </a:lstStyle>
          <a:p>
            <a:pPr>
              <a:spcBef>
                <a:spcPct val="50000"/>
              </a:spcBef>
            </a:pPr>
            <a:fld id="{7E12992F-19A0-4343-BF09-39D0BEFE1DEC}" type="slidenum">
              <a:rPr lang="en-US" sz="800">
                <a:solidFill>
                  <a:schemeClr val="bg1"/>
                </a:solidFill>
              </a:rPr>
              <a:pPr>
                <a:spcBef>
                  <a:spcPct val="50000"/>
                </a:spcBef>
              </a:pPr>
              <a:t>‹#›</a:t>
            </a:fld>
            <a:endParaRPr lang="en-US" sz="800">
              <a:solidFill>
                <a:schemeClr val="bg1"/>
              </a:solidFill>
            </a:endParaRPr>
          </a:p>
        </p:txBody>
      </p:sp>
      <p:sp>
        <p:nvSpPr>
          <p:cNvPr id="3994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1143000"/>
            <a:ext cx="7772400" cy="1470025"/>
          </a:xfrm>
        </p:spPr>
        <p:txBody>
          <a:bodyPr/>
          <a:lstStyle>
            <a:lvl1pPr>
              <a:defRPr sz="26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9941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819400"/>
            <a:ext cx="6400800" cy="1066800"/>
          </a:xfrm>
        </p:spPr>
        <p:txBody>
          <a:bodyPr/>
          <a:lstStyle>
            <a:lvl1pPr marL="0" indent="0" algn="ctr">
              <a:buFont typeface="Zapf Dingbats" pitchFamily="1" charset="2"/>
              <a:buNone/>
              <a:defRPr sz="14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0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© 2012 Venable LLP</a:t>
            </a:r>
          </a:p>
        </p:txBody>
      </p:sp>
    </p:spTree>
    <p:extLst>
      <p:ext uri="{BB962C8B-B14F-4D97-AF65-F5344CB8AC3E}">
        <p14:creationId xmlns:p14="http://schemas.microsoft.com/office/powerpoint/2010/main" val="33753185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2012 Venable LLP</a:t>
            </a:r>
          </a:p>
        </p:txBody>
      </p:sp>
    </p:spTree>
    <p:extLst>
      <p:ext uri="{BB962C8B-B14F-4D97-AF65-F5344CB8AC3E}">
        <p14:creationId xmlns:p14="http://schemas.microsoft.com/office/powerpoint/2010/main" val="27502331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838200"/>
            <a:ext cx="1676400" cy="5029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3600" y="838200"/>
            <a:ext cx="4876800" cy="5029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2012 Venable LLP</a:t>
            </a:r>
          </a:p>
        </p:txBody>
      </p:sp>
    </p:spTree>
    <p:extLst>
      <p:ext uri="{BB962C8B-B14F-4D97-AF65-F5344CB8AC3E}">
        <p14:creationId xmlns:p14="http://schemas.microsoft.com/office/powerpoint/2010/main" val="6249563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2012 Venable LLP</a:t>
            </a:r>
          </a:p>
        </p:txBody>
      </p:sp>
    </p:spTree>
    <p:extLst>
      <p:ext uri="{BB962C8B-B14F-4D97-AF65-F5344CB8AC3E}">
        <p14:creationId xmlns:p14="http://schemas.microsoft.com/office/powerpoint/2010/main" val="18701325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2012 Venable LLP</a:t>
            </a:r>
          </a:p>
        </p:txBody>
      </p:sp>
    </p:spTree>
    <p:extLst>
      <p:ext uri="{BB962C8B-B14F-4D97-AF65-F5344CB8AC3E}">
        <p14:creationId xmlns:p14="http://schemas.microsoft.com/office/powerpoint/2010/main" val="37392511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33600" y="1727200"/>
            <a:ext cx="3276600" cy="4140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62600" y="1727200"/>
            <a:ext cx="3276600" cy="4140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2012 Venable LLP</a:t>
            </a:r>
          </a:p>
        </p:txBody>
      </p:sp>
    </p:spTree>
    <p:extLst>
      <p:ext uri="{BB962C8B-B14F-4D97-AF65-F5344CB8AC3E}">
        <p14:creationId xmlns:p14="http://schemas.microsoft.com/office/powerpoint/2010/main" val="20968365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2012 Venable LLP</a:t>
            </a:r>
          </a:p>
        </p:txBody>
      </p:sp>
    </p:spTree>
    <p:extLst>
      <p:ext uri="{BB962C8B-B14F-4D97-AF65-F5344CB8AC3E}">
        <p14:creationId xmlns:p14="http://schemas.microsoft.com/office/powerpoint/2010/main" val="38752019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2012 Venable LLP</a:t>
            </a:r>
          </a:p>
        </p:txBody>
      </p:sp>
    </p:spTree>
    <p:extLst>
      <p:ext uri="{BB962C8B-B14F-4D97-AF65-F5344CB8AC3E}">
        <p14:creationId xmlns:p14="http://schemas.microsoft.com/office/powerpoint/2010/main" val="40014051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2012 Venable LLP</a:t>
            </a:r>
          </a:p>
        </p:txBody>
      </p:sp>
    </p:spTree>
    <p:extLst>
      <p:ext uri="{BB962C8B-B14F-4D97-AF65-F5344CB8AC3E}">
        <p14:creationId xmlns:p14="http://schemas.microsoft.com/office/powerpoint/2010/main" val="6872405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2012 Venable LLP</a:t>
            </a:r>
          </a:p>
        </p:txBody>
      </p:sp>
    </p:spTree>
    <p:extLst>
      <p:ext uri="{BB962C8B-B14F-4D97-AF65-F5344CB8AC3E}">
        <p14:creationId xmlns:p14="http://schemas.microsoft.com/office/powerpoint/2010/main" val="10531401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2012 Venable LLP</a:t>
            </a:r>
          </a:p>
        </p:txBody>
      </p:sp>
    </p:spTree>
    <p:extLst>
      <p:ext uri="{BB962C8B-B14F-4D97-AF65-F5344CB8AC3E}">
        <p14:creationId xmlns:p14="http://schemas.microsoft.com/office/powerpoint/2010/main" val="3002544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9" descr="VEN005-FooterImage1_jc"/>
          <p:cNvPicPr>
            <a:picLocks noChangeAspect="1" noChangeArrowheads="1"/>
          </p:cNvPicPr>
          <p:nvPr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5791200"/>
            <a:ext cx="1627188" cy="1066800"/>
          </a:xfrm>
          <a:prstGeom prst="rect">
            <a:avLst/>
          </a:prstGeom>
          <a:solidFill>
            <a:srgbClr val="25445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8"/>
          <p:cNvSpPr>
            <a:spLocks noChangeArrowheads="1"/>
          </p:cNvSpPr>
          <p:nvPr/>
        </p:nvSpPr>
        <p:spPr bwMode="auto">
          <a:xfrm>
            <a:off x="0" y="0"/>
            <a:ext cx="1627188" cy="5843588"/>
          </a:xfrm>
          <a:prstGeom prst="rect">
            <a:avLst/>
          </a:prstGeom>
          <a:solidFill>
            <a:srgbClr val="203E5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133600" y="838200"/>
            <a:ext cx="67056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133600" y="1727200"/>
            <a:ext cx="6705600" cy="414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2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096000" y="6477000"/>
            <a:ext cx="28956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800" smtClean="0">
                <a:solidFill>
                  <a:srgbClr val="25445B"/>
                </a:solidFill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© 2012 Venable LLP</a:t>
            </a:r>
          </a:p>
        </p:txBody>
      </p:sp>
      <p:pic>
        <p:nvPicPr>
          <p:cNvPr id="1031" name="Picture 12" descr="VEN-Logo_KO"/>
          <p:cNvPicPr>
            <a:picLocks noChangeAspect="1" noChangeArrowheads="1"/>
          </p:cNvPicPr>
          <p:nvPr/>
        </p:nvPicPr>
        <p:blipFill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0800" y="457200"/>
            <a:ext cx="14859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2" name="Text Box 16"/>
          <p:cNvSpPr txBox="1">
            <a:spLocks noChangeArrowheads="1"/>
          </p:cNvSpPr>
          <p:nvPr/>
        </p:nvSpPr>
        <p:spPr bwMode="auto">
          <a:xfrm>
            <a:off x="4704272" y="6515640"/>
            <a:ext cx="381000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Geneva" pitchFamily="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Geneva" pitchFamily="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Geneva" pitchFamily="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Geneva" pitchFamily="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Geneva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pitchFamily="1" charset="-128"/>
              </a:defRPr>
            </a:lvl9pPr>
          </a:lstStyle>
          <a:p>
            <a:pPr>
              <a:spcBef>
                <a:spcPct val="50000"/>
              </a:spcBef>
            </a:pPr>
            <a:fld id="{B07BF84D-1286-4509-992A-E562DA6FABEA}" type="slidenum">
              <a:rPr lang="en-US" sz="800" baseline="0" smtClean="0">
                <a:solidFill>
                  <a:schemeClr val="tx1"/>
                </a:solidFill>
              </a:rPr>
              <a:pPr>
                <a:spcBef>
                  <a:spcPct val="50000"/>
                </a:spcBef>
              </a:pPr>
              <a:t>‹#›</a:t>
            </a:fld>
            <a:endParaRPr lang="en-US" sz="800" baseline="0" dirty="0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hf sldNum="0" hdr="0" dt="0"/>
  <p:txStyles>
    <p:titleStyle>
      <a:lvl1pPr algn="l" rtl="0" eaLnBrk="1" fontAlgn="base" hangingPunct="1">
        <a:lnSpc>
          <a:spcPct val="70000"/>
        </a:lnSpc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70000"/>
        </a:lnSpc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  <a:ea typeface="Geneva" pitchFamily="1" charset="-128"/>
        </a:defRPr>
      </a:lvl2pPr>
      <a:lvl3pPr algn="l" rtl="0" eaLnBrk="1" fontAlgn="base" hangingPunct="1">
        <a:lnSpc>
          <a:spcPct val="70000"/>
        </a:lnSpc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  <a:ea typeface="Geneva" pitchFamily="1" charset="-128"/>
        </a:defRPr>
      </a:lvl3pPr>
      <a:lvl4pPr algn="l" rtl="0" eaLnBrk="1" fontAlgn="base" hangingPunct="1">
        <a:lnSpc>
          <a:spcPct val="70000"/>
        </a:lnSpc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  <a:ea typeface="Geneva" pitchFamily="1" charset="-128"/>
        </a:defRPr>
      </a:lvl4pPr>
      <a:lvl5pPr algn="l" rtl="0" eaLnBrk="1" fontAlgn="base" hangingPunct="1">
        <a:lnSpc>
          <a:spcPct val="70000"/>
        </a:lnSpc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  <a:ea typeface="Geneva" pitchFamily="1" charset="-128"/>
        </a:defRPr>
      </a:lvl5pPr>
      <a:lvl6pPr marL="457200" algn="l" rtl="0" eaLnBrk="1" fontAlgn="base" hangingPunct="1">
        <a:lnSpc>
          <a:spcPct val="70000"/>
        </a:lnSpc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  <a:ea typeface="Geneva" pitchFamily="1" charset="-128"/>
        </a:defRPr>
      </a:lvl6pPr>
      <a:lvl7pPr marL="914400" algn="l" rtl="0" eaLnBrk="1" fontAlgn="base" hangingPunct="1">
        <a:lnSpc>
          <a:spcPct val="70000"/>
        </a:lnSpc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  <a:ea typeface="Geneva" pitchFamily="1" charset="-128"/>
        </a:defRPr>
      </a:lvl7pPr>
      <a:lvl8pPr marL="1371600" algn="l" rtl="0" eaLnBrk="1" fontAlgn="base" hangingPunct="1">
        <a:lnSpc>
          <a:spcPct val="70000"/>
        </a:lnSpc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  <a:ea typeface="Geneva" pitchFamily="1" charset="-128"/>
        </a:defRPr>
      </a:lvl8pPr>
      <a:lvl9pPr marL="1828800" algn="l" rtl="0" eaLnBrk="1" fontAlgn="base" hangingPunct="1">
        <a:lnSpc>
          <a:spcPct val="70000"/>
        </a:lnSpc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  <a:ea typeface="Geneva" pitchFamily="1" charset="-128"/>
        </a:defRPr>
      </a:lvl9pPr>
    </p:titleStyle>
    <p:bodyStyle>
      <a:lvl1pPr marL="342900" indent="-342900" algn="l" rtl="0" eaLnBrk="1" fontAlgn="base" hangingPunct="1">
        <a:lnSpc>
          <a:spcPct val="130000"/>
        </a:lnSpc>
        <a:spcBef>
          <a:spcPct val="20000"/>
        </a:spcBef>
        <a:spcAft>
          <a:spcPct val="0"/>
        </a:spcAft>
        <a:buClr>
          <a:srgbClr val="22455B"/>
        </a:buClr>
        <a:buSzPct val="70000"/>
        <a:buFont typeface="Zapf Dingbats" pitchFamily="1" charset="2"/>
        <a:buChar char=""/>
        <a:defRPr sz="2200">
          <a:solidFill>
            <a:srgbClr val="464847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200">
          <a:solidFill>
            <a:srgbClr val="25445B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200">
          <a:solidFill>
            <a:srgbClr val="25445B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3600"/>
            <a:ext cx="8153400" cy="1143000"/>
          </a:xfrm>
        </p:spPr>
        <p:txBody>
          <a:bodyPr/>
          <a:lstStyle/>
          <a:p>
            <a:pPr algn="ctr" eaLnBrk="1" hangingPunct="1">
              <a:lnSpc>
                <a:spcPct val="150000"/>
              </a:lnSpc>
            </a:pPr>
            <a:r>
              <a:rPr lang="en-US" sz="2400" dirty="0" smtClean="0"/>
              <a:t>PLASTICS DE-SELECTION BATTLEGROUNDS:</a:t>
            </a:r>
            <a:br>
              <a:rPr lang="en-US" sz="2400" dirty="0" smtClean="0"/>
            </a:br>
            <a:r>
              <a:rPr lang="en-US" sz="2400" dirty="0" smtClean="0"/>
              <a:t>WHERE ARE THEY AND HOW DO YOU RESPOND</a:t>
            </a:r>
          </a:p>
        </p:txBody>
      </p:sp>
      <p:sp>
        <p:nvSpPr>
          <p:cNvPr id="307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352800"/>
            <a:ext cx="6858000" cy="457200"/>
          </a:xfrm>
        </p:spPr>
        <p:txBody>
          <a:bodyPr/>
          <a:lstStyle/>
          <a:p>
            <a:pPr algn="r" eaLnBrk="1" hangingPunct="1">
              <a:lnSpc>
                <a:spcPct val="100000"/>
              </a:lnSpc>
              <a:spcBef>
                <a:spcPts val="0"/>
              </a:spcBef>
            </a:pPr>
            <a:r>
              <a:rPr lang="en-US" sz="1200" b="1" dirty="0" smtClean="0"/>
              <a:t>Bill Hall, Venable LLP</a:t>
            </a:r>
          </a:p>
          <a:p>
            <a:pPr algn="r" eaLnBrk="1" hangingPunct="1">
              <a:lnSpc>
                <a:spcPct val="100000"/>
              </a:lnSpc>
              <a:spcBef>
                <a:spcPts val="0"/>
              </a:spcBef>
            </a:pPr>
            <a:r>
              <a:rPr lang="en-US" sz="1200" b="1" dirty="0" smtClean="0"/>
              <a:t>IAPD Convention &amp; Plastics Expo</a:t>
            </a:r>
          </a:p>
          <a:p>
            <a:pPr algn="r" eaLnBrk="1" hangingPunct="1">
              <a:lnSpc>
                <a:spcPct val="100000"/>
              </a:lnSpc>
              <a:spcBef>
                <a:spcPts val="0"/>
              </a:spcBef>
            </a:pPr>
            <a:r>
              <a:rPr lang="en-US" sz="1200" b="1" dirty="0" smtClean="0"/>
              <a:t>October 24, 2012</a:t>
            </a:r>
          </a:p>
        </p:txBody>
      </p:sp>
      <p:sp>
        <p:nvSpPr>
          <p:cNvPr id="3074" name="Rectangle 6"/>
          <p:cNvSpPr>
            <a:spLocks noGrp="1" noChangeArrowheads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Geneva" pitchFamily="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Geneva" pitchFamily="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Geneva" pitchFamily="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Geneva" pitchFamily="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Geneva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pitchFamily="1" charset="-128"/>
              </a:defRPr>
            </a:lvl9pPr>
          </a:lstStyle>
          <a:p>
            <a:r>
              <a:rPr lang="en-US" sz="800">
                <a:solidFill>
                  <a:srgbClr val="25445B"/>
                </a:solidFill>
              </a:rPr>
              <a:t>© 2012 Venable LLP</a:t>
            </a:r>
          </a:p>
        </p:txBody>
      </p:sp>
      <p:sp>
        <p:nvSpPr>
          <p:cNvPr id="3075" name="Rectangle 12"/>
          <p:cNvSpPr>
            <a:spLocks noChangeArrowheads="1"/>
          </p:cNvSpPr>
          <p:nvPr/>
        </p:nvSpPr>
        <p:spPr bwMode="auto">
          <a:xfrm>
            <a:off x="0" y="0"/>
            <a:ext cx="9144000" cy="5410200"/>
          </a:xfrm>
          <a:prstGeom prst="rect">
            <a:avLst/>
          </a:prstGeom>
          <a:solidFill>
            <a:srgbClr val="203E5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2014 RFCI ANTICIPATED ADVOCACY</a:t>
            </a:r>
          </a:p>
          <a:p>
            <a:pPr algn="ctr"/>
            <a:endParaRPr lang="en-US" dirty="0">
              <a:solidFill>
                <a:schemeClr val="bg1"/>
              </a:solidFill>
            </a:endParaRPr>
          </a:p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BILL HALL</a:t>
            </a:r>
          </a:p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October 17, 2013</a:t>
            </a:r>
            <a:endParaRPr lang="en-US" sz="1600" dirty="0">
              <a:solidFill>
                <a:schemeClr val="bg1"/>
              </a:solidFill>
            </a:endParaRPr>
          </a:p>
        </p:txBody>
      </p:sp>
      <p:pic>
        <p:nvPicPr>
          <p:cNvPr id="3078" name="Picture 11" descr="VEN005-Frontpage_jc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4016375"/>
            <a:ext cx="9145588" cy="284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9" name="Picture 13" descr="VEN-Logo_KO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20688" y="508000"/>
            <a:ext cx="3694112" cy="852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0" y="533400"/>
            <a:ext cx="6705600" cy="457200"/>
          </a:xfrm>
        </p:spPr>
        <p:txBody>
          <a:bodyPr/>
          <a:lstStyle/>
          <a:p>
            <a:pPr algn="ctr"/>
            <a:r>
              <a:rPr lang="en-US" sz="2400" dirty="0" smtClean="0">
                <a:solidFill>
                  <a:srgbClr val="FF0000"/>
                </a:solidFill>
              </a:rPr>
              <a:t>2014 ANTICIPATED ADVOCACY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33600" y="1295400"/>
            <a:ext cx="6705600" cy="5029200"/>
          </a:xfrm>
        </p:spPr>
        <p:txBody>
          <a:bodyPr/>
          <a:lstStyle/>
          <a:p>
            <a:pPr marL="457200" indent="-457200"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SzPct val="100000"/>
              <a:buFont typeface="+mj-lt"/>
              <a:buAutoNum type="arabicPeriod"/>
            </a:pPr>
            <a:r>
              <a:rPr lang="en-US" dirty="0" smtClean="0"/>
              <a:t>LEED v4</a:t>
            </a:r>
          </a:p>
          <a:p>
            <a:pPr marL="857250" lvl="1" indent="-457200" algn="just">
              <a:spcBef>
                <a:spcPts val="0"/>
              </a:spcBef>
              <a:spcAft>
                <a:spcPts val="1200"/>
              </a:spcAft>
              <a:buSzPct val="80000"/>
              <a:buFont typeface="+mj-lt"/>
              <a:buAutoNum type="alphaUcPeriod"/>
            </a:pPr>
            <a:r>
              <a:rPr lang="en-US" sz="2000" dirty="0" smtClean="0"/>
              <a:t>MR Credit 4 excludes most PVC products from use in achieving the credit</a:t>
            </a:r>
          </a:p>
          <a:p>
            <a:pPr marL="857250" lvl="1" indent="-457200" algn="just">
              <a:spcBef>
                <a:spcPts val="0"/>
              </a:spcBef>
              <a:spcAft>
                <a:spcPts val="1200"/>
              </a:spcAft>
              <a:buSzPct val="80000"/>
              <a:buFont typeface="+mj-lt"/>
              <a:buAutoNum type="alphaUcPeriod"/>
            </a:pPr>
            <a:r>
              <a:rPr lang="en-US" sz="2000" dirty="0" smtClean="0"/>
              <a:t>Appeal Resolution of MR Credit 4 – USGBC Deadline is February 1, 2014</a:t>
            </a:r>
          </a:p>
          <a:p>
            <a:pPr marL="857250" lvl="1" indent="-457200" algn="just">
              <a:spcBef>
                <a:spcPts val="0"/>
              </a:spcBef>
              <a:spcAft>
                <a:spcPts val="1200"/>
              </a:spcAft>
              <a:buSzPct val="80000"/>
              <a:buFont typeface="+mj-lt"/>
              <a:buAutoNum type="alphaUcPeriod"/>
            </a:pPr>
            <a:r>
              <a:rPr lang="en-US" sz="2000" dirty="0" smtClean="0"/>
              <a:t>Dialogue Invitation – Seek Acceptance of Product Transparency Declaration</a:t>
            </a:r>
          </a:p>
          <a:p>
            <a:pPr marL="457200" indent="-457200"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SzPct val="100000"/>
              <a:buFont typeface="+mj-lt"/>
              <a:buAutoNum type="arabicPeriod"/>
            </a:pPr>
            <a:r>
              <a:rPr lang="en-US" dirty="0" smtClean="0"/>
              <a:t>DOE Designation of Green Building Certification Systems For Use By Federal Government</a:t>
            </a:r>
          </a:p>
          <a:p>
            <a:pPr marL="857250" lvl="1" indent="-457200" algn="just">
              <a:spcBef>
                <a:spcPts val="0"/>
              </a:spcBef>
              <a:spcAft>
                <a:spcPts val="1200"/>
              </a:spcAft>
              <a:buSzPct val="80000"/>
              <a:buFont typeface="+mj-lt"/>
              <a:buAutoNum type="alphaUcPeriod"/>
            </a:pPr>
            <a:r>
              <a:rPr lang="en-US" sz="2000" dirty="0"/>
              <a:t>GSA Recommendation</a:t>
            </a:r>
          </a:p>
          <a:p>
            <a:pPr marL="457200" indent="-457200"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SzPct val="100000"/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2012 Venable LLP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88879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dirty="0">
                <a:solidFill>
                  <a:srgbClr val="FF0000"/>
                </a:solidFill>
              </a:rPr>
              <a:t>2014 ANTICIPATED ADVOCACY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SzPct val="100000"/>
              <a:buFont typeface="+mj-lt"/>
              <a:buAutoNum type="alphaUcPeriod" startAt="2"/>
            </a:pPr>
            <a:r>
              <a:rPr lang="en-US" dirty="0" smtClean="0"/>
              <a:t>DOE Rulemaking</a:t>
            </a:r>
          </a:p>
          <a:p>
            <a:pPr marL="457200" indent="-457200">
              <a:buSzPct val="100000"/>
              <a:buFont typeface="+mj-lt"/>
              <a:buAutoNum type="alphaUcPeriod" startAt="2"/>
            </a:pPr>
            <a:r>
              <a:rPr lang="en-US" dirty="0" smtClean="0"/>
              <a:t>RFCI Positions</a:t>
            </a:r>
          </a:p>
          <a:p>
            <a:pPr marL="857250" lvl="1" indent="-457200" algn="just">
              <a:buSzPct val="100000"/>
              <a:buFont typeface="+mj-lt"/>
              <a:buAutoNum type="arabicPeriod"/>
            </a:pPr>
            <a:r>
              <a:rPr lang="en-US" sz="2000" dirty="0" smtClean="0"/>
              <a:t>Only ANSI consensus-based standards included, such as Green Globes</a:t>
            </a:r>
          </a:p>
          <a:p>
            <a:pPr marL="857250" lvl="1" indent="-457200" algn="just">
              <a:buSzPct val="100000"/>
              <a:buFont typeface="+mj-lt"/>
              <a:buAutoNum type="arabicPeriod"/>
            </a:pPr>
            <a:r>
              <a:rPr lang="en-US" sz="2000" dirty="0" smtClean="0"/>
              <a:t>Any changes in designated system must be affirmatively approved by DOE after notice and comment rulemaking</a:t>
            </a:r>
          </a:p>
          <a:p>
            <a:pPr marL="857250" lvl="1" indent="-457200" algn="just">
              <a:buSzPct val="100000"/>
              <a:buFont typeface="+mj-lt"/>
              <a:buAutoNum type="arabicPeriod"/>
            </a:pPr>
            <a:r>
              <a:rPr lang="en-US" sz="2000" dirty="0" smtClean="0"/>
              <a:t>Credits contrary to federal interests should not be included in designated system</a:t>
            </a: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2012 Venable LLP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3578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2800" dirty="0">
                <a:solidFill>
                  <a:srgbClr val="FF0000"/>
                </a:solidFill>
              </a:rPr>
              <a:t>2014 ANTICIPATED ADVOCACY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33600" y="1371600"/>
            <a:ext cx="6705600" cy="4495800"/>
          </a:xfrm>
        </p:spPr>
        <p:txBody>
          <a:bodyPr/>
          <a:lstStyle/>
          <a:p>
            <a:pPr marL="457200" indent="-457200" algn="just">
              <a:lnSpc>
                <a:spcPct val="100000"/>
              </a:lnSpc>
              <a:buSzPct val="100000"/>
              <a:buFont typeface="+mj-lt"/>
              <a:buAutoNum type="arabicPeriod" startAt="3"/>
            </a:pPr>
            <a:r>
              <a:rPr lang="en-US" sz="2000" dirty="0" smtClean="0"/>
              <a:t>Congressional/Executive Lobbying Re:  Federal Government Adopting Only ANSI/Consensus-Based Green Building Rating Systems</a:t>
            </a:r>
          </a:p>
          <a:p>
            <a:pPr marL="857250" lvl="1" indent="-457200" algn="just">
              <a:buSzPct val="100000"/>
              <a:buFont typeface="Wingdings" pitchFamily="2" charset="2"/>
              <a:buChar char="§"/>
            </a:pPr>
            <a:r>
              <a:rPr lang="en-US" sz="1800" dirty="0" smtClean="0"/>
              <a:t>Coordinate with allied industry groups – ACC, AHPBC, FVA, VI</a:t>
            </a:r>
          </a:p>
          <a:p>
            <a:pPr marL="857250" lvl="1" indent="-457200" algn="just">
              <a:buSzPct val="100000"/>
              <a:buFont typeface="Wingdings" pitchFamily="2" charset="2"/>
              <a:buChar char="§"/>
            </a:pPr>
            <a:r>
              <a:rPr lang="en-US" sz="1800" dirty="0" smtClean="0"/>
              <a:t>OMB meeting regarding adverse impacts of PVC material avoidance credit on federal government and U.S. industry</a:t>
            </a:r>
          </a:p>
          <a:p>
            <a:pPr marL="857250" lvl="1" indent="-457200" algn="just">
              <a:buSzPct val="100000"/>
              <a:buFont typeface="Wingdings" pitchFamily="2" charset="2"/>
              <a:buChar char="§"/>
            </a:pPr>
            <a:r>
              <a:rPr lang="en-US" sz="1800" dirty="0" smtClean="0"/>
              <a:t>Democratic Senators support use of only ANSI/consensus-based green building rating systems by DOE </a:t>
            </a:r>
          </a:p>
          <a:p>
            <a:pPr marL="857250" lvl="1" indent="-457200" algn="just">
              <a:buSzPct val="100000"/>
              <a:buFont typeface="Wingdings" pitchFamily="2" charset="2"/>
              <a:buChar char="§"/>
            </a:pPr>
            <a:r>
              <a:rPr lang="en-US" sz="1800" dirty="0" smtClean="0"/>
              <a:t>Shaheen-Portman Energy Bill</a:t>
            </a:r>
          </a:p>
          <a:p>
            <a:pPr marL="857250" lvl="1" indent="-457200" algn="just">
              <a:buSzPct val="100000"/>
              <a:buFont typeface="Wingdings" pitchFamily="2" charset="2"/>
              <a:buChar char="§"/>
            </a:pPr>
            <a:r>
              <a:rPr lang="en-US" sz="1800" dirty="0" smtClean="0"/>
              <a:t>Appropriation Bills – De-fund use of non-consensus green building rating systems</a:t>
            </a:r>
            <a:endParaRPr lang="en-US" sz="1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2012 Venable LLP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8646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2800" dirty="0">
                <a:solidFill>
                  <a:srgbClr val="FF0000"/>
                </a:solidFill>
              </a:rPr>
              <a:t>2014 ANTICIPATED ADVOCACY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 algn="just">
              <a:lnSpc>
                <a:spcPct val="100000"/>
              </a:lnSpc>
              <a:spcAft>
                <a:spcPts val="600"/>
              </a:spcAft>
              <a:buSzPct val="100000"/>
              <a:buFont typeface="+mj-lt"/>
              <a:buAutoNum type="arabicPeriod" startAt="4"/>
            </a:pPr>
            <a:r>
              <a:rPr lang="en-US" dirty="0" smtClean="0"/>
              <a:t>Design for Environment (</a:t>
            </a:r>
            <a:r>
              <a:rPr lang="en-US" dirty="0" err="1" smtClean="0"/>
              <a:t>DfE</a:t>
            </a:r>
            <a:r>
              <a:rPr lang="en-US" dirty="0" smtClean="0"/>
              <a:t>) Phthalate Alternative Assessment</a:t>
            </a:r>
          </a:p>
          <a:p>
            <a:pPr marL="857250" lvl="1" indent="-457200" algn="just">
              <a:spcAft>
                <a:spcPts val="600"/>
              </a:spcAft>
              <a:buSzPct val="100000"/>
              <a:buFont typeface="Wingdings" pitchFamily="2" charset="2"/>
              <a:buChar char="§"/>
            </a:pPr>
            <a:r>
              <a:rPr lang="en-US" dirty="0" smtClean="0"/>
              <a:t>Unwieldy – 96 alternatives and over 70 applications – 7,100 combinations</a:t>
            </a:r>
          </a:p>
          <a:p>
            <a:pPr marL="857250" lvl="1" indent="-457200" algn="just">
              <a:spcAft>
                <a:spcPts val="600"/>
              </a:spcAft>
              <a:buSzPct val="100000"/>
              <a:buFont typeface="Wingdings" pitchFamily="2" charset="2"/>
              <a:buChar char="§"/>
            </a:pPr>
            <a:r>
              <a:rPr lang="en-US" dirty="0" smtClean="0"/>
              <a:t>Unscientific – Hazard v. Risk Assessment</a:t>
            </a:r>
          </a:p>
          <a:p>
            <a:pPr marL="857250" lvl="1" indent="-457200" algn="just">
              <a:spcAft>
                <a:spcPts val="600"/>
              </a:spcAft>
              <a:buSzPct val="100000"/>
              <a:buFont typeface="Wingdings" pitchFamily="2" charset="2"/>
              <a:buChar char="§"/>
            </a:pPr>
            <a:r>
              <a:rPr lang="en-US" dirty="0" smtClean="0"/>
              <a:t>Doesn’t follow EPA’s own 7 Principles – technical feasibility, performance, commercial availability, safety, cost</a:t>
            </a:r>
          </a:p>
          <a:p>
            <a:pPr marL="857250" lvl="1" indent="-457200" algn="just">
              <a:spcAft>
                <a:spcPts val="600"/>
              </a:spcAft>
              <a:buSzPct val="100000"/>
              <a:buFont typeface="Wingdings" pitchFamily="2" charset="2"/>
              <a:buChar char="§"/>
            </a:pPr>
            <a:r>
              <a:rPr lang="en-US" dirty="0" smtClean="0"/>
              <a:t>De facto Regulation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2012 Venable LLP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58620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762000"/>
            <a:ext cx="6705600" cy="533400"/>
          </a:xfrm>
        </p:spPr>
        <p:txBody>
          <a:bodyPr/>
          <a:lstStyle/>
          <a:p>
            <a:pPr algn="ctr"/>
            <a:r>
              <a:rPr lang="en-US" sz="2800" dirty="0">
                <a:solidFill>
                  <a:srgbClr val="FF0000"/>
                </a:solidFill>
              </a:rPr>
              <a:t>2014 ANTICIPATED ADVOCACY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33600" y="1752600"/>
            <a:ext cx="6705600" cy="4572000"/>
          </a:xfrm>
        </p:spPr>
        <p:txBody>
          <a:bodyPr/>
          <a:lstStyle/>
          <a:p>
            <a:pPr marL="457200" indent="-457200" algn="just">
              <a:lnSpc>
                <a:spcPct val="100000"/>
              </a:lnSpc>
              <a:spcAft>
                <a:spcPts val="600"/>
              </a:spcAft>
              <a:buSzPct val="100000"/>
              <a:buFont typeface="+mj-lt"/>
              <a:buAutoNum type="arabicPeriod" startAt="5"/>
            </a:pPr>
            <a:r>
              <a:rPr lang="en-US" dirty="0" smtClean="0"/>
              <a:t>CPSIA CHAP Report</a:t>
            </a:r>
          </a:p>
          <a:p>
            <a:pPr marL="857250" lvl="1" indent="-457200" algn="just">
              <a:spcAft>
                <a:spcPts val="600"/>
              </a:spcAft>
              <a:buSzPct val="100000"/>
              <a:buFont typeface="Wingdings" pitchFamily="2" charset="2"/>
              <a:buChar char="§"/>
            </a:pPr>
            <a:r>
              <a:rPr lang="en-US" sz="2000" dirty="0" smtClean="0"/>
              <a:t>Identify “no harm” phthalate level for children and pregnant women</a:t>
            </a:r>
          </a:p>
          <a:p>
            <a:pPr marL="857250" lvl="1" indent="-457200" algn="just">
              <a:spcAft>
                <a:spcPts val="600"/>
              </a:spcAft>
              <a:buSzPct val="100000"/>
              <a:buFont typeface="Wingdings" pitchFamily="2" charset="2"/>
              <a:buChar char="§"/>
            </a:pPr>
            <a:r>
              <a:rPr lang="en-US" sz="2000" dirty="0" smtClean="0"/>
              <a:t>Evaluate non-toy phthalate exposures (e.g. vinyl flooring?)</a:t>
            </a:r>
          </a:p>
          <a:p>
            <a:pPr marL="457200" indent="-457200" algn="just">
              <a:spcAft>
                <a:spcPts val="600"/>
              </a:spcAft>
              <a:buSzPct val="100000"/>
              <a:buFont typeface="+mj-lt"/>
              <a:buAutoNum type="arabicPeriod" startAt="6"/>
            </a:pPr>
            <a:r>
              <a:rPr lang="en-US" dirty="0" smtClean="0"/>
              <a:t>VI Fly-In</a:t>
            </a:r>
          </a:p>
          <a:p>
            <a:pPr marL="457200" indent="-457200" algn="just">
              <a:lnSpc>
                <a:spcPct val="100000"/>
              </a:lnSpc>
              <a:spcAft>
                <a:spcPts val="600"/>
              </a:spcAft>
              <a:buSzPct val="100000"/>
              <a:buFont typeface="+mj-lt"/>
              <a:buAutoNum type="arabicPeriod" startAt="7"/>
            </a:pPr>
            <a:r>
              <a:rPr lang="en-US" dirty="0"/>
              <a:t>State and Local Initiatives</a:t>
            </a:r>
          </a:p>
          <a:p>
            <a:pPr marL="857250" lvl="1" indent="-457200" algn="just">
              <a:spcAft>
                <a:spcPts val="600"/>
              </a:spcAft>
              <a:buSzPct val="100000"/>
              <a:buFont typeface="Wingdings" pitchFamily="2" charset="2"/>
              <a:buChar char="§"/>
            </a:pPr>
            <a:r>
              <a:rPr lang="en-US" sz="2000" dirty="0"/>
              <a:t>42 states and at least 456 municipalities and counties</a:t>
            </a:r>
          </a:p>
          <a:p>
            <a:pPr marL="857250" lvl="1" indent="-457200" algn="just">
              <a:spcAft>
                <a:spcPts val="600"/>
              </a:spcAft>
              <a:buSzPct val="100000"/>
              <a:buFont typeface="Wingdings" pitchFamily="2" charset="2"/>
              <a:buChar char="§"/>
            </a:pPr>
            <a:r>
              <a:rPr lang="en-US" sz="2000" dirty="0"/>
              <a:t>LEED – 38 states; Green Globes – 26 states</a:t>
            </a:r>
          </a:p>
          <a:p>
            <a:pPr marL="0" indent="0" algn="just">
              <a:spcAft>
                <a:spcPts val="600"/>
              </a:spcAft>
              <a:buSzPct val="100000"/>
              <a:buNone/>
            </a:pPr>
            <a:endParaRPr lang="en-US" dirty="0" smtClean="0"/>
          </a:p>
          <a:p>
            <a:pPr marL="400050" lvl="1" indent="0" algn="just">
              <a:spcAft>
                <a:spcPts val="600"/>
              </a:spcAft>
              <a:buSzPct val="100000"/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2012 Venable LLP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5574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dirty="0">
                <a:solidFill>
                  <a:srgbClr val="FF0000"/>
                </a:solidFill>
              </a:rPr>
              <a:t>2014 ANTICIPATED ADVOCACY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33600" y="1727200"/>
            <a:ext cx="6705600" cy="4368800"/>
          </a:xfrm>
        </p:spPr>
        <p:txBody>
          <a:bodyPr/>
          <a:lstStyle/>
          <a:p>
            <a:pPr marL="857250" lvl="1" indent="-457200" algn="just">
              <a:spcAft>
                <a:spcPts val="600"/>
              </a:spcAft>
              <a:buSzPct val="100000"/>
              <a:buFont typeface="Wingdings" pitchFamily="2" charset="2"/>
              <a:buChar char="§"/>
            </a:pPr>
            <a:r>
              <a:rPr lang="en-US" sz="2000" dirty="0" smtClean="0"/>
              <a:t>Seek </a:t>
            </a:r>
            <a:r>
              <a:rPr lang="en-US" sz="2000" dirty="0"/>
              <a:t>state action to prohibit use of green building rating systems that discriminate against local products or use non-consensus green building rating systems</a:t>
            </a:r>
          </a:p>
          <a:p>
            <a:pPr marL="1257300" lvl="2" indent="-457200" algn="just">
              <a:spcAft>
                <a:spcPts val="600"/>
              </a:spcAft>
              <a:buSzPct val="100000"/>
              <a:buFont typeface="Arial" pitchFamily="34" charset="0"/>
              <a:buChar char="•"/>
            </a:pPr>
            <a:r>
              <a:rPr lang="en-US" sz="2000" dirty="0"/>
              <a:t>E.g. Ark., Ariz., IN, KY, MI, NJ, OH, SC, </a:t>
            </a:r>
            <a:r>
              <a:rPr lang="en-US" sz="2000" dirty="0" err="1"/>
              <a:t>Wisc</a:t>
            </a:r>
            <a:r>
              <a:rPr lang="en-US" sz="2000" dirty="0"/>
              <a:t>.</a:t>
            </a:r>
          </a:p>
          <a:p>
            <a:pPr marL="857250" lvl="1" indent="-457200" algn="just">
              <a:spcAft>
                <a:spcPts val="600"/>
              </a:spcAft>
              <a:buSzPct val="100000"/>
              <a:buFont typeface="Wingdings" pitchFamily="2" charset="2"/>
              <a:buChar char="§"/>
            </a:pPr>
            <a:r>
              <a:rPr lang="en-US" sz="2000" dirty="0"/>
              <a:t>California Green Chemistry</a:t>
            </a:r>
          </a:p>
          <a:p>
            <a:pPr marL="857250" lvl="1" indent="-457200" algn="just">
              <a:spcAft>
                <a:spcPts val="600"/>
              </a:spcAft>
              <a:buSzPct val="100000"/>
              <a:buFont typeface="Wingdings" pitchFamily="2" charset="2"/>
              <a:buChar char="§"/>
            </a:pPr>
            <a:r>
              <a:rPr lang="en-US" sz="2000" dirty="0"/>
              <a:t>DC Green Construction </a:t>
            </a:r>
            <a:r>
              <a:rPr lang="en-US" sz="2000" dirty="0" smtClean="0"/>
              <a:t>Code</a:t>
            </a:r>
          </a:p>
          <a:p>
            <a:pPr marL="457200" indent="-457200" algn="just">
              <a:lnSpc>
                <a:spcPct val="100000"/>
              </a:lnSpc>
              <a:spcAft>
                <a:spcPts val="600"/>
              </a:spcAft>
              <a:buSzPct val="100000"/>
              <a:buFont typeface="+mj-lt"/>
              <a:buAutoNum type="arabicPeriod" startAt="8"/>
            </a:pPr>
            <a:r>
              <a:rPr lang="en-US" dirty="0"/>
              <a:t>Big Box Stores Sustainability Programs – E.g. </a:t>
            </a:r>
            <a:r>
              <a:rPr lang="en-US" dirty="0" err="1"/>
              <a:t>Walmart</a:t>
            </a:r>
            <a:endParaRPr lang="en-US" dirty="0"/>
          </a:p>
          <a:p>
            <a:pPr marL="857250" lvl="1" indent="-457200" algn="just">
              <a:spcAft>
                <a:spcPts val="600"/>
              </a:spcAft>
              <a:buSzPct val="100000"/>
              <a:buFont typeface="Wingdings" pitchFamily="2" charset="2"/>
              <a:buChar char="§"/>
            </a:pPr>
            <a:endParaRPr lang="en-US" sz="2000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2012 Venable LLP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9515708"/>
      </p:ext>
    </p:extLst>
  </p:cSld>
  <p:clrMapOvr>
    <a:masterClrMapping/>
  </p:clrMapOvr>
</p:sld>
</file>

<file path=ppt/theme/theme1.xml><?xml version="1.0" encoding="utf-8"?>
<a:theme xmlns:a="http://schemas.openxmlformats.org/drawingml/2006/main" name="Venable_PowerPoint_Template_2012">
  <a:themeElements>
    <a:clrScheme name="Venable v7 2010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enable v7 2010">
      <a:majorFont>
        <a:latin typeface="Arial"/>
        <a:ea typeface="Geneva"/>
        <a:cs typeface=""/>
      </a:majorFont>
      <a:minorFont>
        <a:latin typeface="Arial"/>
        <a:ea typeface="Geneva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Geneva" pitchFamily="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Geneva" pitchFamily="1" charset="-128"/>
          </a:defRPr>
        </a:defPPr>
      </a:lstStyle>
    </a:lnDef>
  </a:objectDefaults>
  <a:extraClrSchemeLst>
    <a:extraClrScheme>
      <a:clrScheme name="Venable v7 201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enable v7 2010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enable v7 201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enable v7 2010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enable v7 2010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enable v7 2010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enable v7 2010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enable v7 2010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enable v7 2010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enable v7 2010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enable v7 2010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enable v7 2010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2082</TotalTime>
  <Words>487</Words>
  <Application>Microsoft Macintosh PowerPoint</Application>
  <PresentationFormat>On-screen Show (4:3)</PresentationFormat>
  <Paragraphs>76</Paragraphs>
  <Slides>7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Venable_PowerPoint_Template_2012</vt:lpstr>
      <vt:lpstr>PLASTICS DE-SELECTION BATTLEGROUNDS: WHERE ARE THEY AND HOW DO YOU RESPOND</vt:lpstr>
      <vt:lpstr>2014 ANTICIPATED ADVOCACY</vt:lpstr>
      <vt:lpstr>2014 ANTICIPATED ADVOCACY</vt:lpstr>
      <vt:lpstr>2014 ANTICIPATED ADVOCACY</vt:lpstr>
      <vt:lpstr>2014 ANTICIPATED ADVOCACY</vt:lpstr>
      <vt:lpstr>2014 ANTICIPATED ADVOCACY</vt:lpstr>
      <vt:lpstr>2014 ANTICIPATED ADVOCACY</vt:lpstr>
    </vt:vector>
  </TitlesOfParts>
  <Company>Venable LLP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Sustainability Issues Affecting the Plastics Industry: What They Are and How to Respond</dc:title>
  <dc:creator>JC</dc:creator>
  <cp:lastModifiedBy>Teresa Williford</cp:lastModifiedBy>
  <cp:revision>134</cp:revision>
  <cp:lastPrinted>2013-10-10T21:49:14Z</cp:lastPrinted>
  <dcterms:created xsi:type="dcterms:W3CDTF">2012-09-19T22:27:58Z</dcterms:created>
  <dcterms:modified xsi:type="dcterms:W3CDTF">2013-10-21T14:16:50Z</dcterms:modified>
</cp:coreProperties>
</file>