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43"/>
  </p:notesMasterIdLst>
  <p:sldIdLst>
    <p:sldId id="305" r:id="rId2"/>
    <p:sldId id="306" r:id="rId3"/>
    <p:sldId id="307" r:id="rId4"/>
    <p:sldId id="308" r:id="rId5"/>
    <p:sldId id="309" r:id="rId6"/>
    <p:sldId id="261" r:id="rId7"/>
    <p:sldId id="262" r:id="rId8"/>
    <p:sldId id="26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310" r:id="rId19"/>
    <p:sldId id="312" r:id="rId20"/>
    <p:sldId id="314" r:id="rId21"/>
    <p:sldId id="313" r:id="rId22"/>
    <p:sldId id="315" r:id="rId23"/>
    <p:sldId id="316" r:id="rId24"/>
    <p:sldId id="317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0" r:id="rId34"/>
    <p:sldId id="329" r:id="rId35"/>
    <p:sldId id="331" r:id="rId36"/>
    <p:sldId id="332" r:id="rId37"/>
    <p:sldId id="333" r:id="rId38"/>
    <p:sldId id="334" r:id="rId39"/>
    <p:sldId id="318" r:id="rId40"/>
    <p:sldId id="304" r:id="rId41"/>
    <p:sldId id="31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D350-7E01-A34B-9F49-2DF30741C12D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7F8E-83A0-E64D-ABEC-FE8BE53EE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7F8E-83A0-E64D-ABEC-FE8BE53EE6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62A957-C03D-4046-9555-3F6C067050AE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98B6E67-F859-4285-9C52-260A2B379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Environmental / Sustainability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819399"/>
            <a:ext cx="3352800" cy="1828801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200" dirty="0" smtClean="0"/>
              <a:t>Bill Freeman </a:t>
            </a:r>
          </a:p>
          <a:p>
            <a:pPr marL="68580" indent="0" algn="ctr">
              <a:buNone/>
            </a:pPr>
            <a:r>
              <a:rPr lang="en-US" sz="3200" dirty="0" smtClean="0"/>
              <a:t>RFCI Meeting</a:t>
            </a:r>
          </a:p>
          <a:p>
            <a:pPr marL="68580" indent="0" algn="ctr">
              <a:buNone/>
            </a:pPr>
            <a:r>
              <a:rPr lang="en-US" sz="3200" dirty="0" smtClean="0"/>
              <a:t>October 16, 2013</a:t>
            </a:r>
            <a:endParaRPr lang="en-US" sz="3200" dirty="0"/>
          </a:p>
        </p:txBody>
      </p:sp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9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57200"/>
            <a:ext cx="7583487" cy="1044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Product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26337" cy="3276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5 Industry Average EPDS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sz="2800" dirty="0" smtClean="0"/>
              <a:t>Vinyl Composition Tile</a:t>
            </a:r>
          </a:p>
          <a:p>
            <a:pPr lvl="1"/>
            <a:r>
              <a:rPr lang="en-US" sz="2800" dirty="0" smtClean="0"/>
              <a:t>Luxury Vinyl Tile</a:t>
            </a:r>
          </a:p>
          <a:p>
            <a:pPr lvl="1"/>
            <a:r>
              <a:rPr lang="en-US" sz="2800" dirty="0" smtClean="0"/>
              <a:t>Homogeneous Vinyl</a:t>
            </a:r>
          </a:p>
          <a:p>
            <a:pPr lvl="1"/>
            <a:r>
              <a:rPr lang="en-US" sz="2800" dirty="0" smtClean="0"/>
              <a:t>Heterogeneous Vinyl</a:t>
            </a:r>
          </a:p>
          <a:p>
            <a:pPr lvl="1"/>
            <a:r>
              <a:rPr lang="en-US" sz="2800" dirty="0" smtClean="0"/>
              <a:t>Rubber Flooring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9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558" r="-106558"/>
          <a:stretch>
            <a:fillRect/>
          </a:stretch>
        </p:blipFill>
        <p:spPr>
          <a:xfrm>
            <a:off x="-1828800" y="76200"/>
            <a:ext cx="12801600" cy="5573192"/>
          </a:xfrm>
        </p:spPr>
      </p:pic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555812"/>
            <a:ext cx="6059487" cy="66338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Environmental Product Declarations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09800"/>
            <a:ext cx="7526337" cy="3276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Credits Available:</a:t>
            </a:r>
          </a:p>
          <a:p>
            <a:pPr lvl="1"/>
            <a:r>
              <a:rPr lang="en-US" sz="3200" dirty="0" smtClean="0"/>
              <a:t>Green Globes New Construction Standard</a:t>
            </a:r>
          </a:p>
          <a:p>
            <a:pPr lvl="1"/>
            <a:r>
              <a:rPr lang="en-US" sz="3200" dirty="0" smtClean="0"/>
              <a:t>USGBC LEED V4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89212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Health Product declaration (HPD)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590800"/>
            <a:ext cx="7526337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Health Product Declarations</a:t>
            </a:r>
          </a:p>
          <a:p>
            <a:r>
              <a:rPr lang="en-US" sz="2400" dirty="0" smtClean="0"/>
              <a:t>HPD Introduced at Greenbuild – November 2012</a:t>
            </a:r>
          </a:p>
          <a:p>
            <a:r>
              <a:rPr lang="en-US" sz="2400" dirty="0" smtClean="0"/>
              <a:t>HPD Standard describes a declaration of product content and direct health hazards associated with exposure to its individual contents.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6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  <p:pic>
        <p:nvPicPr>
          <p:cNvPr id="6" name="Content Placeholder 5" descr="Screen shot 2013-04-30 at 9.51.36 AM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97" r="-78597"/>
          <a:stretch>
            <a:fillRect/>
          </a:stretch>
        </p:blipFill>
        <p:spPr>
          <a:xfrm>
            <a:off x="76200" y="1295400"/>
            <a:ext cx="9041363" cy="4343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Health Product declaration (HPD)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6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087" r="-108087"/>
          <a:stretch>
            <a:fillRect/>
          </a:stretch>
        </p:blipFill>
        <p:spPr>
          <a:xfrm>
            <a:off x="-1752600" y="152400"/>
            <a:ext cx="12602238" cy="5486400"/>
          </a:xfrm>
        </p:spPr>
      </p:pic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0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Product  Transparency Declaration (PTD)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819400"/>
            <a:ext cx="7526337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Provides product transparency</a:t>
            </a:r>
          </a:p>
          <a:p>
            <a:r>
              <a:rPr lang="en-US" sz="2800" dirty="0" smtClean="0"/>
              <a:t>Based on exposure/risk versus hazard</a:t>
            </a:r>
          </a:p>
          <a:p>
            <a:r>
              <a:rPr lang="en-US" sz="2800" dirty="0" smtClean="0"/>
              <a:t>Provides labeling/warning requirements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536" r="-82536"/>
          <a:stretch>
            <a:fillRect/>
          </a:stretch>
        </p:blipFill>
        <p:spPr>
          <a:xfrm>
            <a:off x="-990600" y="228600"/>
            <a:ext cx="11103428" cy="5334000"/>
          </a:xfrm>
        </p:spPr>
      </p:pic>
      <p:pic>
        <p:nvPicPr>
          <p:cNvPr id="6" name="Picture 5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8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  <p:pic>
        <p:nvPicPr>
          <p:cNvPr id="1026" name="Picture 2" descr="C:\Users\Teresa\AppData\Local\Microsoft\Windows\Temporary Internet Files\Content.IE5\A47V17Z7\Screen Shot 2013-10-14 at 8.39.57 PM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1125"/>
            <a:ext cx="8305800" cy="502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72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49" r="-7949"/>
          <a:stretch>
            <a:fillRect/>
          </a:stretch>
        </p:blipFill>
        <p:spPr>
          <a:xfrm>
            <a:off x="-474308" y="304800"/>
            <a:ext cx="10151708" cy="4876801"/>
          </a:xfrm>
        </p:spPr>
      </p:pic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200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FloorScore</a:t>
            </a:r>
            <a:endParaRPr lang="en-US" sz="3200" dirty="0" smtClean="0"/>
          </a:p>
          <a:p>
            <a:pPr marL="68580" indent="0">
              <a:buNone/>
            </a:pPr>
            <a:endParaRPr lang="en-US" sz="3200" dirty="0" smtClean="0"/>
          </a:p>
          <a:p>
            <a:r>
              <a:rPr lang="en-US" sz="3200" smtClean="0"/>
              <a:t>NSF/ANSI </a:t>
            </a:r>
            <a:r>
              <a:rPr lang="en-US" sz="3200" dirty="0" smtClean="0"/>
              <a:t>332 Sustainability Assessment for Resilient Floor Coverings</a:t>
            </a:r>
          </a:p>
          <a:p>
            <a:pPr marL="68580" indent="0">
              <a:buNone/>
            </a:pPr>
            <a:endParaRPr lang="en-US" sz="3200" dirty="0" smtClean="0"/>
          </a:p>
          <a:p>
            <a:r>
              <a:rPr lang="en-US" sz="3200" dirty="0" smtClean="0"/>
              <a:t>Environmental Product Declarations</a:t>
            </a:r>
          </a:p>
          <a:p>
            <a:pPr marL="68580" indent="0">
              <a:buNone/>
            </a:pPr>
            <a:endParaRPr lang="en-US" sz="3200" dirty="0" smtClean="0"/>
          </a:p>
          <a:p>
            <a:r>
              <a:rPr lang="en-US" sz="3200" dirty="0" smtClean="0"/>
              <a:t>Product Transparency Declaration</a:t>
            </a:r>
            <a:endParaRPr lang="en-US" sz="3200" dirty="0"/>
          </a:p>
        </p:txBody>
      </p:sp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105" r="-56105"/>
          <a:stretch>
            <a:fillRect/>
          </a:stretch>
        </p:blipFill>
        <p:spPr>
          <a:xfrm>
            <a:off x="-1066800" y="152400"/>
            <a:ext cx="11262049" cy="5410200"/>
          </a:xfrm>
        </p:spPr>
      </p:pic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8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6" b="-2506"/>
          <a:stretch>
            <a:fillRect/>
          </a:stretch>
        </p:blipFill>
        <p:spPr>
          <a:xfrm>
            <a:off x="152400" y="478118"/>
            <a:ext cx="8839200" cy="4246282"/>
          </a:xfrm>
        </p:spPr>
      </p:pic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1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02" r="-6202"/>
          <a:stretch>
            <a:fillRect/>
          </a:stretch>
        </p:blipFill>
        <p:spPr>
          <a:xfrm>
            <a:off x="-227047" y="380999"/>
            <a:ext cx="9675847" cy="4648201"/>
          </a:xfrm>
        </p:spPr>
      </p:pic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561" r="-61561"/>
          <a:stretch>
            <a:fillRect/>
          </a:stretch>
        </p:blipFill>
        <p:spPr>
          <a:xfrm>
            <a:off x="-968829" y="152400"/>
            <a:ext cx="11103429" cy="5334000"/>
          </a:xfrm>
        </p:spPr>
      </p:pic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941" r="-82941"/>
          <a:stretch>
            <a:fillRect/>
          </a:stretch>
        </p:blipFill>
        <p:spPr>
          <a:xfrm>
            <a:off x="-1051249" y="152401"/>
            <a:ext cx="11262049" cy="5410200"/>
          </a:xfrm>
        </p:spPr>
      </p:pic>
      <p:pic>
        <p:nvPicPr>
          <p:cNvPr id="6" name="Picture 5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Product Transparency Declaration (PTD)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VS</a:t>
            </a:r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3600" dirty="0" smtClean="0"/>
              <a:t>Health Product Declaration </a:t>
            </a:r>
          </a:p>
          <a:p>
            <a:pPr algn="ctr">
              <a:buNone/>
            </a:pPr>
            <a:r>
              <a:rPr lang="en-US" sz="3600" dirty="0" smtClean="0"/>
              <a:t>(HPD)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PTD focuses on  a finished product </a:t>
            </a:r>
          </a:p>
          <a:p>
            <a:pPr algn="ctr">
              <a:buNone/>
            </a:pPr>
            <a:r>
              <a:rPr lang="en-US" sz="3600" dirty="0" smtClean="0"/>
              <a:t>delivered to a job site</a:t>
            </a:r>
          </a:p>
          <a:p>
            <a:pPr algn="ctr">
              <a:buNone/>
            </a:pPr>
            <a:r>
              <a:rPr lang="en-US" sz="3600" dirty="0" smtClean="0"/>
              <a:t>VS</a:t>
            </a:r>
          </a:p>
          <a:p>
            <a:pPr algn="ctr">
              <a:buNone/>
            </a:pPr>
            <a:r>
              <a:rPr lang="en-US" sz="3600" dirty="0" smtClean="0"/>
              <a:t>HPD focuses on pure raw materials</a:t>
            </a:r>
          </a:p>
          <a:p>
            <a:pPr algn="ctr">
              <a:buNone/>
            </a:pPr>
            <a:r>
              <a:rPr lang="en-US" sz="3600" dirty="0" smtClean="0"/>
              <a:t> in a building product</a:t>
            </a:r>
          </a:p>
        </p:txBody>
      </p:sp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3810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PTD focuses on</a:t>
            </a:r>
          </a:p>
          <a:p>
            <a:pPr algn="ctr">
              <a:buNone/>
            </a:pPr>
            <a:r>
              <a:rPr lang="en-US" sz="3600" u="sng" dirty="0" smtClean="0"/>
              <a:t>ingredients</a:t>
            </a:r>
            <a:r>
              <a:rPr lang="en-US" sz="3600" dirty="0" smtClean="0"/>
              <a:t>, </a:t>
            </a:r>
            <a:r>
              <a:rPr lang="en-US" sz="3600" u="sng" dirty="0" smtClean="0"/>
              <a:t>hazard lists</a:t>
            </a:r>
            <a:r>
              <a:rPr lang="en-US" sz="3600" dirty="0" smtClean="0"/>
              <a:t> and </a:t>
            </a:r>
            <a:r>
              <a:rPr lang="en-US" sz="3600" u="sng" dirty="0" smtClean="0"/>
              <a:t>exposure/risk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dirty="0" smtClean="0"/>
              <a:t>for a finished building material </a:t>
            </a:r>
          </a:p>
          <a:p>
            <a:pPr algn="ctr">
              <a:buNone/>
            </a:pPr>
            <a:r>
              <a:rPr lang="en-US" sz="3600" dirty="0" smtClean="0"/>
              <a:t>VS</a:t>
            </a:r>
          </a:p>
          <a:p>
            <a:pPr algn="ctr">
              <a:buNone/>
            </a:pPr>
            <a:r>
              <a:rPr lang="en-US" sz="3600" dirty="0" smtClean="0"/>
              <a:t>HPD focuses on</a:t>
            </a:r>
          </a:p>
          <a:p>
            <a:pPr algn="ctr">
              <a:buNone/>
            </a:pPr>
            <a:r>
              <a:rPr lang="en-US" sz="3600" dirty="0" smtClean="0"/>
              <a:t> </a:t>
            </a:r>
            <a:r>
              <a:rPr lang="en-US" sz="3600" u="sng" dirty="0" smtClean="0"/>
              <a:t>ingredients</a:t>
            </a:r>
            <a:r>
              <a:rPr lang="en-US" sz="3600" dirty="0" smtClean="0"/>
              <a:t> and </a:t>
            </a:r>
            <a:r>
              <a:rPr lang="en-US" sz="3600" u="sng" dirty="0" smtClean="0"/>
              <a:t>hazard lists.</a:t>
            </a:r>
          </a:p>
        </p:txBody>
      </p:sp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3810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PTDs use much less complicated</a:t>
            </a:r>
          </a:p>
          <a:p>
            <a:pPr algn="ctr">
              <a:buNone/>
            </a:pPr>
            <a:r>
              <a:rPr lang="en-US" sz="3600" dirty="0" smtClean="0"/>
              <a:t> reporting method</a:t>
            </a:r>
          </a:p>
          <a:p>
            <a:pPr algn="ctr">
              <a:buNone/>
            </a:pPr>
            <a:r>
              <a:rPr lang="en-US" sz="3600" dirty="0" smtClean="0"/>
              <a:t>VS</a:t>
            </a:r>
          </a:p>
          <a:p>
            <a:pPr algn="ctr">
              <a:buNone/>
            </a:pPr>
            <a:r>
              <a:rPr lang="en-US" sz="3600" dirty="0" smtClean="0"/>
              <a:t>HPDs are so complex that </a:t>
            </a:r>
          </a:p>
          <a:p>
            <a:pPr algn="ctr">
              <a:buNone/>
            </a:pPr>
            <a:r>
              <a:rPr lang="en-US" sz="3600" dirty="0" smtClean="0"/>
              <a:t>manufacturers are </a:t>
            </a:r>
          </a:p>
          <a:p>
            <a:pPr algn="ctr">
              <a:buNone/>
            </a:pPr>
            <a:r>
              <a:rPr lang="en-US" sz="3600" dirty="0" smtClean="0"/>
              <a:t>hiring third party firms to complete HPD document</a:t>
            </a:r>
          </a:p>
        </p:txBody>
      </p:sp>
      <p:pic>
        <p:nvPicPr>
          <p:cNvPr id="5" name="Picture 4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3810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PTDs do not require disclosure of product formulas by reporting % of each product ingredient</a:t>
            </a:r>
          </a:p>
          <a:p>
            <a:pPr algn="ctr">
              <a:buNone/>
            </a:pPr>
            <a:r>
              <a:rPr lang="en-US" sz="3600" dirty="0" smtClean="0"/>
              <a:t>VS</a:t>
            </a:r>
          </a:p>
          <a:p>
            <a:pPr algn="ctr">
              <a:buNone/>
            </a:pPr>
            <a:r>
              <a:rPr lang="en-US" sz="3600" dirty="0" smtClean="0"/>
              <a:t>HPDs require the % of each ingredient to be disclosed including indication of whether % varies over time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Floorscore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010400" cy="3047999"/>
          </a:xfrm>
        </p:spPr>
        <p:txBody>
          <a:bodyPr>
            <a:noAutofit/>
          </a:bodyPr>
          <a:lstStyle/>
          <a:p>
            <a:r>
              <a:rPr lang="en-US" sz="3200" dirty="0" smtClean="0"/>
              <a:t>2005 – 5 Participating Companies</a:t>
            </a:r>
          </a:p>
          <a:p>
            <a:r>
              <a:rPr lang="en-US" sz="3200" dirty="0" smtClean="0"/>
              <a:t>2013 – 108 Participating Companies</a:t>
            </a:r>
          </a:p>
          <a:p>
            <a:r>
              <a:rPr lang="en-US" sz="3200" dirty="0" smtClean="0"/>
              <a:t>200 Manufacturing Sites</a:t>
            </a:r>
          </a:p>
          <a:p>
            <a:r>
              <a:rPr lang="en-US" sz="3200" dirty="0" smtClean="0"/>
              <a:t>1580 Certified Product Lines</a:t>
            </a:r>
          </a:p>
          <a:p>
            <a:r>
              <a:rPr lang="en-US" sz="3200" dirty="0" smtClean="0"/>
              <a:t>31 Hard Surface Categories</a:t>
            </a:r>
            <a:endParaRPr lang="en-US" sz="3200" dirty="0"/>
          </a:p>
        </p:txBody>
      </p:sp>
      <p:pic>
        <p:nvPicPr>
          <p:cNvPr id="4" name="Picture 3" descr="floorscore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5867401"/>
            <a:ext cx="8668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3810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PTDs require responsible company official to verify information</a:t>
            </a:r>
          </a:p>
          <a:p>
            <a:pPr algn="ctr">
              <a:buNone/>
            </a:pPr>
            <a:r>
              <a:rPr lang="en-US" sz="3600" dirty="0" smtClean="0"/>
              <a:t>VS</a:t>
            </a:r>
          </a:p>
          <a:p>
            <a:pPr algn="ctr">
              <a:buNone/>
            </a:pPr>
            <a:r>
              <a:rPr lang="en-US" sz="3600" dirty="0" smtClean="0"/>
              <a:t>HPDs encourage third party certification by listing options of self-certification,  second and third party certification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PTD uses 6 authoritative hazard lists</a:t>
            </a:r>
          </a:p>
          <a:p>
            <a:pPr algn="ctr">
              <a:buNone/>
            </a:pPr>
            <a:r>
              <a:rPr lang="en-US" sz="3600" dirty="0" smtClean="0"/>
              <a:t>VS</a:t>
            </a:r>
          </a:p>
          <a:p>
            <a:pPr algn="ctr">
              <a:buNone/>
            </a:pPr>
            <a:r>
              <a:rPr lang="en-US" sz="3600" dirty="0" smtClean="0"/>
              <a:t>HPD uses 30+ hazard lists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PTD  Authoritative 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800" dirty="0" smtClean="0"/>
              <a:t>IARC – International Agency on the Research of Cancer Terminology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National Toxicology Program – Known Carcinogen and Reasonably Anticipated Carcinogen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OSHA – Occupational Safety and Health Administration Carcinogen List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Prop 65 – California Proposition 65, Known to Cause Cancer or Reproductive Toxicity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REACH – Substances of Very High Concern – Candidate List of Substances of Very High Concern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PTD  Authoritative 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Cancer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Reproductive Toxicity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Persistent,  </a:t>
            </a:r>
            <a:r>
              <a:rPr lang="en-US" sz="2800" dirty="0" err="1" smtClean="0"/>
              <a:t>Biocumulative</a:t>
            </a:r>
            <a:r>
              <a:rPr lang="en-US" sz="2800" dirty="0" smtClean="0"/>
              <a:t>  and Toxic Chemicals (PBTs)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Developmental Toxicity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HPD 30+ Hazard issuing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267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00" u="sng" dirty="0" smtClean="0"/>
              <a:t>Association of Occupational and Environmental Clinics (AOEC)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In 1991 developed a national surveillance database to capture newly diagnosed cases of occupational and environmental illnesses chronic injuries seen at AOEC Clinics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AOEC Database contains over 1,000 materials/ingredients in database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Group of physicians decide, based on case reports, which materials are classified as hazardous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Building product ingredients listed by AOEC as hazardous are required to be listed as hazards on HPD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of materials on AOEC hazard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934200" cy="411480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/>
              <a:t>Cement Dust</a:t>
            </a:r>
          </a:p>
          <a:p>
            <a:pPr>
              <a:buNone/>
            </a:pPr>
            <a:r>
              <a:rPr lang="en-US" sz="2800" dirty="0" smtClean="0"/>
              <a:t>Carbon Black</a:t>
            </a:r>
          </a:p>
          <a:p>
            <a:pPr>
              <a:buNone/>
            </a:pPr>
            <a:r>
              <a:rPr lang="en-US" sz="2800" dirty="0" smtClean="0"/>
              <a:t>Clay</a:t>
            </a:r>
          </a:p>
          <a:p>
            <a:pPr>
              <a:buNone/>
            </a:pPr>
            <a:r>
              <a:rPr lang="en-US" sz="2800" dirty="0" smtClean="0"/>
              <a:t>Fiberglass</a:t>
            </a:r>
          </a:p>
          <a:p>
            <a:pPr>
              <a:buNone/>
            </a:pPr>
            <a:r>
              <a:rPr lang="en-US" sz="2800" dirty="0" smtClean="0"/>
              <a:t>Plaster</a:t>
            </a:r>
          </a:p>
          <a:p>
            <a:pPr>
              <a:buNone/>
            </a:pPr>
            <a:r>
              <a:rPr lang="en-US" sz="2800" dirty="0" smtClean="0"/>
              <a:t>Polyvinyl Chloride</a:t>
            </a:r>
          </a:p>
          <a:p>
            <a:pPr>
              <a:buNone/>
            </a:pPr>
            <a:r>
              <a:rPr lang="en-US" sz="2800" dirty="0" smtClean="0"/>
              <a:t>Rubber Dust</a:t>
            </a:r>
          </a:p>
          <a:p>
            <a:pPr>
              <a:buNone/>
            </a:pPr>
            <a:r>
              <a:rPr lang="en-US" sz="2800" dirty="0" smtClean="0"/>
              <a:t>Tooth Enamel Dust </a:t>
            </a:r>
          </a:p>
          <a:p>
            <a:pPr>
              <a:buNone/>
            </a:pPr>
            <a:r>
              <a:rPr lang="en-US" sz="2800" dirty="0" smtClean="0"/>
              <a:t>Chlorine</a:t>
            </a:r>
          </a:p>
          <a:p>
            <a:pPr>
              <a:buNone/>
            </a:pPr>
            <a:r>
              <a:rPr lang="en-US" sz="2800" dirty="0" smtClean="0"/>
              <a:t>Vinegar</a:t>
            </a:r>
          </a:p>
          <a:p>
            <a:pPr>
              <a:buNone/>
            </a:pPr>
            <a:r>
              <a:rPr lang="en-US" sz="2800" dirty="0" smtClean="0"/>
              <a:t>Linseed Oil Cake</a:t>
            </a:r>
          </a:p>
          <a:p>
            <a:pPr>
              <a:buNone/>
            </a:pPr>
            <a:r>
              <a:rPr lang="en-US" sz="2800" dirty="0" smtClean="0"/>
              <a:t>Camphor Oil</a:t>
            </a:r>
          </a:p>
          <a:p>
            <a:pPr>
              <a:buNone/>
            </a:pPr>
            <a:r>
              <a:rPr lang="en-US" sz="2800" dirty="0" smtClean="0"/>
              <a:t>Thyme</a:t>
            </a:r>
          </a:p>
          <a:p>
            <a:pPr>
              <a:buNone/>
            </a:pPr>
            <a:r>
              <a:rPr lang="en-US" sz="2800" dirty="0" smtClean="0"/>
              <a:t>Grain Dust</a:t>
            </a:r>
          </a:p>
          <a:p>
            <a:pPr>
              <a:buNone/>
            </a:pPr>
            <a:r>
              <a:rPr lang="en-US" sz="2800" dirty="0" smtClean="0"/>
              <a:t>Coffee Bean</a:t>
            </a:r>
          </a:p>
          <a:p>
            <a:pPr>
              <a:buNone/>
            </a:pPr>
            <a:r>
              <a:rPr lang="en-US" sz="2800" dirty="0" smtClean="0"/>
              <a:t>Sunflower</a:t>
            </a:r>
          </a:p>
          <a:p>
            <a:pPr>
              <a:buNone/>
            </a:pPr>
            <a:r>
              <a:rPr lang="en-US" sz="2800" dirty="0" smtClean="0"/>
              <a:t>Corn Starch</a:t>
            </a:r>
          </a:p>
          <a:p>
            <a:pPr>
              <a:buNone/>
            </a:pPr>
            <a:r>
              <a:rPr lang="en-US" sz="2800" dirty="0" smtClean="0"/>
              <a:t>Western Red Cedar</a:t>
            </a:r>
          </a:p>
          <a:p>
            <a:pPr>
              <a:buNone/>
            </a:pPr>
            <a:r>
              <a:rPr lang="en-US" sz="2800" dirty="0" smtClean="0"/>
              <a:t>Frog</a:t>
            </a:r>
          </a:p>
          <a:p>
            <a:pPr>
              <a:buNone/>
            </a:pPr>
            <a:r>
              <a:rPr lang="en-US" sz="2800" dirty="0" smtClean="0"/>
              <a:t>Cricket</a:t>
            </a:r>
          </a:p>
          <a:p>
            <a:pPr>
              <a:buNone/>
            </a:pPr>
            <a:r>
              <a:rPr lang="en-US" sz="2800" dirty="0" smtClean="0"/>
              <a:t>Honey Bee</a:t>
            </a:r>
          </a:p>
          <a:p>
            <a:pPr>
              <a:buNone/>
            </a:pPr>
            <a:r>
              <a:rPr lang="en-US" sz="2800" dirty="0" smtClean="0"/>
              <a:t>Fruit Fly</a:t>
            </a:r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PTD does not require the use of </a:t>
            </a:r>
            <a:r>
              <a:rPr lang="en-US" sz="2800" dirty="0" err="1" smtClean="0"/>
              <a:t>GreenScreen</a:t>
            </a:r>
            <a:r>
              <a:rPr lang="en-US" sz="2800" dirty="0" smtClean="0"/>
              <a:t>, a program which is incomplete (still using draft assessments) and a non-consensus program that lacks a track record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HPD uses </a:t>
            </a:r>
            <a:r>
              <a:rPr lang="en-US" sz="2800" dirty="0" err="1" smtClean="0"/>
              <a:t>GreenScreen</a:t>
            </a:r>
            <a:r>
              <a:rPr lang="en-US" sz="2800" dirty="0" smtClean="0"/>
              <a:t> extensively to identify Benchmark </a:t>
            </a:r>
            <a:r>
              <a:rPr lang="en-US" sz="2800" dirty="0" smtClean="0">
                <a:latin typeface="Bookman Old Style" pitchFamily="18" charset="0"/>
              </a:rPr>
              <a:t>1 </a:t>
            </a:r>
            <a:r>
              <a:rPr lang="en-US" sz="2800" dirty="0" smtClean="0"/>
              <a:t>chemicals which have been so designated as “</a:t>
            </a:r>
            <a:r>
              <a:rPr lang="en-US" sz="2800" i="1" dirty="0" smtClean="0"/>
              <a:t>potentially</a:t>
            </a:r>
            <a:r>
              <a:rPr lang="en-US" sz="2800" dirty="0" smtClean="0"/>
              <a:t>” hazardous</a:t>
            </a:r>
            <a:endParaRPr lang="en-US" sz="2800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PTD will be going through the ANSI Consensus Process to insure all stakeholders have an opportunity to participate in development of PTD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It is unclear about the process used to decide what is included in current and future HPDs.</a:t>
            </a:r>
            <a:endParaRPr lang="en-US" sz="3600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4419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800" dirty="0" smtClean="0"/>
              <a:t>Environmental Building News Webcast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i="1" u="sng" dirty="0" smtClean="0"/>
              <a:t>Increased Transparency, Increased Liability for Designers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Moderators : </a:t>
            </a:r>
          </a:p>
          <a:p>
            <a:pPr algn="ctr">
              <a:buNone/>
            </a:pPr>
            <a:r>
              <a:rPr lang="en-US" sz="2800" dirty="0" smtClean="0"/>
              <a:t>Russell Perry, VP </a:t>
            </a:r>
            <a:r>
              <a:rPr lang="en-US" sz="2800" dirty="0" err="1" smtClean="0"/>
              <a:t>SmithGroupJJR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Tristan Roberts, Editor LEED User</a:t>
            </a:r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600" dirty="0" smtClean="0"/>
              <a:t>Bart </a:t>
            </a:r>
            <a:r>
              <a:rPr lang="en-US" sz="2600" dirty="0" err="1" smtClean="0"/>
              <a:t>Stasa</a:t>
            </a:r>
            <a:r>
              <a:rPr lang="en-US" sz="2600" dirty="0" smtClean="0"/>
              <a:t>, Chief Legal Officer - </a:t>
            </a:r>
            <a:r>
              <a:rPr lang="en-US" sz="2600" dirty="0" err="1" smtClean="0"/>
              <a:t>SmithGroupJJR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R. Craig Williams, Chief Legal Officer – HKS, Inc.</a:t>
            </a:r>
          </a:p>
          <a:p>
            <a:pPr>
              <a:buNone/>
            </a:pPr>
            <a:r>
              <a:rPr lang="en-US" sz="2600" dirty="0" smtClean="0"/>
              <a:t>Richard </a:t>
            </a:r>
            <a:r>
              <a:rPr lang="en-US" sz="2600" dirty="0" err="1" smtClean="0"/>
              <a:t>Viktora</a:t>
            </a:r>
            <a:r>
              <a:rPr lang="en-US" sz="2600" dirty="0" smtClean="0"/>
              <a:t>, Chief Legal Officer – Skidmore, Owings &amp; Merrill</a:t>
            </a:r>
            <a:endParaRPr lang="en-US" sz="2600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PTD/CEU</a:t>
            </a:r>
            <a:endParaRPr lang="en-US" dirty="0"/>
          </a:p>
        </p:txBody>
      </p:sp>
      <p:pic>
        <p:nvPicPr>
          <p:cNvPr id="6" name="Content Placeholder 5" descr="AR_1013_RFCI CEU 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823" r="-75823"/>
          <a:stretch>
            <a:fillRect/>
          </a:stretch>
        </p:blipFill>
        <p:spPr>
          <a:xfrm>
            <a:off x="2514600" y="1295400"/>
            <a:ext cx="8724122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327350"/>
            <a:ext cx="3223166" cy="4159050"/>
          </a:xfrm>
          <a:prstGeom prst="rect">
            <a:avLst/>
          </a:prstGeom>
        </p:spPr>
      </p:pic>
      <p:pic>
        <p:nvPicPr>
          <p:cNvPr id="7" name="Picture 6" descr="RFCI_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Floorscore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934200" cy="2057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MJ International</a:t>
            </a:r>
          </a:p>
          <a:p>
            <a:r>
              <a:rPr lang="en-US" sz="3200" dirty="0" smtClean="0"/>
              <a:t>Kraus Flooring</a:t>
            </a:r>
          </a:p>
          <a:p>
            <a:r>
              <a:rPr lang="en-US" sz="3200" dirty="0" smtClean="0"/>
              <a:t>Shaw Industries</a:t>
            </a:r>
          </a:p>
          <a:p>
            <a:r>
              <a:rPr lang="en-US" sz="3200" dirty="0" smtClean="0"/>
              <a:t>Franklin Industries</a:t>
            </a:r>
          </a:p>
          <a:p>
            <a:r>
              <a:rPr lang="en-US" sz="3200" dirty="0" smtClean="0"/>
              <a:t>Hangzhou </a:t>
            </a:r>
            <a:r>
              <a:rPr lang="en-US" sz="3200" dirty="0" err="1" smtClean="0"/>
              <a:t>Zhengtian</a:t>
            </a:r>
            <a:r>
              <a:rPr lang="en-US" sz="3200" dirty="0" smtClean="0"/>
              <a:t> Industrial</a:t>
            </a:r>
          </a:p>
          <a:p>
            <a:r>
              <a:rPr lang="en-US" sz="3200" dirty="0" err="1" smtClean="0"/>
              <a:t>Vertisol</a:t>
            </a:r>
            <a:endParaRPr lang="en-US" sz="3200" dirty="0" smtClean="0"/>
          </a:p>
          <a:p>
            <a:r>
              <a:rPr lang="en-US" sz="3200" dirty="0" smtClean="0"/>
              <a:t>W.F. Taylor Adhesives</a:t>
            </a:r>
            <a:endParaRPr lang="en-US" sz="3200" dirty="0"/>
          </a:p>
        </p:txBody>
      </p:sp>
      <p:pic>
        <p:nvPicPr>
          <p:cNvPr id="4" name="Picture 3" descr="floorscore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5867401"/>
            <a:ext cx="8668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5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Product  Transparency Declaration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Steps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819400"/>
            <a:ext cx="7526337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ECO Commercial Building Annual Workshop - Pittsburgh</a:t>
            </a:r>
          </a:p>
          <a:p>
            <a:r>
              <a:rPr lang="en-US" sz="2400" dirty="0" smtClean="0"/>
              <a:t>ASTM Committee E60 Sustainability</a:t>
            </a:r>
          </a:p>
          <a:p>
            <a:r>
              <a:rPr lang="en-US" sz="2400" dirty="0" smtClean="0"/>
              <a:t>LEED V4 – M&amp;R Credit 4</a:t>
            </a:r>
          </a:p>
          <a:p>
            <a:r>
              <a:rPr lang="en-US" sz="2400" dirty="0" smtClean="0"/>
              <a:t>Greenbuild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0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HANK  YOU!</a:t>
            </a:r>
            <a:endParaRPr lang="en-US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Floorscore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934200" cy="2057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NSF/ULE 440 Standard for Indoor Air Emissions from Building and Furnishings Products</a:t>
            </a:r>
          </a:p>
          <a:p>
            <a:pPr marL="68580" indent="0">
              <a:buNone/>
            </a:pPr>
            <a:endParaRPr lang="en-US" sz="3200" dirty="0"/>
          </a:p>
          <a:p>
            <a:r>
              <a:rPr lang="en-US" sz="3200" dirty="0" smtClean="0"/>
              <a:t>Task Groups </a:t>
            </a:r>
          </a:p>
          <a:p>
            <a:pPr lvl="1"/>
            <a:r>
              <a:rPr lang="en-US" sz="2800" dirty="0" smtClean="0"/>
              <a:t>Toxicology</a:t>
            </a:r>
          </a:p>
          <a:p>
            <a:pPr lvl="1"/>
            <a:r>
              <a:rPr lang="en-US" sz="2800" dirty="0" smtClean="0"/>
              <a:t>Products &amp; Environments</a:t>
            </a:r>
            <a:endParaRPr lang="en-US" sz="3200" dirty="0"/>
          </a:p>
        </p:txBody>
      </p:sp>
      <p:pic>
        <p:nvPicPr>
          <p:cNvPr id="4" name="Picture 3" descr="floorscore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5867401"/>
            <a:ext cx="8668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9612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NSF/ANSI 332 </a:t>
            </a:r>
            <a:br>
              <a:rPr lang="en-US" dirty="0" smtClean="0"/>
            </a:br>
            <a:r>
              <a:rPr lang="en-US" dirty="0" smtClean="0"/>
              <a:t>Sustainability Assessment for </a:t>
            </a:r>
            <a:br>
              <a:rPr lang="en-US" dirty="0" smtClean="0"/>
            </a:br>
            <a:r>
              <a:rPr lang="en-US" dirty="0" smtClean="0"/>
              <a:t>Resilient Floor Coverings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57400"/>
            <a:ext cx="7754937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LCA Based</a:t>
            </a:r>
          </a:p>
          <a:p>
            <a:pPr lvl="1"/>
            <a:r>
              <a:rPr lang="en-US" sz="2400" dirty="0" smtClean="0"/>
              <a:t>Product Design</a:t>
            </a:r>
          </a:p>
          <a:p>
            <a:pPr lvl="1"/>
            <a:r>
              <a:rPr lang="en-US" sz="2400" dirty="0" smtClean="0"/>
              <a:t>Product Manufacturing</a:t>
            </a:r>
          </a:p>
          <a:p>
            <a:pPr lvl="1"/>
            <a:r>
              <a:rPr lang="en-US" sz="2400" dirty="0" smtClean="0"/>
              <a:t>Long Term Value</a:t>
            </a:r>
          </a:p>
          <a:p>
            <a:pPr lvl="1"/>
            <a:r>
              <a:rPr lang="en-US" sz="2400" dirty="0" smtClean="0"/>
              <a:t>End of Life Management</a:t>
            </a:r>
          </a:p>
          <a:p>
            <a:pPr lvl="1"/>
            <a:r>
              <a:rPr lang="en-US" sz="2400" dirty="0" smtClean="0"/>
              <a:t>Corporate Governance</a:t>
            </a:r>
          </a:p>
          <a:p>
            <a:pPr lvl="1"/>
            <a:r>
              <a:rPr lang="en-US" sz="2400" dirty="0" smtClean="0"/>
              <a:t>Innovation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57200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NSF/ANSI 332 </a:t>
            </a:r>
            <a:br>
              <a:rPr lang="en-US" dirty="0"/>
            </a:br>
            <a:r>
              <a:rPr lang="en-US" dirty="0"/>
              <a:t>Sustainability Assessment for </a:t>
            </a:r>
            <a:br>
              <a:rPr lang="en-US" dirty="0"/>
            </a:br>
            <a:r>
              <a:rPr lang="en-US" dirty="0"/>
              <a:t>Resilient Floor Coverings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59537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Whole Building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590800"/>
            <a:ext cx="3051262" cy="3124200"/>
          </a:xfrm>
          <a:prstGeom prst="rect">
            <a:avLst/>
          </a:prstGeom>
        </p:spPr>
      </p:pic>
      <p:pic>
        <p:nvPicPr>
          <p:cNvPr id="6" name="Picture 5" descr="RFCI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Environmental Product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A single, comprehensive disclosure of a product’s life cycle based environmental impact that has been validated by an independent third party.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An EPD reports the results of a product’s life cycle assessment (LCA) as well as other information relevant to a product’s environmental profile.</a:t>
            </a:r>
          </a:p>
          <a:p>
            <a:pPr algn="ctr"/>
            <a:endParaRPr lang="en-US" sz="3200" dirty="0" smtClean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3400"/>
            <a:ext cx="7583487" cy="1044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Product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81200"/>
            <a:ext cx="7526337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Development Process</a:t>
            </a:r>
          </a:p>
          <a:p>
            <a:pPr lvl="1"/>
            <a:r>
              <a:rPr lang="en-US" sz="2400" dirty="0" smtClean="0"/>
              <a:t>Product Category Rules</a:t>
            </a:r>
          </a:p>
          <a:p>
            <a:pPr lvl="1"/>
            <a:r>
              <a:rPr lang="en-US" sz="2400" dirty="0" smtClean="0"/>
              <a:t>Collect LCA Data</a:t>
            </a:r>
          </a:p>
          <a:p>
            <a:pPr lvl="1"/>
            <a:r>
              <a:rPr lang="en-US" sz="2400" dirty="0" smtClean="0"/>
              <a:t>Verify LCA Data</a:t>
            </a:r>
          </a:p>
          <a:p>
            <a:pPr lvl="1"/>
            <a:r>
              <a:rPr lang="en-US" sz="2400" dirty="0" smtClean="0"/>
              <a:t>Create EPD</a:t>
            </a:r>
          </a:p>
          <a:p>
            <a:pPr lvl="1"/>
            <a:r>
              <a:rPr lang="en-US" sz="2400" dirty="0" smtClean="0"/>
              <a:t>Verify EPD</a:t>
            </a:r>
          </a:p>
          <a:p>
            <a:pPr lvl="1"/>
            <a:r>
              <a:rPr lang="en-US" sz="2400" dirty="0" smtClean="0"/>
              <a:t>Register EPD-Program Operator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FC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1" y="6248401"/>
            <a:ext cx="82176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8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1048</TotalTime>
  <Words>867</Words>
  <Application>Microsoft Macintosh PowerPoint</Application>
  <PresentationFormat>On-screen Show (4:3)</PresentationFormat>
  <Paragraphs>223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Urban Pop</vt:lpstr>
      <vt:lpstr>Environmental / Sustainability Initiatives</vt:lpstr>
      <vt:lpstr>PowerPoint Presentation</vt:lpstr>
      <vt:lpstr>Floorscore    </vt:lpstr>
      <vt:lpstr>Floorscore</vt:lpstr>
      <vt:lpstr>Floorscore</vt:lpstr>
      <vt:lpstr>NSF/ANSI 332  Sustainability Assessment for  Resilient Floor Coverings</vt:lpstr>
      <vt:lpstr>NSF/ANSI 332  Sustainability Assessment for  Resilient Floor Coverings</vt:lpstr>
      <vt:lpstr>Environmental Product Declarations</vt:lpstr>
      <vt:lpstr>Environmental Product Declarations</vt:lpstr>
      <vt:lpstr>Environmental Product Declarations</vt:lpstr>
      <vt:lpstr>PowerPoint Presentation</vt:lpstr>
      <vt:lpstr>Environmental Product Declarations</vt:lpstr>
      <vt:lpstr>Health Product declaration (HPD)</vt:lpstr>
      <vt:lpstr>Health Product declaration (HPD)</vt:lpstr>
      <vt:lpstr>PowerPoint Presentation</vt:lpstr>
      <vt:lpstr>Product  Transparency Declaration (PTD)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PTD  Authoritative  lists</vt:lpstr>
      <vt:lpstr>PTD  Authoritative  lists</vt:lpstr>
      <vt:lpstr>HPD 30+ Hazard issuing agencies</vt:lpstr>
      <vt:lpstr>Sample of materials on AOEC hazard List </vt:lpstr>
      <vt:lpstr>PowerPoint Presentation</vt:lpstr>
      <vt:lpstr>PowerPoint Presentation</vt:lpstr>
      <vt:lpstr>PowerPoint Presentation</vt:lpstr>
      <vt:lpstr>PTD/CEU</vt:lpstr>
      <vt:lpstr>Product  Transparency Declaration  Next Steps </vt:lpstr>
      <vt:lpstr> THANK 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Environmental/Sustainability Developments Overview</dc:title>
  <dc:creator>William Freeman</dc:creator>
  <cp:lastModifiedBy>Teresa Williford</cp:lastModifiedBy>
  <cp:revision>185</cp:revision>
  <cp:lastPrinted>2013-10-10T19:56:41Z</cp:lastPrinted>
  <dcterms:created xsi:type="dcterms:W3CDTF">2013-04-29T11:52:00Z</dcterms:created>
  <dcterms:modified xsi:type="dcterms:W3CDTF">2013-10-21T14:29:23Z</dcterms:modified>
</cp:coreProperties>
</file>